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0"/>
  </p:notesMasterIdLst>
  <p:sldIdLst>
    <p:sldId id="282" r:id="rId3"/>
    <p:sldId id="280" r:id="rId4"/>
    <p:sldId id="322" r:id="rId5"/>
    <p:sldId id="323" r:id="rId6"/>
    <p:sldId id="258" r:id="rId7"/>
    <p:sldId id="291" r:id="rId8"/>
    <p:sldId id="292" r:id="rId9"/>
    <p:sldId id="293" r:id="rId10"/>
    <p:sldId id="324" r:id="rId11"/>
    <p:sldId id="298" r:id="rId12"/>
    <p:sldId id="288" r:id="rId13"/>
    <p:sldId id="325" r:id="rId14"/>
    <p:sldId id="297" r:id="rId15"/>
    <p:sldId id="326" r:id="rId16"/>
    <p:sldId id="328" r:id="rId17"/>
    <p:sldId id="327" r:id="rId18"/>
    <p:sldId id="286" r:id="rId19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D859FDC-96B2-4016-A9BD-59424CBB6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B42BD-EE2D-4FF5-A453-94DAF2931590}" type="slidenum">
              <a:rPr lang="it-IT" altLang="it-IT"/>
              <a:pPr/>
              <a:t>1</a:t>
            </a:fld>
            <a:endParaRPr lang="it-IT" altLang="it-IT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E453A70-DA30-4FBF-871A-01008B2C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A28A5EA-9A43-4D39-9E81-792BB7BC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 dirty="0"/>
              <a:t>16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CF2D7AD-8A91-4AF8-910B-7941DCA4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574C98D-29EC-4BB9-9A79-EF3E5DC7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420CD99-460B-427B-8DF2-E9BD5CD02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3348828-0276-43D8-80D6-BC480DEA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C438445-D8E7-44F4-970E-220B97653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86F17-DC6C-4960-80D0-0417EAB86240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64CF5DA-6495-4AFB-B629-CB1608DA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39949B-79F7-41BE-BA2C-E2B06010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17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5E2C171-1DAE-4544-98AE-09C79458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756795E-85B9-4651-963E-C6A9172B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AA266DD2-8763-47E3-A76F-76C6E479BF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A35151DC-577E-4FB8-A2ED-B81EAC74F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9FC7B86-745D-4204-9FEB-30BA614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48693-28EE-4BC0-A823-6B3D318BC2E3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8DA95A9-A1A5-44BB-A813-20E84273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2358810-865D-4C5D-A0C4-2F37223A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17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A6877CB1-BF3D-4246-8B42-B1D6620A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19DE908-4083-4EDC-8BC0-3E0D4FE3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C837B480-BAE5-4107-8A4E-C6B001DD6B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4990EFB3-E6FE-47DA-8A08-80C58ECF1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E2E6EF-33C7-4A09-BAF6-669CAB7E9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BDD99-2DF3-4B32-8A56-930CA4803DAD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C452A56-6B99-470F-894B-F2DFA34D33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9BEEFF-BDD6-42A1-A340-53BBA67EA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CD7F4D-20E4-47D2-ADA4-352D1BA0A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36437-0207-4FE7-8718-FC47E1DB54F3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396EC5B-45D7-485B-B3FA-86084D552B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244F04-122F-4CDC-B434-307A46701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GRANDEZZE:</a:t>
            </a:r>
            <a:br>
              <a:rPr lang="it-IT" altLang="it-IT"/>
            </a:br>
            <a:r>
              <a:rPr lang="it-IT" altLang="it-IT"/>
              <a:t>dr: distanza reale</a:t>
            </a:r>
            <a:br>
              <a:rPr lang="it-IT" altLang="it-IT"/>
            </a:br>
            <a:r>
              <a:rPr lang="it-IT" altLang="it-IT"/>
              <a:t>do: distanza orizzontale (Š la proiezione della distanza</a:t>
            </a:r>
            <a:br>
              <a:rPr lang="it-IT" altLang="it-IT"/>
            </a:br>
            <a:r>
              <a:rPr lang="it-IT" altLang="it-IT"/>
              <a:t>    reale sul piano orizzontale).</a:t>
            </a:r>
            <a:br>
              <a:rPr lang="it-IT" altLang="it-IT"/>
            </a:br>
            <a:r>
              <a:rPr lang="it-IT" altLang="it-IT"/>
              <a:t>dg: distanza grafica (Š l'intervallo che rappresenta sul</a:t>
            </a:r>
            <a:br>
              <a:rPr lang="it-IT" altLang="it-IT"/>
            </a:br>
            <a:r>
              <a:rPr lang="it-IT" altLang="it-IT"/>
              <a:t>    documento cartografico la distanza naturale).</a:t>
            </a:r>
            <a:br>
              <a:rPr lang="it-IT" altLang="it-IT"/>
            </a:br>
            <a:r>
              <a:rPr lang="it-IT" altLang="it-IT"/>
              <a:t>h:  quota (Š la distanza misurata lungo la verticale</a:t>
            </a:r>
            <a:br>
              <a:rPr lang="it-IT" altLang="it-IT"/>
            </a:br>
            <a:r>
              <a:rPr lang="it-IT" altLang="it-IT"/>
              <a:t>    compresa tra il punto in esame e la superficie di</a:t>
            </a:r>
            <a:br>
              <a:rPr lang="it-IT" altLang="it-IT"/>
            </a:br>
            <a:r>
              <a:rPr lang="it-IT" altLang="it-IT"/>
              <a:t>    riferimento.</a:t>
            </a:r>
            <a:br>
              <a:rPr lang="it-IT" altLang="it-IT"/>
            </a:br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9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1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 rot="5400000">
            <a:off x="5106194" y="2058194"/>
            <a:ext cx="5895975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 rot="5400000">
            <a:off x="670719" y="-45244"/>
            <a:ext cx="5895975" cy="638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58231" y="-388143"/>
            <a:ext cx="4587875" cy="83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–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61963" y="1508125"/>
            <a:ext cx="41132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727575" y="1508125"/>
            <a:ext cx="4114800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Immagine3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0" y="4311650"/>
            <a:ext cx="7148512" cy="165100"/>
            <a:chOff x="0" y="1600200"/>
            <a:chExt cx="3343275" cy="152400"/>
          </a:xfrm>
        </p:grpSpPr>
        <p:sp>
          <p:nvSpPr>
            <p:cNvPr id="12" name="Google Shape;12;p1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66846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30200" y="6502400"/>
            <a:ext cx="6661150" cy="355600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Immagine3 cop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0" y="1282700"/>
            <a:ext cx="3343275" cy="152400"/>
            <a:chOff x="0" y="1600200"/>
            <a:chExt cx="3343275" cy="1524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0AE8BF-5130-46EB-829B-E16BFEA2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5A59F1D-E936-4F7C-8916-D07146FD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 dirty="0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22168CFA-33A2-4EFB-A2CE-DC19F87D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3" y="810984"/>
            <a:ext cx="8654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TRATTA DA MATERIALE DIDATTICO DELLA SCUOLA DI FANTERIA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402F77A-56F4-4240-86F0-0D890530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130" y="3596783"/>
            <a:ext cx="6965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STIMA DELLE DISTANZE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1030">
            <a:extLst>
              <a:ext uri="{FF2B5EF4-FFF2-40B4-BE49-F238E27FC236}">
                <a16:creationId xmlns:a16="http://schemas.microsoft.com/office/drawing/2014/main" id="{19FE63D5-7028-4F1C-82E8-9CF69DD6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5" y="2443946"/>
            <a:ext cx="3940217" cy="22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AutoShape 1031">
            <a:extLst>
              <a:ext uri="{FF2B5EF4-FFF2-40B4-BE49-F238E27FC236}">
                <a16:creationId xmlns:a16="http://schemas.microsoft.com/office/drawing/2014/main" id="{9B162033-EA0F-413C-88F3-A97E93E2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910" y="3332254"/>
            <a:ext cx="633249" cy="518912"/>
          </a:xfrm>
          <a:prstGeom prst="notchedRightArrow">
            <a:avLst>
              <a:gd name="adj1" fmla="val 50000"/>
              <a:gd name="adj2" fmla="val 305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8" name="Text Box 1032">
            <a:extLst>
              <a:ext uri="{FF2B5EF4-FFF2-40B4-BE49-F238E27FC236}">
                <a16:creationId xmlns:a16="http://schemas.microsoft.com/office/drawing/2014/main" id="{F5D62FBF-406B-483A-9F9C-52261FA6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326" y="2443946"/>
            <a:ext cx="2310038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 dell’artigliere</a:t>
            </a:r>
          </a:p>
        </p:txBody>
      </p:sp>
      <p:grpSp>
        <p:nvGrpSpPr>
          <p:cNvPr id="71693" name="Group 1037">
            <a:extLst>
              <a:ext uri="{FF2B5EF4-FFF2-40B4-BE49-F238E27FC236}">
                <a16:creationId xmlns:a16="http://schemas.microsoft.com/office/drawing/2014/main" id="{968BACEB-E8BA-4891-B30F-F9593608F0FD}"/>
              </a:ext>
            </a:extLst>
          </p:cNvPr>
          <p:cNvGrpSpPr>
            <a:grpSpLocks/>
          </p:cNvGrpSpPr>
          <p:nvPr/>
        </p:nvGrpSpPr>
        <p:grpSpPr bwMode="auto">
          <a:xfrm>
            <a:off x="5769604" y="3656203"/>
            <a:ext cx="2782191" cy="813548"/>
            <a:chOff x="4224" y="2642"/>
            <a:chExt cx="1898" cy="555"/>
          </a:xfrm>
        </p:grpSpPr>
        <p:sp>
          <p:nvSpPr>
            <p:cNvPr id="71689" name="Text Box 1033">
              <a:extLst>
                <a:ext uri="{FF2B5EF4-FFF2-40B4-BE49-F238E27FC236}">
                  <a16:creationId xmlns:a16="http://schemas.microsoft.com/office/drawing/2014/main" id="{61AB9F96-6001-4ACA-A695-3E4E72ABA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73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°° =</a:t>
              </a:r>
              <a:endParaRPr lang="it-IT" altLang="it-IT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90" name="Line 1034">
              <a:extLst>
                <a:ext uri="{FF2B5EF4-FFF2-40B4-BE49-F238E27FC236}">
                  <a16:creationId xmlns:a16="http://schemas.microsoft.com/office/drawing/2014/main" id="{88045BCB-4C61-444E-ABEA-9E50585F4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91" name="Text Box 1035">
              <a:extLst>
                <a:ext uri="{FF2B5EF4-FFF2-40B4-BE49-F238E27FC236}">
                  <a16:creationId xmlns:a16="http://schemas.microsoft.com/office/drawing/2014/main" id="{B721B51B-F10C-4226-9070-7768BB47C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264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Dim</a:t>
              </a:r>
              <a:r>
                <a:rPr lang="it-IT" altLang="it-IT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it-IT" altLang="it-IT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</a:t>
              </a:r>
              <a:r>
                <a:rPr lang="it-IT" altLang="it-IT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 m )</a:t>
              </a:r>
            </a:p>
          </p:txBody>
        </p:sp>
        <p:sp>
          <p:nvSpPr>
            <p:cNvPr id="71692" name="Text Box 1036">
              <a:extLst>
                <a:ext uri="{FF2B5EF4-FFF2-40B4-BE49-F238E27FC236}">
                  <a16:creationId xmlns:a16="http://schemas.microsoft.com/office/drawing/2014/main" id="{285BC3BE-FC21-4A91-9A66-D2B5D478F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296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Dist. ( Km )</a:t>
              </a:r>
            </a:p>
          </p:txBody>
        </p:sp>
      </p:grpSp>
      <p:grpSp>
        <p:nvGrpSpPr>
          <p:cNvPr id="71700" name="Group 1044">
            <a:extLst>
              <a:ext uri="{FF2B5EF4-FFF2-40B4-BE49-F238E27FC236}">
                <a16:creationId xmlns:a16="http://schemas.microsoft.com/office/drawing/2014/main" id="{6BC656C4-457A-4E47-B201-ABE471035693}"/>
              </a:ext>
            </a:extLst>
          </p:cNvPr>
          <p:cNvGrpSpPr>
            <a:grpSpLocks/>
          </p:cNvGrpSpPr>
          <p:nvPr/>
        </p:nvGrpSpPr>
        <p:grpSpPr bwMode="auto">
          <a:xfrm>
            <a:off x="1660064" y="4934532"/>
            <a:ext cx="2854019" cy="756381"/>
            <a:chOff x="3264" y="3411"/>
            <a:chExt cx="1947" cy="516"/>
          </a:xfrm>
        </p:grpSpPr>
        <p:sp>
          <p:nvSpPr>
            <p:cNvPr id="71696" name="Line 1040">
              <a:extLst>
                <a:ext uri="{FF2B5EF4-FFF2-40B4-BE49-F238E27FC236}">
                  <a16:creationId xmlns:a16="http://schemas.microsoft.com/office/drawing/2014/main" id="{82819992-8B84-4EE1-AF0C-2AE680C98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6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97" name="Text Box 1041">
              <a:extLst>
                <a:ext uri="{FF2B5EF4-FFF2-40B4-BE49-F238E27FC236}">
                  <a16:creationId xmlns:a16="http://schemas.microsoft.com/office/drawing/2014/main" id="{09C43F1C-909F-4513-9F39-8A486EC5D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" y="3411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metri</a:t>
              </a:r>
            </a:p>
          </p:txBody>
        </p:sp>
        <p:sp>
          <p:nvSpPr>
            <p:cNvPr id="71698" name="Text Box 1042">
              <a:extLst>
                <a:ext uri="{FF2B5EF4-FFF2-40B4-BE49-F238E27FC236}">
                  <a16:creationId xmlns:a16="http://schemas.microsoft.com/office/drawing/2014/main" id="{0B486C8F-1D36-4731-8972-DBD0A0DFF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6" y="369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millesimi</a:t>
              </a:r>
            </a:p>
          </p:txBody>
        </p:sp>
        <p:sp>
          <p:nvSpPr>
            <p:cNvPr id="71699" name="Text Box 1043">
              <a:extLst>
                <a:ext uri="{FF2B5EF4-FFF2-40B4-BE49-F238E27FC236}">
                  <a16:creationId xmlns:a16="http://schemas.microsoft.com/office/drawing/2014/main" id="{38BEF58B-5D15-41CE-95A2-8ECE85B37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3" y="3559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0,4 km</a:t>
              </a:r>
            </a:p>
          </p:txBody>
        </p:sp>
      </p:grpSp>
      <p:sp>
        <p:nvSpPr>
          <p:cNvPr id="71701" name="Text Box 1045">
            <a:extLst>
              <a:ext uri="{FF2B5EF4-FFF2-40B4-BE49-F238E27FC236}">
                <a16:creationId xmlns:a16="http://schemas.microsoft.com/office/drawing/2014/main" id="{1E7EE6EA-741B-4ADF-B8DA-30F7A6A7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8" y="5143446"/>
            <a:ext cx="33773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soluzione :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D185130A-9F7A-4D97-98AF-0A4D9D9E61E9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21" name="Line 3">
              <a:extLst>
                <a:ext uri="{FF2B5EF4-FFF2-40B4-BE49-F238E27FC236}">
                  <a16:creationId xmlns:a16="http://schemas.microsoft.com/office/drawing/2014/main" id="{DCA85DFD-9B3D-4F26-B6E6-B5C220842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8E9D3DF0-C521-4056-9D2D-1526E6F91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23" name="Text Box 7">
            <a:extLst>
              <a:ext uri="{FF2B5EF4-FFF2-40B4-BE49-F238E27FC236}">
                <a16:creationId xmlns:a16="http://schemas.microsoft.com/office/drawing/2014/main" id="{CD48746F-FFD9-42BF-951F-6546C394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" y="681238"/>
            <a:ext cx="89408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binocolo con reticolo in gradi°°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 autoUpdateAnimBg="0"/>
      <p:bldP spid="71701" grpId="0" autoUpdateAnimBg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>
            <a:extLst>
              <a:ext uri="{FF2B5EF4-FFF2-40B4-BE49-F238E27FC236}">
                <a16:creationId xmlns:a16="http://schemas.microsoft.com/office/drawing/2014/main" id="{5CB6EA99-9351-4598-80CB-9BE2ABEB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2" y="1573979"/>
            <a:ext cx="6402852" cy="46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9745A849-4EB6-47C2-966A-7E5FFB702C6E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0A011C24-9137-4697-82C1-A67A3E375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0D78F8AC-560F-4343-9F79-29A822DF7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622C2490-775E-48EF-A74C-34168AF3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681238"/>
            <a:ext cx="9578109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grafico delle distanze </a:t>
            </a:r>
          </a:p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>
            <a:extLst>
              <a:ext uri="{FF2B5EF4-FFF2-40B4-BE49-F238E27FC236}">
                <a16:creationId xmlns:a16="http://schemas.microsoft.com/office/drawing/2014/main" id="{AE03B0EF-9B27-44E4-B3ED-4764A8A8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0" y="1951419"/>
            <a:ext cx="7247184" cy="43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2C31097-085E-4690-809C-0B9D5DD9D119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1B83C452-87C7-422A-AFAB-64FD22495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7FE7629D-5BB0-4483-909B-01E0B21C3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5B99774B-7BFE-404B-BFCA-ACC65C5B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681238"/>
            <a:ext cx="9578109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grafico delle distanze </a:t>
            </a:r>
          </a:p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7" name="Picture 9">
            <a:extLst>
              <a:ext uri="{FF2B5EF4-FFF2-40B4-BE49-F238E27FC236}">
                <a16:creationId xmlns:a16="http://schemas.microsoft.com/office/drawing/2014/main" id="{4E0BB1F1-F3E0-454A-A590-9AEF7F6D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2" y="1744734"/>
            <a:ext cx="6191769" cy="47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70F31583-15AD-4DB6-88C4-1741777E6DC6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A29A4C75-DD99-4F52-90EA-C79229E44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A950102-B09E-4A37-83A6-FBE717AC9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D66B3DBE-9131-4705-91DA-94ED8804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681238"/>
            <a:ext cx="9578109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grafico delle distanze </a:t>
            </a:r>
          </a:p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>
            <a:extLst>
              <a:ext uri="{FF2B5EF4-FFF2-40B4-BE49-F238E27FC236}">
                <a16:creationId xmlns:a16="http://schemas.microsoft.com/office/drawing/2014/main" id="{E4A6CD51-63B1-428F-B766-E07F58AD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4" y="2021780"/>
            <a:ext cx="7528628" cy="4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E5A681-BF14-4BDC-89CE-82788AE19C33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FBC635C1-3FCA-40CB-8068-438E94DD3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BD075E43-0B4E-4D79-9B52-C2E65E5F3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85252525-CED6-481E-B3C3-F33D15CE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0" y="681238"/>
            <a:ext cx="9578109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grafico delle distanze </a:t>
            </a:r>
          </a:p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E8F640-6597-4B6F-9928-A9863672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AB78-D084-4A03-B6BE-F833FD4CF925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138A3B-B783-4A3E-B066-D440A758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92" y="163178"/>
            <a:ext cx="4213632" cy="63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>
            <a:extLst>
              <a:ext uri="{FF2B5EF4-FFF2-40B4-BE49-F238E27FC236}">
                <a16:creationId xmlns:a16="http://schemas.microsoft.com/office/drawing/2014/main" id="{12536E7C-0B7E-4C2E-87BD-C3C934ADA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3" y="1485778"/>
            <a:ext cx="8161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8B03077F-3DF9-4750-B361-3A9B2AB9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93" y="648349"/>
            <a:ext cx="4995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Riepilogo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54C42876-5C55-4062-9048-2C6331A3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93" y="2154088"/>
            <a:ext cx="8019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questo periodo dovreste aver compreso cosa si intende per misura delle distanze a vista e quali sono alcune  delle tecniche previste dal “Manuale del combattente”.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>
            <a:extLst>
              <a:ext uri="{FF2B5EF4-FFF2-40B4-BE49-F238E27FC236}">
                <a16:creationId xmlns:a16="http://schemas.microsoft.com/office/drawing/2014/main" id="{EDFEF72D-9A16-4D7C-8051-CFCE4E686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516" y="1467305"/>
            <a:ext cx="8161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44B7862-CA61-4132-88E7-43F34224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3" y="658042"/>
            <a:ext cx="4995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Fonti d’informazione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2AAD26AB-3F23-481C-A03B-3B997E50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16" y="2162502"/>
            <a:ext cx="7783687" cy="22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testo di topografia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appunti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carta topografica in dotazione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pub. 1000/A 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5328D90-2880-45C9-838F-DA75AFE6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DA213D6-55AD-4000-A8BE-9833BA18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4BBB17D-B032-4DC7-804B-9557E003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56E41F8B-5CF3-4D44-AE2E-6CE6FD5A1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37" y="1458892"/>
            <a:ext cx="82776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8609EDE5-618B-4782-AF44-06F47CFC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026" y="4906581"/>
            <a:ext cx="2814441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2216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25181AC2-1ACD-4DE2-B205-6899ED92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49" y="2162502"/>
            <a:ext cx="7980112" cy="274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it-IT" altLang="it-IT" dirty="0"/>
              <a:t>In    questo   periodo :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it-IT" altLang="it-IT" dirty="0"/>
              <a:t> conoscerete che cosa  si intende per stima delle distanze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it-IT" altLang="it-IT" dirty="0"/>
              <a:t> acquisirete la capacità di  applicare  alcune semplici tecniche di misura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4D8630C-DE88-49EA-98A2-0BDB89AA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6FFB6C4-774D-43B0-938D-63A81F09F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7F434DB2-BF5E-4D11-9A72-EE674537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78493924-2812-4388-B329-1951E4484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37" y="1458892"/>
            <a:ext cx="82776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F4CF7A2-B46B-4B57-915F-0BA0D71A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499" y="2514307"/>
            <a:ext cx="6191769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2216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7DE0B6F9-66F2-4A43-82B5-BADC757D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36" y="2026060"/>
            <a:ext cx="8590745" cy="22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33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dirty="0"/>
              <a:t>In  questa  lezione affronteremo i seguenti argomenti: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altLang="it-IT" dirty="0"/>
              <a:t>       - generalità sulla stima delle distanze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it-IT" altLang="it-IT" dirty="0"/>
              <a:t>       - metodi speditivi per la stima e misurazione delle distanze e  sistema del  grafico  delle  distanze (Range Card)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9" name="Group 2057">
            <a:extLst>
              <a:ext uri="{FF2B5EF4-FFF2-40B4-BE49-F238E27FC236}">
                <a16:creationId xmlns:a16="http://schemas.microsoft.com/office/drawing/2014/main" id="{63CA7397-3D33-48AB-9724-C4FDA30E6CA5}"/>
              </a:ext>
            </a:extLst>
          </p:cNvPr>
          <p:cNvGrpSpPr>
            <a:grpSpLocks/>
          </p:cNvGrpSpPr>
          <p:nvPr/>
        </p:nvGrpSpPr>
        <p:grpSpPr bwMode="auto">
          <a:xfrm>
            <a:off x="561422" y="671728"/>
            <a:ext cx="8233705" cy="790096"/>
            <a:chOff x="336" y="345"/>
            <a:chExt cx="5617" cy="539"/>
          </a:xfrm>
        </p:grpSpPr>
        <p:sp>
          <p:nvSpPr>
            <p:cNvPr id="35842" name="Line 2050">
              <a:extLst>
                <a:ext uri="{FF2B5EF4-FFF2-40B4-BE49-F238E27FC236}">
                  <a16:creationId xmlns:a16="http://schemas.microsoft.com/office/drawing/2014/main" id="{A05D1F6F-FCAB-4020-9996-13C66F36B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884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5843" name="Text Box 2051">
              <a:extLst>
                <a:ext uri="{FF2B5EF4-FFF2-40B4-BE49-F238E27FC236}">
                  <a16:creationId xmlns:a16="http://schemas.microsoft.com/office/drawing/2014/main" id="{E6EFB497-F4BD-49DD-AE53-D1119B1A5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5"/>
              <a:ext cx="340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Glossario</a:t>
              </a:r>
            </a:p>
          </p:txBody>
        </p:sp>
      </p:grpSp>
      <p:sp>
        <p:nvSpPr>
          <p:cNvPr id="35844" name="Text Box 2052">
            <a:extLst>
              <a:ext uri="{FF2B5EF4-FFF2-40B4-BE49-F238E27FC236}">
                <a16:creationId xmlns:a16="http://schemas.microsoft.com/office/drawing/2014/main" id="{B60DD685-1F44-4BC0-B743-5B7A97FE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0" y="2021780"/>
            <a:ext cx="7739711" cy="5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0" indent="-2857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04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238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61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07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53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991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448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endParaRPr lang="it-IT" altLang="it-IT" sz="2586">
              <a:cs typeface="Times New Roman" panose="02020603050405020304" pitchFamily="18" charset="0"/>
            </a:endParaRPr>
          </a:p>
        </p:txBody>
      </p:sp>
      <p:pic>
        <p:nvPicPr>
          <p:cNvPr id="35850" name="Picture 2058">
            <a:extLst>
              <a:ext uri="{FF2B5EF4-FFF2-40B4-BE49-F238E27FC236}">
                <a16:creationId xmlns:a16="http://schemas.microsoft.com/office/drawing/2014/main" id="{F8215F4F-1FCF-489A-BB73-A0B10843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67" y="1599614"/>
            <a:ext cx="3784836" cy="47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1" name="Text Box 2059">
            <a:extLst>
              <a:ext uri="{FF2B5EF4-FFF2-40B4-BE49-F238E27FC236}">
                <a16:creationId xmlns:a16="http://schemas.microsoft.com/office/drawing/2014/main" id="{AA6433FE-08BE-4DFE-B52F-CBF7D433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2" y="1977804"/>
            <a:ext cx="41768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l’ausilio del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telegoniometro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 posso </a:t>
            </a: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determinare una distanza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una elevata precisione</a:t>
            </a:r>
          </a:p>
        </p:txBody>
      </p:sp>
      <p:sp>
        <p:nvSpPr>
          <p:cNvPr id="35852" name="Text Box 2060">
            <a:extLst>
              <a:ext uri="{FF2B5EF4-FFF2-40B4-BE49-F238E27FC236}">
                <a16:creationId xmlns:a16="http://schemas.microsoft.com/office/drawing/2014/main" id="{728FB5D4-2E5A-40DF-81E9-43800B90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3" y="4343693"/>
            <a:ext cx="38887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Stimare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distanza a occhio invece è molto diverso….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utoUpdateAnimBg="0"/>
      <p:bldP spid="358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3" name="Group 97">
            <a:extLst>
              <a:ext uri="{FF2B5EF4-FFF2-40B4-BE49-F238E27FC236}">
                <a16:creationId xmlns:a16="http://schemas.microsoft.com/office/drawing/2014/main" id="{1CCDD2E3-F062-469A-9E90-B7D49EEF4A33}"/>
              </a:ext>
            </a:extLst>
          </p:cNvPr>
          <p:cNvGrpSpPr>
            <a:grpSpLocks/>
          </p:cNvGrpSpPr>
          <p:nvPr/>
        </p:nvGrpSpPr>
        <p:grpSpPr bwMode="auto">
          <a:xfrm>
            <a:off x="561422" y="162445"/>
            <a:ext cx="8161878" cy="1342722"/>
            <a:chOff x="336" y="78"/>
            <a:chExt cx="5568" cy="916"/>
          </a:xfrm>
        </p:grpSpPr>
        <p:sp>
          <p:nvSpPr>
            <p:cNvPr id="4194" name="Line 98">
              <a:extLst>
                <a:ext uri="{FF2B5EF4-FFF2-40B4-BE49-F238E27FC236}">
                  <a16:creationId xmlns:a16="http://schemas.microsoft.com/office/drawing/2014/main" id="{F23CC61C-9590-4EE1-B9B3-1DE21952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994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5" name="Text Box 99">
              <a:extLst>
                <a:ext uri="{FF2B5EF4-FFF2-40B4-BE49-F238E27FC236}">
                  <a16:creationId xmlns:a16="http://schemas.microsoft.com/office/drawing/2014/main" id="{9AA92FAF-E379-4099-B049-9CA2F515A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8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Primo argomento</a:t>
              </a:r>
            </a:p>
          </p:txBody>
        </p:sp>
      </p:grpSp>
      <p:sp>
        <p:nvSpPr>
          <p:cNvPr id="4196" name="Text Box 100">
            <a:extLst>
              <a:ext uri="{FF2B5EF4-FFF2-40B4-BE49-F238E27FC236}">
                <a16:creationId xmlns:a16="http://schemas.microsoft.com/office/drawing/2014/main" id="{7D704850-9EA3-4D47-8D9C-0B1E15F3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2" y="741512"/>
            <a:ext cx="616066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3600" b="1">
                <a:solidFill>
                  <a:schemeClr val="tx1"/>
                </a:solidFill>
                <a:latin typeface="Arial" panose="020B0604020202020204" pitchFamily="34" charset="0"/>
              </a:rPr>
              <a:t>Stima delle distanze a vista</a:t>
            </a:r>
            <a:endParaRPr lang="it-IT" altLang="it-IT" sz="3600" b="1">
              <a:solidFill>
                <a:schemeClr val="tx1"/>
              </a:solidFill>
            </a:endParaRPr>
          </a:p>
        </p:txBody>
      </p:sp>
      <p:sp>
        <p:nvSpPr>
          <p:cNvPr id="4197" name="Text Box 101">
            <a:extLst>
              <a:ext uri="{FF2B5EF4-FFF2-40B4-BE49-F238E27FC236}">
                <a16:creationId xmlns:a16="http://schemas.microsoft.com/office/drawing/2014/main" id="{2DAAB656-DEFD-45D2-AEAA-C4E552866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86" y="1857702"/>
            <a:ext cx="75286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/>
              <a:t>               </a:t>
            </a:r>
            <a:r>
              <a:rPr lang="it-IT" altLang="it-IT" b="1" u="sng" dirty="0"/>
              <a:t>Incidenza delle condizioni ambientali</a:t>
            </a:r>
            <a:endParaRPr lang="it-IT" altLang="it-IT" dirty="0"/>
          </a:p>
          <a:p>
            <a:pPr>
              <a:spcBef>
                <a:spcPct val="50000"/>
              </a:spcBef>
            </a:pPr>
            <a:r>
              <a:rPr lang="it-IT" altLang="it-IT" dirty="0"/>
              <a:t>       stimi “corto”                             stimi “lungo”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/>
              <a:t> con luce viva                            </a:t>
            </a:r>
            <a:r>
              <a:rPr lang="it-IT" altLang="it-IT" dirty="0">
                <a:sym typeface="Symbol" panose="05050102010706020507" pitchFamily="18" charset="2"/>
              </a:rPr>
              <a:t> con visibilità ridotta</a:t>
            </a:r>
            <a:endParaRPr lang="it-IT" alt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/>
              <a:t> con il sole alle spalle                </a:t>
            </a:r>
            <a:r>
              <a:rPr lang="it-IT" altLang="it-IT" dirty="0">
                <a:sym typeface="Symbol" panose="05050102010706020507" pitchFamily="18" charset="2"/>
              </a:rPr>
              <a:t> con il sole di fronte</a:t>
            </a:r>
            <a:endParaRPr lang="it-IT" alt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/>
              <a:t> </a:t>
            </a:r>
            <a:r>
              <a:rPr lang="it-IT" altLang="it-IT" dirty="0" err="1"/>
              <a:t>obj</a:t>
            </a:r>
            <a:r>
              <a:rPr lang="it-IT" altLang="it-IT" dirty="0"/>
              <a:t> grandi                                 </a:t>
            </a:r>
            <a:r>
              <a:rPr lang="it-IT" altLang="it-IT" dirty="0">
                <a:sym typeface="Symbol" panose="05050102010706020507" pitchFamily="18" charset="2"/>
              </a:rPr>
              <a:t> </a:t>
            </a:r>
            <a:r>
              <a:rPr lang="it-IT" altLang="it-IT" dirty="0" err="1">
                <a:sym typeface="Symbol" panose="05050102010706020507" pitchFamily="18" charset="2"/>
              </a:rPr>
              <a:t>obj</a:t>
            </a:r>
            <a:r>
              <a:rPr lang="it-IT" altLang="it-IT" dirty="0">
                <a:sym typeface="Symbol" panose="05050102010706020507" pitchFamily="18" charset="2"/>
              </a:rPr>
              <a:t> piccoli</a:t>
            </a:r>
            <a:endParaRPr lang="it-IT" alt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/>
              <a:t> dal basso in alto                       </a:t>
            </a:r>
            <a:r>
              <a:rPr lang="it-IT" altLang="it-IT" dirty="0">
                <a:sym typeface="Symbol" panose="05050102010706020507" pitchFamily="18" charset="2"/>
              </a:rPr>
              <a:t> dall’alto in basso</a:t>
            </a:r>
            <a:endParaRPr lang="it-IT" altLang="it-IT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dirty="0"/>
              <a:t> attraverso una depressione       </a:t>
            </a:r>
            <a:r>
              <a:rPr lang="it-IT" altLang="it-IT" dirty="0">
                <a:sym typeface="Symbol" panose="05050102010706020507" pitchFamily="18" charset="2"/>
              </a:rPr>
              <a:t> sfondo scuro</a:t>
            </a:r>
            <a:endParaRPr lang="it-IT" altLang="it-IT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6" grpId="0"/>
      <p:bldP spid="41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8">
            <a:extLst>
              <a:ext uri="{FF2B5EF4-FFF2-40B4-BE49-F238E27FC236}">
                <a16:creationId xmlns:a16="http://schemas.microsoft.com/office/drawing/2014/main" id="{54299DB6-6962-42ED-A286-4A76E7E7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96" y="2529250"/>
            <a:ext cx="823223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I procedimenti per la </a:t>
            </a:r>
            <a:r>
              <a:rPr lang="it-IT" altLang="it-IT" sz="2400" b="1" dirty="0">
                <a:solidFill>
                  <a:srgbClr val="FF0000"/>
                </a:solidFill>
              </a:rPr>
              <a:t>stima delle distanze</a:t>
            </a:r>
            <a:r>
              <a:rPr lang="it-IT" altLang="it-IT" sz="2400" dirty="0"/>
              <a:t> a vista sono essenzialmente  tre: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2400" dirty="0"/>
              <a:t> metodo del campo di calcio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2400" dirty="0"/>
              <a:t> metodo delle dimensioni in millesimi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2400" dirty="0"/>
              <a:t> metodo del grafico delle distanze</a:t>
            </a:r>
          </a:p>
        </p:txBody>
      </p:sp>
      <p:grpSp>
        <p:nvGrpSpPr>
          <p:cNvPr id="7" name="Group 97">
            <a:extLst>
              <a:ext uri="{FF2B5EF4-FFF2-40B4-BE49-F238E27FC236}">
                <a16:creationId xmlns:a16="http://schemas.microsoft.com/office/drawing/2014/main" id="{663C5F87-39BD-4167-A35D-308DE8CE248A}"/>
              </a:ext>
            </a:extLst>
          </p:cNvPr>
          <p:cNvGrpSpPr>
            <a:grpSpLocks/>
          </p:cNvGrpSpPr>
          <p:nvPr/>
        </p:nvGrpSpPr>
        <p:grpSpPr bwMode="auto">
          <a:xfrm>
            <a:off x="561422" y="162445"/>
            <a:ext cx="8161878" cy="1342722"/>
            <a:chOff x="336" y="78"/>
            <a:chExt cx="5568" cy="916"/>
          </a:xfrm>
        </p:grpSpPr>
        <p:sp>
          <p:nvSpPr>
            <p:cNvPr id="8" name="Line 98">
              <a:extLst>
                <a:ext uri="{FF2B5EF4-FFF2-40B4-BE49-F238E27FC236}">
                  <a16:creationId xmlns:a16="http://schemas.microsoft.com/office/drawing/2014/main" id="{92F89FC3-14D2-4879-8DB4-827DB1422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994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9" name="Text Box 99">
              <a:extLst>
                <a:ext uri="{FF2B5EF4-FFF2-40B4-BE49-F238E27FC236}">
                  <a16:creationId xmlns:a16="http://schemas.microsoft.com/office/drawing/2014/main" id="{E27C7A3F-F1AB-4CFD-97C2-D96A54DD4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8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Primo argomento (segue)</a:t>
              </a:r>
            </a:p>
          </p:txBody>
        </p:sp>
      </p:grpSp>
      <p:sp>
        <p:nvSpPr>
          <p:cNvPr id="10" name="Text Box 100">
            <a:extLst>
              <a:ext uri="{FF2B5EF4-FFF2-40B4-BE49-F238E27FC236}">
                <a16:creationId xmlns:a16="http://schemas.microsoft.com/office/drawing/2014/main" id="{AB5CE511-0851-4670-908A-617B7014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2" y="741512"/>
            <a:ext cx="6160661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3600" b="1" dirty="0">
                <a:solidFill>
                  <a:schemeClr val="tx1"/>
                </a:solidFill>
                <a:latin typeface="Arial" panose="020B0604020202020204" pitchFamily="34" charset="0"/>
              </a:rPr>
              <a:t>Stima delle distanze a vista</a:t>
            </a:r>
            <a:endParaRPr lang="it-IT" altLang="it-IT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utoUpdateAnimBg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>
            <a:extLst>
              <a:ext uri="{FF2B5EF4-FFF2-40B4-BE49-F238E27FC236}">
                <a16:creationId xmlns:a16="http://schemas.microsoft.com/office/drawing/2014/main" id="{29CE5388-DAC6-435E-9506-8D289A9CAD2F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8161878" cy="1342721"/>
            <a:chOff x="290" y="157"/>
            <a:chExt cx="5568" cy="916"/>
          </a:xfrm>
        </p:grpSpPr>
        <p:sp>
          <p:nvSpPr>
            <p:cNvPr id="63491" name="Line 3">
              <a:extLst>
                <a:ext uri="{FF2B5EF4-FFF2-40B4-BE49-F238E27FC236}">
                  <a16:creationId xmlns:a16="http://schemas.microsoft.com/office/drawing/2014/main" id="{622454AD-EEB2-4BE5-B6D3-3E1930678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63492" name="Text Box 4">
              <a:extLst>
                <a:ext uri="{FF2B5EF4-FFF2-40B4-BE49-F238E27FC236}">
                  <a16:creationId xmlns:a16="http://schemas.microsoft.com/office/drawing/2014/main" id="{10D63F6D-E22E-4562-93A6-00CBEC2FF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</a:t>
              </a:r>
            </a:p>
          </p:txBody>
        </p:sp>
      </p:grpSp>
      <p:sp>
        <p:nvSpPr>
          <p:cNvPr id="63495" name="Text Box 7">
            <a:extLst>
              <a:ext uri="{FF2B5EF4-FFF2-40B4-BE49-F238E27FC236}">
                <a16:creationId xmlns:a16="http://schemas.microsoft.com/office/drawing/2014/main" id="{9B04F1FE-2A0C-40C7-B140-62C39C7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7" y="681238"/>
            <a:ext cx="85314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campo di calcio (sino a 500 m)</a:t>
            </a:r>
          </a:p>
        </p:txBody>
      </p:sp>
      <p:pic>
        <p:nvPicPr>
          <p:cNvPr id="63496" name="Picture 8">
            <a:extLst>
              <a:ext uri="{FF2B5EF4-FFF2-40B4-BE49-F238E27FC236}">
                <a16:creationId xmlns:a16="http://schemas.microsoft.com/office/drawing/2014/main" id="{DF752986-3037-4F15-9231-3681A467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9" y="1951419"/>
            <a:ext cx="8440390" cy="44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>
            <a:extLst>
              <a:ext uri="{FF2B5EF4-FFF2-40B4-BE49-F238E27FC236}">
                <a16:creationId xmlns:a16="http://schemas.microsoft.com/office/drawing/2014/main" id="{76BD817C-0E1B-4A60-A0C0-0B7C6A9B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39" y="1740336"/>
            <a:ext cx="4407824" cy="47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742C0120-6AE3-4105-94C0-5B2817370A3D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8161878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C512ACE8-B79F-4852-AF3A-A1CFF1B26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390EB52F-19F0-48DF-8337-F6EE4C338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7C9ACBDE-D4C5-48BF-9422-EEE41A93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7" y="681238"/>
            <a:ext cx="85314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campo di calcio (sino a 500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>
            <a:extLst>
              <a:ext uri="{FF2B5EF4-FFF2-40B4-BE49-F238E27FC236}">
                <a16:creationId xmlns:a16="http://schemas.microsoft.com/office/drawing/2014/main" id="{5725D9BC-7B54-4C1A-B8C2-5F9DD5E6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2" y="1932363"/>
            <a:ext cx="7528628" cy="4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4D4CD840-91B8-49F3-AE93-5C2089ACB1F3}"/>
              </a:ext>
            </a:extLst>
          </p:cNvPr>
          <p:cNvGrpSpPr>
            <a:grpSpLocks/>
          </p:cNvGrpSpPr>
          <p:nvPr/>
        </p:nvGrpSpPr>
        <p:grpSpPr bwMode="auto">
          <a:xfrm>
            <a:off x="425098" y="141090"/>
            <a:ext cx="7281750" cy="1342721"/>
            <a:chOff x="290" y="157"/>
            <a:chExt cx="5568" cy="916"/>
          </a:xfrm>
        </p:grpSpPr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14106B51-D9AD-4002-9BA8-03A9E13CB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73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68A84B6-2504-42E5-B28F-2C2192BE0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57"/>
              <a:ext cx="3408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Secondo argomento (segue) </a:t>
              </a:r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5BC15671-D730-4B6F-99AE-CEDBDC60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" y="681238"/>
            <a:ext cx="89408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 del binocolo con reticolo in gradi°°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481</Words>
  <Application>Microsoft Office PowerPoint</Application>
  <PresentationFormat>Presentazione su schermo (4:3)</PresentationFormat>
  <Paragraphs>73</Paragraphs>
  <Slides>17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Times New Roman</vt:lpstr>
      <vt:lpstr>Noto Sans Symbols</vt:lpstr>
      <vt:lpstr>Arial</vt:lpstr>
      <vt:lpstr>Tahoma</vt:lpstr>
      <vt:lpstr>Arial Narrow</vt:lpstr>
      <vt:lpstr>1_Vortice</vt:lpstr>
      <vt:lpstr>Vortice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Montali</dc:creator>
  <cp:lastModifiedBy>Paolo Montali</cp:lastModifiedBy>
  <cp:revision>33</cp:revision>
  <dcterms:modified xsi:type="dcterms:W3CDTF">2020-06-20T13:19:11Z</dcterms:modified>
</cp:coreProperties>
</file>