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82" r:id="rId3"/>
    <p:sldId id="312" r:id="rId4"/>
    <p:sldId id="313" r:id="rId5"/>
    <p:sldId id="314" r:id="rId6"/>
    <p:sldId id="315" r:id="rId7"/>
    <p:sldId id="280" r:id="rId8"/>
    <p:sldId id="281" r:id="rId9"/>
    <p:sldId id="323" r:id="rId10"/>
    <p:sldId id="324" r:id="rId11"/>
    <p:sldId id="284" r:id="rId12"/>
    <p:sldId id="285" r:id="rId13"/>
    <p:sldId id="286" r:id="rId14"/>
    <p:sldId id="287" r:id="rId15"/>
    <p:sldId id="318" r:id="rId16"/>
    <p:sldId id="288" r:id="rId17"/>
    <p:sldId id="297" r:id="rId18"/>
    <p:sldId id="290" r:id="rId19"/>
    <p:sldId id="325" r:id="rId20"/>
    <p:sldId id="326" r:id="rId21"/>
    <p:sldId id="327" r:id="rId22"/>
    <p:sldId id="291" r:id="rId23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597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20" autoAdjust="0"/>
  </p:normalViewPr>
  <p:slideViewPr>
    <p:cSldViewPr snapToGrid="0">
      <p:cViewPr varScale="1">
        <p:scale>
          <a:sx n="63" d="100"/>
          <a:sy n="63" d="100"/>
        </p:scale>
        <p:origin x="1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D859FDC-96B2-4016-A9BD-59424CBB6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B42BD-EE2D-4FF5-A453-94DAF2931590}" type="slidenum">
              <a:rPr lang="it-IT" altLang="it-IT"/>
              <a:pPr/>
              <a:t>1</a:t>
            </a:fld>
            <a:endParaRPr lang="it-IT" altLang="it-IT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E453A70-DA30-4FBF-871A-01008B2C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A28A5EA-9A43-4D39-9E81-792BB7BC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 dirty="0"/>
              <a:t>16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CF2D7AD-8A91-4AF8-910B-7941DCA4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574C98D-29EC-4BB9-9A79-EF3E5DC7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B420CD99-460B-427B-8DF2-E9BD5CD02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3348828-0276-43D8-80D6-BC480DEA9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3A3D4983-8FF7-4F80-9ABB-D7F369743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F699F-2402-4DF0-A035-868AB2C5C63E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87B32EC-BAD0-4A76-907E-CB0A8CA7AD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D44F044-CD57-45D1-ADE0-A2A36DB17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VEGETAZIONE</a:t>
            </a:r>
            <a:br>
              <a:rPr lang="it-IT" altLang="it-IT"/>
            </a:br>
            <a:r>
              <a:rPr lang="it-IT" altLang="it-IT"/>
              <a:t>Solo in carte a piccolissimo denominatore Š possibile</a:t>
            </a:r>
            <a:br>
              <a:rPr lang="it-IT" altLang="it-IT"/>
            </a:br>
            <a:r>
              <a:rPr lang="it-IT" altLang="it-IT"/>
              <a:t>una rappresentazione esatta della vegetazione nei suoi</a:t>
            </a:r>
            <a:br>
              <a:rPr lang="it-IT" altLang="it-IT"/>
            </a:br>
            <a:r>
              <a:rPr lang="it-IT" altLang="it-IT"/>
              <a:t>vari aspetti. Nella carta alla scala 1 : 50000 sono messe</a:t>
            </a:r>
            <a:br>
              <a:rPr lang="it-IT" altLang="it-IT"/>
            </a:br>
            <a:r>
              <a:rPr lang="it-IT" altLang="it-IT"/>
              <a:t>in evidenza pi— le colture arboree delle colture erbacee.</a:t>
            </a:r>
            <a:br>
              <a:rPr lang="it-IT" altLang="it-IT"/>
            </a:br>
            <a:br>
              <a:rPr lang="it-IT" altLang="it-IT"/>
            </a:br>
            <a:r>
              <a:rPr lang="it-IT" altLang="it-IT"/>
              <a:t>BOSCHI</a:t>
            </a:r>
            <a:br>
              <a:rPr lang="it-IT" altLang="it-IT"/>
            </a:br>
            <a:r>
              <a:rPr lang="it-IT" altLang="it-IT"/>
              <a:t>La distinzione tra bosco fitto e bosco rado Š stabilita</a:t>
            </a:r>
            <a:br>
              <a:rPr lang="it-IT" altLang="it-IT"/>
            </a:br>
            <a:r>
              <a:rPr lang="it-IT" altLang="it-IT"/>
              <a:t>secondo la fittezza delle piante e la copertura che esse</a:t>
            </a:r>
            <a:br>
              <a:rPr lang="it-IT" altLang="it-IT"/>
            </a:br>
            <a:r>
              <a:rPr lang="it-IT" altLang="it-IT"/>
              <a:t>offrono.</a:t>
            </a:r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6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31">
            <a:extLst>
              <a:ext uri="{FF2B5EF4-FFF2-40B4-BE49-F238E27FC236}">
                <a16:creationId xmlns:a16="http://schemas.microsoft.com/office/drawing/2014/main" id="{935F0A16-7F72-4FBA-AC43-27B1BAE69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5CCBC-24C7-4D74-AE3E-62C4ACB0FE3F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A6467FC1-8C1B-42A8-B76A-CB3A29192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68BF8EA-CEB9-4339-BEEE-B9B7B97E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it-IT" altLang="it-IT" sz="120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77145D74-B4E3-4D03-BBA1-9C86CF0D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A069C6FF-2199-4FE0-8B99-2F081F623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8B20A7DC-A49F-4C78-B2E9-C3B99E5D9C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47F5AC62-1C1D-4437-B817-EE744090F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31">
            <a:extLst>
              <a:ext uri="{FF2B5EF4-FFF2-40B4-BE49-F238E27FC236}">
                <a16:creationId xmlns:a16="http://schemas.microsoft.com/office/drawing/2014/main" id="{E8D5E071-A874-46F6-BF04-75AAE017B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9BEDC-3289-4BAE-9BB4-83DDC6FC32B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D348FDB-FF56-4A1E-819D-FF94038B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4E1CA40-3715-4F07-992B-A04DABE4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it-IT" altLang="it-IT" sz="120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F0CB85D3-AF0D-45CC-A7D7-36DC889D8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25C61177-556D-466F-8063-AF59354EC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68B8B158-2284-4820-A6B2-6BA66ADF54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8549EE24-9AEC-43AA-A59D-8938A5E3F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9D1EE38-B100-48A3-9616-D4B4C60A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8A082-E7AB-4027-96A2-9269FE1FE14D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D87CFF2-D7FF-49C4-AC95-3F6542B890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53E30FB-52E1-490E-9CB4-44FE44BAD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FERROVIE ORDINARIE</a:t>
            </a:r>
            <a:br>
              <a:rPr lang="it-IT" altLang="it-IT"/>
            </a:br>
            <a:r>
              <a:rPr lang="it-IT" altLang="it-IT"/>
              <a:t>Sede: sono detti in "sede propria" quei mezzi di trasporto</a:t>
            </a:r>
            <a:br>
              <a:rPr lang="it-IT" altLang="it-IT"/>
            </a:br>
            <a:r>
              <a:rPr lang="it-IT" altLang="it-IT"/>
              <a:t>su via ferrata (ferrovie, tranvie e simili), il cui piano di</a:t>
            </a:r>
            <a:br>
              <a:rPr lang="it-IT" altLang="it-IT"/>
            </a:br>
            <a:r>
              <a:rPr lang="it-IT" altLang="it-IT"/>
              <a:t>movimento non Š accessibile ad altri veicoli di tipo</a:t>
            </a:r>
            <a:br>
              <a:rPr lang="it-IT" altLang="it-IT"/>
            </a:br>
            <a:r>
              <a:rPr lang="it-IT" altLang="it-IT"/>
              <a:t>ordinario.</a:t>
            </a:r>
            <a:br>
              <a:rPr lang="it-IT" altLang="it-IT"/>
            </a:br>
            <a:r>
              <a:rPr lang="it-IT" altLang="it-IT"/>
              <a:t>Scartamenti: la denominazione generica "ferrovia" indica,</a:t>
            </a:r>
            <a:br>
              <a:rPr lang="it-IT" altLang="it-IT"/>
            </a:br>
            <a:r>
              <a:rPr lang="it-IT" altLang="it-IT"/>
              <a:t>nelle presenti norme, quella a "scartamento ordinario",</a:t>
            </a:r>
            <a:br>
              <a:rPr lang="it-IT" altLang="it-IT"/>
            </a:br>
            <a:r>
              <a:rPr lang="it-IT" altLang="it-IT"/>
              <a:t>ossia con distanza fra le rotaie pari a 1,435 m. Le ferrovie</a:t>
            </a:r>
            <a:br>
              <a:rPr lang="it-IT" altLang="it-IT"/>
            </a:br>
            <a:r>
              <a:rPr lang="it-IT" altLang="it-IT"/>
              <a:t>aventi uno scartamento minore di 1,435 m, vengono denominate</a:t>
            </a:r>
            <a:br>
              <a:rPr lang="it-IT" altLang="it-IT"/>
            </a:br>
            <a:r>
              <a:rPr lang="it-IT" altLang="it-IT"/>
              <a:t>specificatamente "ferrovie a scartamento ridotto".</a:t>
            </a:r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7103EE7-4A0A-4288-9A77-37023BBD1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69AD0-7DB7-4B24-BCF2-0D3B7B6825CC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132A883-A16B-4815-8F86-5B8CEA2756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5ED4FE4-3A02-4670-9FDD-FDE3C177D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EDIFICI E MANUFATTI:</a:t>
            </a:r>
            <a:br>
              <a:rPr lang="it-IT" altLang="it-IT"/>
            </a:br>
            <a:r>
              <a:rPr lang="it-IT" altLang="it-IT"/>
              <a:t>Stazioni, fermate: la "stazione grande" Š quella</a:t>
            </a:r>
            <a:br>
              <a:rPr lang="it-IT" altLang="it-IT"/>
            </a:br>
            <a:r>
              <a:rPr lang="it-IT" altLang="it-IT"/>
              <a:t>generalmente capolinea o di incrocio fornita di ampie</a:t>
            </a:r>
            <a:br>
              <a:rPr lang="it-IT" altLang="it-IT"/>
            </a:br>
            <a:r>
              <a:rPr lang="it-IT" altLang="it-IT"/>
              <a:t>tettoie o pensiline e fasci di binari di servizio o ricoveri</a:t>
            </a:r>
            <a:br>
              <a:rPr lang="it-IT" altLang="it-IT"/>
            </a:br>
            <a:r>
              <a:rPr lang="it-IT" altLang="it-IT"/>
              <a:t>opportunamente selezionati.</a:t>
            </a:r>
            <a:br>
              <a:rPr lang="it-IT" altLang="it-IT"/>
            </a:br>
            <a:r>
              <a:rPr lang="it-IT" altLang="it-IT"/>
              <a:t>Le "fermate" vengono rappresentate solo se ad esse</a:t>
            </a:r>
            <a:br>
              <a:rPr lang="it-IT" altLang="it-IT"/>
            </a:br>
            <a:r>
              <a:rPr lang="it-IT" altLang="it-IT"/>
              <a:t>corrisponde un fabbricato</a:t>
            </a:r>
            <a:br>
              <a:rPr lang="it-IT" altLang="it-IT"/>
            </a:br>
            <a:r>
              <a:rPr lang="it-IT" altLang="it-IT"/>
              <a:t>Sottopassaggi, cavalcavia: l'altezza dei sottopassaggi,</a:t>
            </a:r>
            <a:br>
              <a:rPr lang="it-IT" altLang="it-IT"/>
            </a:br>
            <a:r>
              <a:rPr lang="it-IT" altLang="it-IT"/>
              <a:t>arrotondata al dm per difetto, viene indicata solo se</a:t>
            </a:r>
            <a:br>
              <a:rPr lang="it-IT" altLang="it-IT"/>
            </a:br>
            <a:r>
              <a:rPr lang="it-IT" altLang="it-IT"/>
              <a:t>inferiore a m.4,50 e scritta al fianco del segno.</a:t>
            </a:r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29678272-BFCE-4B20-AFC0-496C56A66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540BA-E17D-4FE9-A534-477038801C87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132D272-B56A-4F5B-8B6E-40692620CA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24BED26-FC7D-4DBC-825D-B5C6294CE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VIABILITA' PRINCIPALE:</a:t>
            </a:r>
            <a:br>
              <a:rPr lang="it-IT" altLang="it-IT"/>
            </a:br>
            <a:r>
              <a:rPr lang="it-IT" altLang="it-IT"/>
              <a:t>E' definita come segue:</a:t>
            </a:r>
            <a:br>
              <a:rPr lang="it-IT" altLang="it-IT"/>
            </a:br>
            <a:r>
              <a:rPr lang="it-IT" altLang="it-IT"/>
              <a:t>"Strade pienamente utilizzabili con qualsiasi tempo</a:t>
            </a:r>
            <a:br>
              <a:rPr lang="it-IT" altLang="it-IT"/>
            </a:br>
            <a:r>
              <a:rPr lang="it-IT" altLang="it-IT"/>
              <a:t>atmosferico".</a:t>
            </a:r>
            <a:br>
              <a:rPr lang="it-IT" altLang="it-IT"/>
            </a:br>
            <a:r>
              <a:rPr lang="it-IT" altLang="it-IT"/>
              <a:t>Esse sono contraddistinte da un fondo a colore.</a:t>
            </a:r>
            <a:br>
              <a:rPr lang="it-IT" altLang="it-IT"/>
            </a:br>
            <a:r>
              <a:rPr lang="it-IT" altLang="it-IT"/>
              <a:t>La viabilit… principale viene classificata in relazione</a:t>
            </a:r>
            <a:br>
              <a:rPr lang="it-IT" altLang="it-IT"/>
            </a:br>
            <a:r>
              <a:rPr lang="it-IT" altLang="it-IT"/>
              <a:t>alla larghezza:</a:t>
            </a:r>
            <a:br>
              <a:rPr lang="it-IT" altLang="it-IT"/>
            </a:br>
            <a:r>
              <a:rPr lang="it-IT" altLang="it-IT"/>
              <a:t>1. autostrade e strade con caratteristiche autostradali</a:t>
            </a:r>
            <a:br>
              <a:rPr lang="it-IT" altLang="it-IT"/>
            </a:br>
            <a:r>
              <a:rPr lang="it-IT" altLang="it-IT"/>
              <a:t>2. strade a 4 corsie</a:t>
            </a:r>
            <a:br>
              <a:rPr lang="it-IT" altLang="it-IT"/>
            </a:br>
            <a:r>
              <a:rPr lang="it-IT" altLang="it-IT"/>
              <a:t>3. strade ordinarie a doppio transito, a 2 o 3 corsie</a:t>
            </a:r>
            <a:br>
              <a:rPr lang="it-IT" altLang="it-IT"/>
            </a:br>
            <a:r>
              <a:rPr lang="it-IT" altLang="it-IT"/>
              <a:t>4. strade ordinarie a semplice transito.</a:t>
            </a: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AFB5234-0F87-4217-B2FC-9FE8A2740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B04DA-F562-496C-8428-678D153A9C64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7A7642D-3BAB-400B-B830-59F7FEAEB4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7D7D84F-5EAA-46BB-A1E3-FC981A008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VIABILITA' SECONDARIA:</a:t>
            </a:r>
            <a:br>
              <a:rPr lang="it-IT" altLang="it-IT"/>
            </a:br>
            <a:r>
              <a:rPr lang="it-IT" altLang="it-IT"/>
              <a:t>La viabilit… secondaria comprende:</a:t>
            </a:r>
            <a:br>
              <a:rPr lang="it-IT" altLang="it-IT"/>
            </a:br>
            <a:r>
              <a:rPr lang="it-IT" altLang="it-IT"/>
              <a:t>1. Rotabili secondarie: - le carreggiabili (2.5m-3.5m)</a:t>
            </a:r>
            <a:br>
              <a:rPr lang="it-IT" altLang="it-IT"/>
            </a:br>
            <a:r>
              <a:rPr lang="it-IT" altLang="it-IT"/>
              <a:t>                        - tutte le strade a fondo naturale</a:t>
            </a:r>
            <a:br>
              <a:rPr lang="it-IT" altLang="it-IT"/>
            </a:br>
            <a:r>
              <a:rPr lang="it-IT" altLang="it-IT"/>
              <a:t>2. Carrarecce: normalmente usate per traini locali a</a:t>
            </a:r>
            <a:br>
              <a:rPr lang="it-IT" altLang="it-IT"/>
            </a:br>
            <a:r>
              <a:rPr lang="it-IT" altLang="it-IT"/>
              <a:t>               trazione animale.</a:t>
            </a:r>
            <a:br>
              <a:rPr lang="it-IT" altLang="it-IT"/>
            </a:br>
            <a:r>
              <a:rPr lang="it-IT" altLang="it-IT"/>
              <a:t>3. Mulattiere: vie di comunicazione rese importanti dalla</a:t>
            </a:r>
            <a:br>
              <a:rPr lang="it-IT" altLang="it-IT"/>
            </a:br>
            <a:r>
              <a:rPr lang="it-IT" altLang="it-IT"/>
              <a:t>               scarsit… di altre vie.</a:t>
            </a:r>
            <a:br>
              <a:rPr lang="it-IT" altLang="it-IT"/>
            </a:br>
            <a:r>
              <a:rPr lang="it-IT" altLang="it-IT"/>
              <a:t>4. Sentieri: comunicazione che consente il facile transito</a:t>
            </a:r>
            <a:br>
              <a:rPr lang="it-IT" altLang="it-IT"/>
            </a:br>
            <a:r>
              <a:rPr lang="it-IT" altLang="it-IT"/>
              <a:t>             di persone gravate di carico.</a:t>
            </a:r>
            <a:br>
              <a:rPr lang="it-IT" altLang="it-IT"/>
            </a:br>
            <a:r>
              <a:rPr lang="it-IT" altLang="it-IT"/>
              <a:t>5. Tratturi: piste molto larghe coperte di vegetazione</a:t>
            </a: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00D9F5A-B155-4C97-AF47-626B3207F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56246-09C8-4526-ABB6-95773BCD81C1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BAC8C71-6A93-438C-8494-F2BF0E7C60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B014301-3138-4A97-AC37-8C0FE1D90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OPERE D'ARTE STRADALI:</a:t>
            </a:r>
            <a:br>
              <a:rPr lang="it-IT" altLang="it-IT"/>
            </a:br>
            <a:r>
              <a:rPr lang="it-IT" altLang="it-IT"/>
              <a:t>PONTI E VIADOTTI:</a:t>
            </a:r>
            <a:br>
              <a:rPr lang="it-IT" altLang="it-IT"/>
            </a:br>
            <a:r>
              <a:rPr lang="it-IT" altLang="it-IT"/>
              <a:t>La classificazione Š fatta secondo la specie del materiale</a:t>
            </a:r>
            <a:br>
              <a:rPr lang="it-IT" altLang="it-IT"/>
            </a:br>
            <a:r>
              <a:rPr lang="it-IT" altLang="it-IT"/>
              <a:t>con cui sono formate le strutture portanti e cio‚:</a:t>
            </a:r>
            <a:br>
              <a:rPr lang="it-IT" altLang="it-IT"/>
            </a:br>
            <a:r>
              <a:rPr lang="it-IT" altLang="it-IT"/>
              <a:t>- muratura</a:t>
            </a:r>
            <a:br>
              <a:rPr lang="it-IT" altLang="it-IT"/>
            </a:br>
            <a:r>
              <a:rPr lang="it-IT" altLang="it-IT"/>
              <a:t>- ferro</a:t>
            </a:r>
            <a:br>
              <a:rPr lang="it-IT" altLang="it-IT"/>
            </a:br>
            <a:r>
              <a:rPr lang="it-IT" altLang="it-IT"/>
              <a:t>- legno</a:t>
            </a:r>
            <a:br>
              <a:rPr lang="it-IT" altLang="it-IT"/>
            </a:br>
            <a:br>
              <a:rPr lang="it-IT" altLang="it-IT"/>
            </a:br>
            <a:br>
              <a:rPr lang="it-IT" altLang="it-IT"/>
            </a:br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6D10880D-7381-431A-A254-1C5076EA0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E8F95-E8B9-4438-8D72-EFE238E18569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778DAC4-7325-412F-BAC5-EE6877EF82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A740C5F-2F91-4BDF-9B8A-24CD196A4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VIE D'ACQUA NATURALI:</a:t>
            </a:r>
            <a:br>
              <a:rPr lang="it-IT" altLang="it-IT"/>
            </a:br>
            <a:r>
              <a:rPr lang="it-IT" altLang="it-IT"/>
              <a:t>I corsi d'acqua cominciano ad essere rappresentati a doppia</a:t>
            </a:r>
            <a:br>
              <a:rPr lang="it-IT" altLang="it-IT"/>
            </a:br>
            <a:r>
              <a:rPr lang="it-IT" altLang="it-IT"/>
              <a:t>linea, quando superano la larghezza di 5,0 m..</a:t>
            </a:r>
            <a:br>
              <a:rPr lang="it-IT" altLang="it-IT"/>
            </a:br>
            <a:r>
              <a:rPr lang="it-IT" altLang="it-IT"/>
              <a:t>Il segno di direzione della corrente Š usato solo per i</a:t>
            </a:r>
            <a:br>
              <a:rPr lang="it-IT" altLang="it-IT"/>
            </a:br>
            <a:r>
              <a:rPr lang="it-IT" altLang="it-IT"/>
              <a:t>fiumi a lieve pendenza, quando non ne sia possibile ed</a:t>
            </a:r>
            <a:br>
              <a:rPr lang="it-IT" altLang="it-IT"/>
            </a:br>
            <a:r>
              <a:rPr lang="it-IT" altLang="it-IT"/>
              <a:t>immediata la deduzione dalle quote poste lungo le sponde.</a:t>
            </a:r>
            <a:br>
              <a:rPr lang="it-IT" altLang="it-IT"/>
            </a:br>
            <a:r>
              <a:rPr lang="it-IT" altLang="it-IT"/>
              <a:t>ACQUEDOTTI:</a:t>
            </a:r>
            <a:br>
              <a:rPr lang="it-IT" altLang="it-IT"/>
            </a:br>
            <a:r>
              <a:rPr lang="it-IT" altLang="it-IT"/>
              <a:t>sono conduttore d'acqua costruite o per il rifornimento</a:t>
            </a:r>
            <a:br>
              <a:rPr lang="it-IT" altLang="it-IT"/>
            </a:br>
            <a:r>
              <a:rPr lang="it-IT" altLang="it-IT"/>
              <a:t>idrico dei centri abitati o per l'irrigazione.</a:t>
            </a:r>
            <a:br>
              <a:rPr lang="it-IT" altLang="it-IT"/>
            </a:br>
            <a:r>
              <a:rPr lang="it-IT" altLang="it-IT"/>
              <a:t>L'acquedetto Š 'scoperto' quando la conduttura dell'acqua</a:t>
            </a:r>
            <a:br>
              <a:rPr lang="it-IT" altLang="it-IT"/>
            </a:br>
            <a:r>
              <a:rPr lang="it-IT" altLang="it-IT"/>
              <a:t>corre sulla superficie del terreno.</a:t>
            </a: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84522-A35B-4C88-863D-F6366BA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BC602-2CB5-4EF1-AC14-177E3246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79B6B1-96D9-4848-B03D-210C62D7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AB78-D084-4A03-B6BE-F833FD4CF9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9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84522-A35B-4C88-863D-F6366BA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BC602-2CB5-4EF1-AC14-177E3246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79B6B1-96D9-4848-B03D-210C62D7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AB78-D084-4A03-B6BE-F833FD4CF9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912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C95ED-EB04-409F-A0E4-53929E23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B8E5E5-86D2-4113-A3BB-6B571E876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BE795A-0F72-4CD6-9D4D-A895C16D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ED9278-B029-46D2-B6EE-514D0218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5883E6-D71A-4330-9B8F-DF7F3448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2539-C42E-4C22-9B8C-5E8062AB9A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60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 rot="5400000">
            <a:off x="5106194" y="2058194"/>
            <a:ext cx="5895975" cy="217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 rot="5400000">
            <a:off x="670719" y="-45244"/>
            <a:ext cx="5895975" cy="638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2358231" y="-388143"/>
            <a:ext cx="4587875" cy="838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3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None/>
              <a:defRPr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sz="3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–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None/>
              <a:defRPr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–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–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461963" y="1508125"/>
            <a:ext cx="41132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4727575" y="1508125"/>
            <a:ext cx="4114800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Immagine3 cop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66225" cy="6875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0" y="4311650"/>
            <a:ext cx="7148512" cy="165100"/>
            <a:chOff x="0" y="1600200"/>
            <a:chExt cx="3343275" cy="152400"/>
          </a:xfrm>
        </p:grpSpPr>
        <p:sp>
          <p:nvSpPr>
            <p:cNvPr id="12" name="Google Shape;12;p1"/>
            <p:cNvSpPr txBox="1"/>
            <p:nvPr/>
          </p:nvSpPr>
          <p:spPr>
            <a:xfrm>
              <a:off x="1676400" y="1600200"/>
              <a:ext cx="1666875" cy="1524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>
              <a:off x="0" y="1600200"/>
              <a:ext cx="1752600" cy="152400"/>
            </a:xfrm>
            <a:prstGeom prst="rect">
              <a:avLst/>
            </a:prstGeom>
            <a:gradFill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66846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24600"/>
            <a:ext cx="4302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330200" y="6502400"/>
            <a:ext cx="6661150" cy="355600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 descr="Immagine3 cop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66225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0" y="1282700"/>
            <a:ext cx="3343275" cy="152400"/>
            <a:chOff x="0" y="1600200"/>
            <a:chExt cx="3343275" cy="152400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1676400" y="1600200"/>
              <a:ext cx="1666875" cy="1524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1600200"/>
              <a:ext cx="1752600" cy="152400"/>
            </a:xfrm>
            <a:prstGeom prst="rect">
              <a:avLst/>
            </a:prstGeom>
            <a:gradFill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324600"/>
            <a:ext cx="4302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3" r:id="rId9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A0AE8BF-5130-46EB-829B-E16BFEA2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5A59F1D-E936-4F7C-8916-D07146FD3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637F269-DB8C-4676-85D9-E5A8D934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83" y="810984"/>
            <a:ext cx="86544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/>
              <a:t>PRESENTAZIONE TRATTA DA MATERIALE DIDATTICO DELLA SCUOLA DI FANTERIA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E04F57-2B2F-44C2-BF79-51A78AFCC93E}"/>
              </a:ext>
            </a:extLst>
          </p:cNvPr>
          <p:cNvGrpSpPr>
            <a:grpSpLocks/>
          </p:cNvGrpSpPr>
          <p:nvPr/>
        </p:nvGrpSpPr>
        <p:grpSpPr bwMode="auto">
          <a:xfrm>
            <a:off x="1125777" y="3821852"/>
            <a:ext cx="6965740" cy="1056882"/>
            <a:chOff x="768" y="2428"/>
            <a:chExt cx="4752" cy="721"/>
          </a:xfrm>
        </p:grpSpPr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3B4D2A41-C3FC-4E78-8671-DDBF36133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428"/>
              <a:ext cx="4752" cy="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3324" b="1" i="1" u="sng">
                  <a:solidFill>
                    <a:schemeClr val="tx1"/>
                  </a:solidFill>
                </a:rPr>
                <a:t>SEGNI CONVENZIONALI  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it-IT" altLang="it-IT" sz="2586" b="1" i="1">
                  <a:solidFill>
                    <a:schemeClr val="tx1"/>
                  </a:solidFill>
                </a:rPr>
                <a:t>riportati sulla carta topografica</a:t>
              </a:r>
              <a:r>
                <a:rPr lang="it-IT" altLang="it-IT" sz="2586" b="1" i="1" u="sng">
                  <a:solidFill>
                    <a:schemeClr val="tx1"/>
                  </a:solidFill>
                </a:rPr>
                <a:t> </a:t>
              </a:r>
              <a:endParaRPr lang="it-IT" altLang="it-IT" sz="3324" b="1" i="1" u="sng">
                <a:solidFill>
                  <a:schemeClr val="tx1"/>
                </a:solidFill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FD26776-AF96-4FB0-A7DD-057EABA65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832"/>
              <a:ext cx="1536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endParaRPr lang="it-IT" altLang="it-IT" sz="2216" b="1" i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98" name="Group 86">
            <a:extLst>
              <a:ext uri="{FF2B5EF4-FFF2-40B4-BE49-F238E27FC236}">
                <a16:creationId xmlns:a16="http://schemas.microsoft.com/office/drawing/2014/main" id="{2CEA4466-C64B-4CDD-91EA-9CDFD60D8BB7}"/>
              </a:ext>
            </a:extLst>
          </p:cNvPr>
          <p:cNvGrpSpPr>
            <a:grpSpLocks/>
          </p:cNvGrpSpPr>
          <p:nvPr/>
        </p:nvGrpSpPr>
        <p:grpSpPr bwMode="auto">
          <a:xfrm>
            <a:off x="729996" y="1964323"/>
            <a:ext cx="8414004" cy="1273828"/>
            <a:chOff x="384" y="1772"/>
            <a:chExt cx="5740" cy="869"/>
          </a:xfrm>
        </p:grpSpPr>
        <p:sp>
          <p:nvSpPr>
            <p:cNvPr id="38919" name="Rectangle 7">
              <a:extLst>
                <a:ext uri="{FF2B5EF4-FFF2-40B4-BE49-F238E27FC236}">
                  <a16:creationId xmlns:a16="http://schemas.microsoft.com/office/drawing/2014/main" id="{D13AB977-37B9-4EC6-99CA-25F1C9D61A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46" y="1817"/>
              <a:ext cx="1970" cy="82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21" name="Rectangle 9">
              <a:extLst>
                <a:ext uri="{FF2B5EF4-FFF2-40B4-BE49-F238E27FC236}">
                  <a16:creationId xmlns:a16="http://schemas.microsoft.com/office/drawing/2014/main" id="{4031A631-4B8C-4315-89B5-6CEF32D5D0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41" y="1805"/>
              <a:ext cx="1983" cy="8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grpSp>
          <p:nvGrpSpPr>
            <p:cNvPr id="38926" name="Group 14">
              <a:extLst>
                <a:ext uri="{FF2B5EF4-FFF2-40B4-BE49-F238E27FC236}">
                  <a16:creationId xmlns:a16="http://schemas.microsoft.com/office/drawing/2014/main" id="{3D2395FD-7E6F-4841-A565-E7E16BE285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1" y="2132"/>
              <a:ext cx="749" cy="113"/>
              <a:chOff x="2131" y="1273"/>
              <a:chExt cx="749" cy="113"/>
            </a:xfrm>
          </p:grpSpPr>
          <p:sp>
            <p:nvSpPr>
              <p:cNvPr id="38923" name="Line 11">
                <a:extLst>
                  <a:ext uri="{FF2B5EF4-FFF2-40B4-BE49-F238E27FC236}">
                    <a16:creationId xmlns:a16="http://schemas.microsoft.com/office/drawing/2014/main" id="{5E69CCB6-29ED-4113-B3A5-0DEA037A6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1" y="1273"/>
                <a:ext cx="740" cy="0"/>
              </a:xfrm>
              <a:prstGeom prst="line">
                <a:avLst/>
              </a:prstGeom>
              <a:noFill/>
              <a:ln w="1333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24" name="Freeform 12">
                <a:extLst>
                  <a:ext uri="{FF2B5EF4-FFF2-40B4-BE49-F238E27FC236}">
                    <a16:creationId xmlns:a16="http://schemas.microsoft.com/office/drawing/2014/main" id="{8D654385-AAAA-49E0-8D80-73DEF6449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1385"/>
                <a:ext cx="749" cy="1"/>
              </a:xfrm>
              <a:custGeom>
                <a:avLst/>
                <a:gdLst>
                  <a:gd name="T0" fmla="*/ 0 w 749"/>
                  <a:gd name="T1" fmla="*/ 0 h 1"/>
                  <a:gd name="T2" fmla="*/ 731 w 749"/>
                  <a:gd name="T3" fmla="*/ 0 h 1"/>
                  <a:gd name="T4" fmla="*/ 748 w 74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1">
                    <a:moveTo>
                      <a:pt x="0" y="0"/>
                    </a:moveTo>
                    <a:lnTo>
                      <a:pt x="731" y="0"/>
                    </a:lnTo>
                    <a:lnTo>
                      <a:pt x="748" y="0"/>
                    </a:lnTo>
                  </a:path>
                </a:pathLst>
              </a:custGeom>
              <a:noFill/>
              <a:ln w="1333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38925" name="Line 13">
                <a:extLst>
                  <a:ext uri="{FF2B5EF4-FFF2-40B4-BE49-F238E27FC236}">
                    <a16:creationId xmlns:a16="http://schemas.microsoft.com/office/drawing/2014/main" id="{796A8712-B019-4124-BAD9-8E2324D6F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0" y="1334"/>
                <a:ext cx="7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</p:grpSp>
        <p:grpSp>
          <p:nvGrpSpPr>
            <p:cNvPr id="38930" name="Group 18">
              <a:extLst>
                <a:ext uri="{FF2B5EF4-FFF2-40B4-BE49-F238E27FC236}">
                  <a16:creationId xmlns:a16="http://schemas.microsoft.com/office/drawing/2014/main" id="{477F2F2B-C60F-4D39-8D0F-45446072F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0" y="2131"/>
              <a:ext cx="750" cy="113"/>
              <a:chOff x="3170" y="1272"/>
              <a:chExt cx="750" cy="113"/>
            </a:xfrm>
          </p:grpSpPr>
          <p:sp>
            <p:nvSpPr>
              <p:cNvPr id="38927" name="Line 15">
                <a:extLst>
                  <a:ext uri="{FF2B5EF4-FFF2-40B4-BE49-F238E27FC236}">
                    <a16:creationId xmlns:a16="http://schemas.microsoft.com/office/drawing/2014/main" id="{79BA34B3-8240-40E9-8ADC-87A888E7C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" y="1272"/>
                <a:ext cx="740" cy="0"/>
              </a:xfrm>
              <a:prstGeom prst="line">
                <a:avLst/>
              </a:prstGeom>
              <a:noFill/>
              <a:ln w="1333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28" name="Freeform 16">
                <a:extLst>
                  <a:ext uri="{FF2B5EF4-FFF2-40B4-BE49-F238E27FC236}">
                    <a16:creationId xmlns:a16="http://schemas.microsoft.com/office/drawing/2014/main" id="{95F09AFD-E7B0-4C3E-A7BF-69688198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384"/>
                <a:ext cx="750" cy="1"/>
              </a:xfrm>
              <a:custGeom>
                <a:avLst/>
                <a:gdLst>
                  <a:gd name="T0" fmla="*/ 0 w 750"/>
                  <a:gd name="T1" fmla="*/ 0 h 1"/>
                  <a:gd name="T2" fmla="*/ 732 w 750"/>
                  <a:gd name="T3" fmla="*/ 0 h 1"/>
                  <a:gd name="T4" fmla="*/ 749 w 75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0" h="1">
                    <a:moveTo>
                      <a:pt x="0" y="0"/>
                    </a:moveTo>
                    <a:lnTo>
                      <a:pt x="732" y="0"/>
                    </a:lnTo>
                    <a:lnTo>
                      <a:pt x="749" y="0"/>
                    </a:lnTo>
                  </a:path>
                </a:pathLst>
              </a:custGeom>
              <a:noFill/>
              <a:ln w="1333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38929" name="Line 17">
                <a:extLst>
                  <a:ext uri="{FF2B5EF4-FFF2-40B4-BE49-F238E27FC236}">
                    <a16:creationId xmlns:a16="http://schemas.microsoft.com/office/drawing/2014/main" id="{E19887E6-7BD5-4D5D-A42F-1D30A247C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9" y="1332"/>
                <a:ext cx="74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</p:grpSp>
        <p:sp>
          <p:nvSpPr>
            <p:cNvPr id="38931" name="Rectangle 19">
              <a:extLst>
                <a:ext uri="{FF2B5EF4-FFF2-40B4-BE49-F238E27FC236}">
                  <a16:creationId xmlns:a16="http://schemas.microsoft.com/office/drawing/2014/main" id="{179AB3A4-7257-4F47-B4E9-F891481B37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88" y="2046"/>
              <a:ext cx="284" cy="250"/>
            </a:xfrm>
            <a:prstGeom prst="rect">
              <a:avLst/>
            </a:prstGeom>
            <a:noFill/>
            <a:ln w="13334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33" name="Text Box 21">
              <a:extLst>
                <a:ext uri="{FF2B5EF4-FFF2-40B4-BE49-F238E27FC236}">
                  <a16:creationId xmlns:a16="http://schemas.microsoft.com/office/drawing/2014/main" id="{36368936-1BFF-471D-894D-C71D287FC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" y="2082"/>
              <a:ext cx="254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latin typeface="Arial" panose="020B0604020202020204" pitchFamily="34" charset="0"/>
                </a:rPr>
                <a:t>A4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grpSp>
          <p:nvGrpSpPr>
            <p:cNvPr id="38956" name="Group 44">
              <a:extLst>
                <a:ext uri="{FF2B5EF4-FFF2-40B4-BE49-F238E27FC236}">
                  <a16:creationId xmlns:a16="http://schemas.microsoft.com/office/drawing/2014/main" id="{C702D449-ED58-4984-AEFF-A1BF0E189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1772"/>
              <a:ext cx="1580" cy="869"/>
              <a:chOff x="4344" y="913"/>
              <a:chExt cx="1580" cy="869"/>
            </a:xfrm>
          </p:grpSpPr>
          <p:grpSp>
            <p:nvGrpSpPr>
              <p:cNvPr id="38937" name="Group 25">
                <a:extLst>
                  <a:ext uri="{FF2B5EF4-FFF2-40B4-BE49-F238E27FC236}">
                    <a16:creationId xmlns:a16="http://schemas.microsoft.com/office/drawing/2014/main" id="{B3A0A4FF-706D-44E2-827A-61A9F13F85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28" y="1187"/>
                <a:ext cx="275" cy="267"/>
                <a:chOff x="4428" y="1187"/>
                <a:chExt cx="275" cy="267"/>
              </a:xfrm>
            </p:grpSpPr>
            <p:sp>
              <p:nvSpPr>
                <p:cNvPr id="38934" name="Line 22">
                  <a:extLst>
                    <a:ext uri="{FF2B5EF4-FFF2-40B4-BE49-F238E27FC236}">
                      <a16:creationId xmlns:a16="http://schemas.microsoft.com/office/drawing/2014/main" id="{5C669A9D-BA56-452C-AD3B-11F0FCCD7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8" y="1187"/>
                  <a:ext cx="275" cy="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8935" name="Line 23">
                  <a:extLst>
                    <a:ext uri="{FF2B5EF4-FFF2-40B4-BE49-F238E27FC236}">
                      <a16:creationId xmlns:a16="http://schemas.microsoft.com/office/drawing/2014/main" id="{D24CE602-C7CE-4BBF-B6BE-D792E5078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4" y="1454"/>
                  <a:ext cx="249" cy="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8936" name="Line 24">
                  <a:extLst>
                    <a:ext uri="{FF2B5EF4-FFF2-40B4-BE49-F238E27FC236}">
                      <a16:creationId xmlns:a16="http://schemas.microsoft.com/office/drawing/2014/main" id="{F3CCD797-81E9-4254-BB5A-BBC88B2DF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6" y="1325"/>
                  <a:ext cx="267" cy="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</p:grpSp>
          <p:grpSp>
            <p:nvGrpSpPr>
              <p:cNvPr id="38941" name="Group 29">
                <a:extLst>
                  <a:ext uri="{FF2B5EF4-FFF2-40B4-BE49-F238E27FC236}">
                    <a16:creationId xmlns:a16="http://schemas.microsoft.com/office/drawing/2014/main" id="{2C50788B-FD32-4E7A-8887-C7D47214A4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" y="1186"/>
                <a:ext cx="275" cy="266"/>
                <a:chOff x="5364" y="1186"/>
                <a:chExt cx="275" cy="266"/>
              </a:xfrm>
            </p:grpSpPr>
            <p:sp>
              <p:nvSpPr>
                <p:cNvPr id="38938" name="Line 26">
                  <a:extLst>
                    <a:ext uri="{FF2B5EF4-FFF2-40B4-BE49-F238E27FC236}">
                      <a16:creationId xmlns:a16="http://schemas.microsoft.com/office/drawing/2014/main" id="{8C59E168-0917-46A5-BA5A-B8A9863EA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64" y="1186"/>
                  <a:ext cx="275" cy="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8939" name="Line 27">
                  <a:extLst>
                    <a:ext uri="{FF2B5EF4-FFF2-40B4-BE49-F238E27FC236}">
                      <a16:creationId xmlns:a16="http://schemas.microsoft.com/office/drawing/2014/main" id="{F6ABD7EC-6058-4753-A1B1-8ED292D580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90" y="1452"/>
                  <a:ext cx="249" cy="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8940" name="Line 28">
                  <a:extLst>
                    <a:ext uri="{FF2B5EF4-FFF2-40B4-BE49-F238E27FC236}">
                      <a16:creationId xmlns:a16="http://schemas.microsoft.com/office/drawing/2014/main" id="{47152BD9-3874-474F-A9DB-42146664B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73" y="1324"/>
                  <a:ext cx="266" cy="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</p:grpSp>
          <p:sp>
            <p:nvSpPr>
              <p:cNvPr id="38942" name="Rectangle 30">
                <a:extLst>
                  <a:ext uri="{FF2B5EF4-FFF2-40B4-BE49-F238E27FC236}">
                    <a16:creationId xmlns:a16="http://schemas.microsoft.com/office/drawing/2014/main" id="{55601616-F751-4DAC-B1E8-6B8B5C125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712" y="1092"/>
                <a:ext cx="653" cy="448"/>
              </a:xfrm>
              <a:prstGeom prst="rect">
                <a:avLst/>
              </a:prstGeom>
              <a:noFill/>
              <a:ln w="13334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43" name="Text Box 31">
                <a:extLst>
                  <a:ext uri="{FF2B5EF4-FFF2-40B4-BE49-F238E27FC236}">
                    <a16:creationId xmlns:a16="http://schemas.microsoft.com/office/drawing/2014/main" id="{5C763719-488A-4D15-8CA5-06E49032A4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3" y="1149"/>
                <a:ext cx="422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770">
                    <a:latin typeface="Arial" panose="020B0604020202020204" pitchFamily="34" charset="0"/>
                  </a:rPr>
                  <a:t>A4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8944" name="Freeform 32">
                <a:extLst>
                  <a:ext uri="{FF2B5EF4-FFF2-40B4-BE49-F238E27FC236}">
                    <a16:creationId xmlns:a16="http://schemas.microsoft.com/office/drawing/2014/main" id="{58F67774-8C07-4E08-A580-743479E19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1076"/>
                <a:ext cx="259" cy="26"/>
              </a:xfrm>
              <a:custGeom>
                <a:avLst/>
                <a:gdLst>
                  <a:gd name="T0" fmla="*/ 258 w 259"/>
                  <a:gd name="T1" fmla="*/ 25 h 26"/>
                  <a:gd name="T2" fmla="*/ 154 w 259"/>
                  <a:gd name="T3" fmla="*/ 25 h 26"/>
                  <a:gd name="T4" fmla="*/ 94 w 259"/>
                  <a:gd name="T5" fmla="*/ 0 h 26"/>
                  <a:gd name="T6" fmla="*/ 0 w 259"/>
                  <a:gd name="T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9" h="26">
                    <a:moveTo>
                      <a:pt x="258" y="25"/>
                    </a:moveTo>
                    <a:lnTo>
                      <a:pt x="154" y="25"/>
                    </a:lnTo>
                    <a:lnTo>
                      <a:pt x="94" y="0"/>
                    </a:lnTo>
                    <a:lnTo>
                      <a:pt x="0" y="8"/>
                    </a:lnTo>
                  </a:path>
                </a:pathLst>
              </a:custGeom>
              <a:noFill/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38945" name="Line 33">
                <a:extLst>
                  <a:ext uri="{FF2B5EF4-FFF2-40B4-BE49-F238E27FC236}">
                    <a16:creationId xmlns:a16="http://schemas.microsoft.com/office/drawing/2014/main" id="{611C7779-8A18-409B-8A75-97E060467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3" y="1101"/>
                <a:ext cx="34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46" name="Line 34">
                <a:extLst>
                  <a:ext uri="{FF2B5EF4-FFF2-40B4-BE49-F238E27FC236}">
                    <a16:creationId xmlns:a16="http://schemas.microsoft.com/office/drawing/2014/main" id="{113F2F29-FF4E-47F8-AF43-D1E85A479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8" y="1531"/>
                <a:ext cx="32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47" name="Line 35">
                <a:extLst>
                  <a:ext uri="{FF2B5EF4-FFF2-40B4-BE49-F238E27FC236}">
                    <a16:creationId xmlns:a16="http://schemas.microsoft.com/office/drawing/2014/main" id="{51307965-85F0-44F1-BEDF-80C74D15A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4" y="1385"/>
                <a:ext cx="0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48" name="Line 36">
                <a:extLst>
                  <a:ext uri="{FF2B5EF4-FFF2-40B4-BE49-F238E27FC236}">
                    <a16:creationId xmlns:a16="http://schemas.microsoft.com/office/drawing/2014/main" id="{43E0D466-FA0F-4AE6-8D57-7DE81D283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8" y="1110"/>
                <a:ext cx="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49" name="Line 37">
                <a:extLst>
                  <a:ext uri="{FF2B5EF4-FFF2-40B4-BE49-F238E27FC236}">
                    <a16:creationId xmlns:a16="http://schemas.microsoft.com/office/drawing/2014/main" id="{A1737503-2D74-4A33-A6D0-2A34DEF5C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1609"/>
                <a:ext cx="0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50" name="Line 38">
                <a:extLst>
                  <a:ext uri="{FF2B5EF4-FFF2-40B4-BE49-F238E27FC236}">
                    <a16:creationId xmlns:a16="http://schemas.microsoft.com/office/drawing/2014/main" id="{1898D402-5D7A-48CB-9F77-7330C1F9C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5" y="1609"/>
                <a:ext cx="0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51" name="Line 39">
                <a:extLst>
                  <a:ext uri="{FF2B5EF4-FFF2-40B4-BE49-F238E27FC236}">
                    <a16:creationId xmlns:a16="http://schemas.microsoft.com/office/drawing/2014/main" id="{90615BC6-FB42-48BD-8434-32896CC47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0" y="1686"/>
                <a:ext cx="19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52" name="Line 40">
                <a:extLst>
                  <a:ext uri="{FF2B5EF4-FFF2-40B4-BE49-F238E27FC236}">
                    <a16:creationId xmlns:a16="http://schemas.microsoft.com/office/drawing/2014/main" id="{6E3BB0FA-1BB4-43B3-B136-152492705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0" y="1686"/>
                <a:ext cx="1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8953" name="Text Box 41">
                <a:extLst>
                  <a:ext uri="{FF2B5EF4-FFF2-40B4-BE49-F238E27FC236}">
                    <a16:creationId xmlns:a16="http://schemas.microsoft.com/office/drawing/2014/main" id="{BAB1AB93-3A46-4603-AEBD-5CEF1D837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1593"/>
                <a:ext cx="248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200">
                    <a:latin typeface="Arial" panose="020B0604020202020204" pitchFamily="34" charset="0"/>
                  </a:rPr>
                  <a:t>(x)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8954" name="Text Box 42">
                <a:extLst>
                  <a:ext uri="{FF2B5EF4-FFF2-40B4-BE49-F238E27FC236}">
                    <a16:creationId xmlns:a16="http://schemas.microsoft.com/office/drawing/2014/main" id="{98261D7B-7180-4AEC-99C5-405155912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913"/>
                <a:ext cx="329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200">
                    <a:latin typeface="Arial" panose="020B0604020202020204" pitchFamily="34" charset="0"/>
                  </a:rPr>
                  <a:t>0.13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8955" name="Text Box 43">
                <a:extLst>
                  <a:ext uri="{FF2B5EF4-FFF2-40B4-BE49-F238E27FC236}">
                    <a16:creationId xmlns:a16="http://schemas.microsoft.com/office/drawing/2014/main" id="{21D3371C-F6FA-46E2-B01A-5B75B2506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1" y="1232"/>
                <a:ext cx="271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200">
                    <a:latin typeface="Arial" panose="020B0604020202020204" pitchFamily="34" charset="0"/>
                  </a:rPr>
                  <a:t>2.0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975" name="Text Box 63">
              <a:extLst>
                <a:ext uri="{FF2B5EF4-FFF2-40B4-BE49-F238E27FC236}">
                  <a16:creationId xmlns:a16="http://schemas.microsoft.com/office/drawing/2014/main" id="{A6F590DE-0414-4C93-9969-432FF2882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04"/>
              <a:ext cx="131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>
                  <a:latin typeface="Arial" panose="020B0604020202020204" pitchFamily="34" charset="0"/>
                </a:rPr>
                <a:t>Autostrada</a:t>
              </a:r>
              <a:endParaRPr lang="it-IT" altLang="it-IT" sz="2586" b="1"/>
            </a:p>
          </p:txBody>
        </p:sp>
      </p:grpSp>
      <p:grpSp>
        <p:nvGrpSpPr>
          <p:cNvPr id="38999" name="Group 87">
            <a:extLst>
              <a:ext uri="{FF2B5EF4-FFF2-40B4-BE49-F238E27FC236}">
                <a16:creationId xmlns:a16="http://schemas.microsoft.com/office/drawing/2014/main" id="{7518EE6C-6A72-46B2-8EFF-11E072CBE9B6}"/>
              </a:ext>
            </a:extLst>
          </p:cNvPr>
          <p:cNvGrpSpPr>
            <a:grpSpLocks/>
          </p:cNvGrpSpPr>
          <p:nvPr/>
        </p:nvGrpSpPr>
        <p:grpSpPr bwMode="auto">
          <a:xfrm>
            <a:off x="448551" y="3935896"/>
            <a:ext cx="8695449" cy="1272361"/>
            <a:chOff x="192" y="3117"/>
            <a:chExt cx="5932" cy="868"/>
          </a:xfrm>
        </p:grpSpPr>
        <p:sp>
          <p:nvSpPr>
            <p:cNvPr id="38920" name="Rectangle 8">
              <a:extLst>
                <a:ext uri="{FF2B5EF4-FFF2-40B4-BE49-F238E27FC236}">
                  <a16:creationId xmlns:a16="http://schemas.microsoft.com/office/drawing/2014/main" id="{879001D1-4EFF-4B67-AF7D-72FAF9B110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40" y="3147"/>
              <a:ext cx="1970" cy="82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22" name="Rectangle 10">
              <a:extLst>
                <a:ext uri="{FF2B5EF4-FFF2-40B4-BE49-F238E27FC236}">
                  <a16:creationId xmlns:a16="http://schemas.microsoft.com/office/drawing/2014/main" id="{19E1B50B-6431-4AAA-99E5-D106608E43E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41" y="3127"/>
              <a:ext cx="1983" cy="8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32" name="Rectangle 20">
              <a:extLst>
                <a:ext uri="{FF2B5EF4-FFF2-40B4-BE49-F238E27FC236}">
                  <a16:creationId xmlns:a16="http://schemas.microsoft.com/office/drawing/2014/main" id="{A6AB873B-DC5E-4697-A5CD-58F7424D70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12" y="3446"/>
              <a:ext cx="284" cy="250"/>
            </a:xfrm>
            <a:prstGeom prst="rect">
              <a:avLst/>
            </a:prstGeom>
            <a:noFill/>
            <a:ln w="13334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57" name="Line 45">
              <a:extLst>
                <a:ext uri="{FF2B5EF4-FFF2-40B4-BE49-F238E27FC236}">
                  <a16:creationId xmlns:a16="http://schemas.microsoft.com/office/drawing/2014/main" id="{AD2C1A90-78A0-4846-9397-4E202FB0A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" y="3390"/>
              <a:ext cx="275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58" name="Line 46">
              <a:extLst>
                <a:ext uri="{FF2B5EF4-FFF2-40B4-BE49-F238E27FC236}">
                  <a16:creationId xmlns:a16="http://schemas.microsoft.com/office/drawing/2014/main" id="{6469B12F-4534-49EA-ACE8-BEFDF4CD6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" y="3657"/>
              <a:ext cx="249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59" name="Line 47">
              <a:extLst>
                <a:ext uri="{FF2B5EF4-FFF2-40B4-BE49-F238E27FC236}">
                  <a16:creationId xmlns:a16="http://schemas.microsoft.com/office/drawing/2014/main" id="{5585F1DE-8607-4AB1-9935-351D81EAB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8" y="3389"/>
              <a:ext cx="275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0" name="Line 48">
              <a:extLst>
                <a:ext uri="{FF2B5EF4-FFF2-40B4-BE49-F238E27FC236}">
                  <a16:creationId xmlns:a16="http://schemas.microsoft.com/office/drawing/2014/main" id="{DAA5C886-BA66-42CC-80AC-9DF3EB83E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4" y="3656"/>
              <a:ext cx="249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1" name="Rectangle 49">
              <a:extLst>
                <a:ext uri="{FF2B5EF4-FFF2-40B4-BE49-F238E27FC236}">
                  <a16:creationId xmlns:a16="http://schemas.microsoft.com/office/drawing/2014/main" id="{B728217C-6C62-4DE3-945F-6EC3BA01D1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97" y="3296"/>
              <a:ext cx="762" cy="447"/>
            </a:xfrm>
            <a:prstGeom prst="rect">
              <a:avLst/>
            </a:prstGeom>
            <a:noFill/>
            <a:ln w="13334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2" name="Text Box 50">
              <a:extLst>
                <a:ext uri="{FF2B5EF4-FFF2-40B4-BE49-F238E27FC236}">
                  <a16:creationId xmlns:a16="http://schemas.microsoft.com/office/drawing/2014/main" id="{03C0557D-4BF8-4882-A00C-98378F168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2" y="3345"/>
              <a:ext cx="53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770">
                  <a:latin typeface="Arial" panose="020B0604020202020204" pitchFamily="34" charset="0"/>
                </a:rPr>
                <a:t>109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8963" name="Freeform 51">
              <a:extLst>
                <a:ext uri="{FF2B5EF4-FFF2-40B4-BE49-F238E27FC236}">
                  <a16:creationId xmlns:a16="http://schemas.microsoft.com/office/drawing/2014/main" id="{729274A0-277A-43A6-8213-D75C180F5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3279"/>
              <a:ext cx="259" cy="26"/>
            </a:xfrm>
            <a:custGeom>
              <a:avLst/>
              <a:gdLst>
                <a:gd name="T0" fmla="*/ 258 w 259"/>
                <a:gd name="T1" fmla="*/ 25 h 26"/>
                <a:gd name="T2" fmla="*/ 154 w 259"/>
                <a:gd name="T3" fmla="*/ 25 h 26"/>
                <a:gd name="T4" fmla="*/ 94 w 259"/>
                <a:gd name="T5" fmla="*/ 0 h 26"/>
                <a:gd name="T6" fmla="*/ 0 w 259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26">
                  <a:moveTo>
                    <a:pt x="258" y="25"/>
                  </a:moveTo>
                  <a:lnTo>
                    <a:pt x="154" y="25"/>
                  </a:lnTo>
                  <a:lnTo>
                    <a:pt x="94" y="0"/>
                  </a:lnTo>
                  <a:lnTo>
                    <a:pt x="0" y="8"/>
                  </a:lnTo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8964" name="Line 52">
              <a:extLst>
                <a:ext uri="{FF2B5EF4-FFF2-40B4-BE49-F238E27FC236}">
                  <a16:creationId xmlns:a16="http://schemas.microsoft.com/office/drawing/2014/main" id="{B05EA8C6-90D5-4F5A-A886-2006A307A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7" y="3304"/>
              <a:ext cx="3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5" name="Line 53">
              <a:extLst>
                <a:ext uri="{FF2B5EF4-FFF2-40B4-BE49-F238E27FC236}">
                  <a16:creationId xmlns:a16="http://schemas.microsoft.com/office/drawing/2014/main" id="{E005E1B8-E781-44F1-B466-856D0A987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" y="3735"/>
              <a:ext cx="3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6" name="Line 54">
              <a:extLst>
                <a:ext uri="{FF2B5EF4-FFF2-40B4-BE49-F238E27FC236}">
                  <a16:creationId xmlns:a16="http://schemas.microsoft.com/office/drawing/2014/main" id="{3482C4BD-4EE4-4111-824D-A5D583F76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8" y="3588"/>
              <a:ext cx="0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7" name="Line 55">
              <a:extLst>
                <a:ext uri="{FF2B5EF4-FFF2-40B4-BE49-F238E27FC236}">
                  <a16:creationId xmlns:a16="http://schemas.microsoft.com/office/drawing/2014/main" id="{08EFA776-D9F8-4443-B1C2-9BCE470B1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72" y="3313"/>
              <a:ext cx="0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8" name="Line 56">
              <a:extLst>
                <a:ext uri="{FF2B5EF4-FFF2-40B4-BE49-F238E27FC236}">
                  <a16:creationId xmlns:a16="http://schemas.microsoft.com/office/drawing/2014/main" id="{E4E2FD37-94F7-4418-9342-614D6D022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" y="3812"/>
              <a:ext cx="0" cy="1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69" name="Line 57">
              <a:extLst>
                <a:ext uri="{FF2B5EF4-FFF2-40B4-BE49-F238E27FC236}">
                  <a16:creationId xmlns:a16="http://schemas.microsoft.com/office/drawing/2014/main" id="{7A6F45C2-C7C9-4968-87A7-0472213AD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9" y="3812"/>
              <a:ext cx="0" cy="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70" name="Line 58">
              <a:extLst>
                <a:ext uri="{FF2B5EF4-FFF2-40B4-BE49-F238E27FC236}">
                  <a16:creationId xmlns:a16="http://schemas.microsoft.com/office/drawing/2014/main" id="{FCC2CDC7-5D8F-4220-ABF6-8F04BD93B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4" y="3889"/>
              <a:ext cx="1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71" name="Line 59">
              <a:extLst>
                <a:ext uri="{FF2B5EF4-FFF2-40B4-BE49-F238E27FC236}">
                  <a16:creationId xmlns:a16="http://schemas.microsoft.com/office/drawing/2014/main" id="{DBD2C3AC-06F1-4CB4-BB1F-110EB4B97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4" y="3889"/>
              <a:ext cx="1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72" name="Text Box 60">
              <a:extLst>
                <a:ext uri="{FF2B5EF4-FFF2-40B4-BE49-F238E27FC236}">
                  <a16:creationId xmlns:a16="http://schemas.microsoft.com/office/drawing/2014/main" id="{E537AED9-19B1-4400-905E-9F99BE139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" y="3796"/>
              <a:ext cx="24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latin typeface="Arial" panose="020B0604020202020204" pitchFamily="34" charset="0"/>
                </a:rPr>
                <a:t>(x)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8973" name="Text Box 61">
              <a:extLst>
                <a:ext uri="{FF2B5EF4-FFF2-40B4-BE49-F238E27FC236}">
                  <a16:creationId xmlns:a16="http://schemas.microsoft.com/office/drawing/2014/main" id="{9CFEA63D-7747-4034-BD4E-0D685ABA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8" y="3117"/>
              <a:ext cx="32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latin typeface="Arial" panose="020B0604020202020204" pitchFamily="34" charset="0"/>
                </a:rPr>
                <a:t>0.13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8974" name="Text Box 62">
              <a:extLst>
                <a:ext uri="{FF2B5EF4-FFF2-40B4-BE49-F238E27FC236}">
                  <a16:creationId xmlns:a16="http://schemas.microsoft.com/office/drawing/2014/main" id="{D3BFA333-56B5-4E0A-BA62-FFF9580D2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5" y="3435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latin typeface="Arial" panose="020B0604020202020204" pitchFamily="34" charset="0"/>
                </a:rPr>
                <a:t>2.0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8976" name="Text Box 64">
              <a:extLst>
                <a:ext uri="{FF2B5EF4-FFF2-40B4-BE49-F238E27FC236}">
                  <a16:creationId xmlns:a16="http://schemas.microsoft.com/office/drawing/2014/main" id="{50B9E950-02B4-49BC-B7DE-49DB94BAC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7"/>
              <a:ext cx="163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>
                  <a:latin typeface="Arial" panose="020B0604020202020204" pitchFamily="34" charset="0"/>
                </a:rPr>
                <a:t>Strada Statale</a:t>
              </a:r>
              <a:endParaRPr lang="it-IT" altLang="it-IT" sz="2586"/>
            </a:p>
          </p:txBody>
        </p:sp>
        <p:sp>
          <p:nvSpPr>
            <p:cNvPr id="38977" name="Line 65">
              <a:extLst>
                <a:ext uri="{FF2B5EF4-FFF2-40B4-BE49-F238E27FC236}">
                  <a16:creationId xmlns:a16="http://schemas.microsoft.com/office/drawing/2014/main" id="{00C0E1A8-BA7A-49AA-902F-0AB78D4E9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4" y="3561"/>
              <a:ext cx="781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78" name="Line 66">
              <a:extLst>
                <a:ext uri="{FF2B5EF4-FFF2-40B4-BE49-F238E27FC236}">
                  <a16:creationId xmlns:a16="http://schemas.microsoft.com/office/drawing/2014/main" id="{6175D49F-BA0C-4948-9C90-0F536D763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6" y="3621"/>
              <a:ext cx="780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79" name="Line 67">
              <a:extLst>
                <a:ext uri="{FF2B5EF4-FFF2-40B4-BE49-F238E27FC236}">
                  <a16:creationId xmlns:a16="http://schemas.microsoft.com/office/drawing/2014/main" id="{D27489FA-F78C-4A69-A3C4-6E6AC539A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553"/>
              <a:ext cx="720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80" name="Line 68">
              <a:extLst>
                <a:ext uri="{FF2B5EF4-FFF2-40B4-BE49-F238E27FC236}">
                  <a16:creationId xmlns:a16="http://schemas.microsoft.com/office/drawing/2014/main" id="{8AF4BE2D-49EC-4979-9AEC-83CBDB3A6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621"/>
              <a:ext cx="720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8981" name="Text Box 69">
              <a:extLst>
                <a:ext uri="{FF2B5EF4-FFF2-40B4-BE49-F238E27FC236}">
                  <a16:creationId xmlns:a16="http://schemas.microsoft.com/office/drawing/2014/main" id="{DC6A2CCB-412C-49E2-8EEB-7F2023CDD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1" y="3477"/>
              <a:ext cx="30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latin typeface="Arial" panose="020B0604020202020204" pitchFamily="34" charset="0"/>
                </a:rPr>
                <a:t>109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</p:grpSp>
      <p:grpSp>
        <p:nvGrpSpPr>
          <p:cNvPr id="38997" name="Group 85">
            <a:extLst>
              <a:ext uri="{FF2B5EF4-FFF2-40B4-BE49-F238E27FC236}">
                <a16:creationId xmlns:a16="http://schemas.microsoft.com/office/drawing/2014/main" id="{522BE06A-3692-410E-BFF3-87DB90172DB1}"/>
              </a:ext>
            </a:extLst>
          </p:cNvPr>
          <p:cNvGrpSpPr>
            <a:grpSpLocks/>
          </p:cNvGrpSpPr>
          <p:nvPr/>
        </p:nvGrpSpPr>
        <p:grpSpPr bwMode="auto">
          <a:xfrm>
            <a:off x="1287019" y="1413162"/>
            <a:ext cx="5916189" cy="489595"/>
            <a:chOff x="240" y="888"/>
            <a:chExt cx="4036" cy="334"/>
          </a:xfrm>
        </p:grpSpPr>
        <p:sp>
          <p:nvSpPr>
            <p:cNvPr id="38916" name="Text Box 4">
              <a:extLst>
                <a:ext uri="{FF2B5EF4-FFF2-40B4-BE49-F238E27FC236}">
                  <a16:creationId xmlns:a16="http://schemas.microsoft.com/office/drawing/2014/main" id="{87E74E84-4F4E-435C-8358-DB094AA10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888"/>
              <a:ext cx="264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INDICATORI STRADALI</a:t>
              </a:r>
              <a:endParaRPr lang="it-IT" altLang="it-IT" sz="2586" b="1" dirty="0">
                <a:solidFill>
                  <a:schemeClr val="tx1"/>
                </a:solidFill>
              </a:endParaRPr>
            </a:p>
          </p:txBody>
        </p:sp>
        <p:sp>
          <p:nvSpPr>
            <p:cNvPr id="38993" name="Text Box 81">
              <a:extLst>
                <a:ext uri="{FF2B5EF4-FFF2-40B4-BE49-F238E27FC236}">
                  <a16:creationId xmlns:a16="http://schemas.microsoft.com/office/drawing/2014/main" id="{F28A5FD6-3C91-4BFC-9F21-EC3E070A0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88"/>
              <a:ext cx="136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>
                  <a:solidFill>
                    <a:schemeClr val="tx1"/>
                  </a:solidFill>
                  <a:latin typeface="Arial" panose="020B0604020202020204" pitchFamily="34" charset="0"/>
                </a:rPr>
                <a:t>VIABILITA’:</a:t>
              </a:r>
              <a:endParaRPr lang="it-IT" altLang="it-IT" sz="2586" b="1">
                <a:solidFill>
                  <a:schemeClr val="tx1"/>
                </a:solidFill>
              </a:endParaRPr>
            </a:p>
          </p:txBody>
        </p:sp>
      </p:grpSp>
      <p:sp>
        <p:nvSpPr>
          <p:cNvPr id="38996" name="Text Box 84">
            <a:extLst>
              <a:ext uri="{FF2B5EF4-FFF2-40B4-BE49-F238E27FC236}">
                <a16:creationId xmlns:a16="http://schemas.microsoft.com/office/drawing/2014/main" id="{C54ED5E2-519C-4241-BDDA-AB4CD616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262755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extLst>
              <a:ext uri="{FF2B5EF4-FFF2-40B4-BE49-F238E27FC236}">
                <a16:creationId xmlns:a16="http://schemas.microsoft.com/office/drawing/2014/main" id="{013D5C20-0AA1-4496-98AA-A72A3EEC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352" y="1472086"/>
            <a:ext cx="5208477" cy="49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it-IT" altLang="it-IT" sz="2586" b="1" dirty="0">
                <a:solidFill>
                  <a:schemeClr val="tx1"/>
                </a:solidFill>
                <a:latin typeface="Arial" panose="020B0604020202020204" pitchFamily="34" charset="0"/>
              </a:rPr>
              <a:t>PASSAGGI DI CORSI D'ACQUA</a:t>
            </a:r>
            <a:r>
              <a:rPr lang="it-IT" altLang="it-IT" sz="2586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it-IT" altLang="it-IT" sz="2586" dirty="0">
              <a:solidFill>
                <a:schemeClr val="tx1"/>
              </a:solidFill>
            </a:endParaRPr>
          </a:p>
        </p:txBody>
      </p:sp>
      <p:grpSp>
        <p:nvGrpSpPr>
          <p:cNvPr id="40126" name="Group 190">
            <a:extLst>
              <a:ext uri="{FF2B5EF4-FFF2-40B4-BE49-F238E27FC236}">
                <a16:creationId xmlns:a16="http://schemas.microsoft.com/office/drawing/2014/main" id="{8D63771E-D9B4-4108-8666-8EF1A0AB9F6A}"/>
              </a:ext>
            </a:extLst>
          </p:cNvPr>
          <p:cNvGrpSpPr>
            <a:grpSpLocks/>
          </p:cNvGrpSpPr>
          <p:nvPr/>
        </p:nvGrpSpPr>
        <p:grpSpPr bwMode="auto">
          <a:xfrm>
            <a:off x="516714" y="2223807"/>
            <a:ext cx="8556193" cy="1455595"/>
            <a:chOff x="0" y="686"/>
            <a:chExt cx="5837" cy="993"/>
          </a:xfrm>
        </p:grpSpPr>
        <p:grpSp>
          <p:nvGrpSpPr>
            <p:cNvPr id="39995" name="Group 59">
              <a:extLst>
                <a:ext uri="{FF2B5EF4-FFF2-40B4-BE49-F238E27FC236}">
                  <a16:creationId xmlns:a16="http://schemas.microsoft.com/office/drawing/2014/main" id="{E1DCA4C0-0D57-4421-8E04-795E146F0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5" y="728"/>
              <a:ext cx="4302" cy="866"/>
              <a:chOff x="1535" y="728"/>
              <a:chExt cx="4302" cy="866"/>
            </a:xfrm>
          </p:grpSpPr>
          <p:sp>
            <p:nvSpPr>
              <p:cNvPr id="39941" name="Line 5">
                <a:extLst>
                  <a:ext uri="{FF2B5EF4-FFF2-40B4-BE49-F238E27FC236}">
                    <a16:creationId xmlns:a16="http://schemas.microsoft.com/office/drawing/2014/main" id="{92A689A3-5E77-4A1F-BDDD-F93FE2F4D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1" y="1089"/>
                <a:ext cx="317" cy="0"/>
              </a:xfrm>
              <a:prstGeom prst="line">
                <a:avLst/>
              </a:prstGeom>
              <a:noFill/>
              <a:ln w="13334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2" name="Rectangle 6">
                <a:extLst>
                  <a:ext uri="{FF2B5EF4-FFF2-40B4-BE49-F238E27FC236}">
                    <a16:creationId xmlns:a16="http://schemas.microsoft.com/office/drawing/2014/main" id="{609289F1-9232-4C4D-A4B9-3F7C0D867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35" y="772"/>
                <a:ext cx="2008" cy="822"/>
              </a:xfrm>
              <a:prstGeom prst="rect">
                <a:avLst/>
              </a:prstGeom>
              <a:solidFill>
                <a:srgbClr val="FFFFFF"/>
              </a:solidFill>
              <a:ln w="13334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3" name="Rectangle 7">
                <a:extLst>
                  <a:ext uri="{FF2B5EF4-FFF2-40B4-BE49-F238E27FC236}">
                    <a16:creationId xmlns:a16="http://schemas.microsoft.com/office/drawing/2014/main" id="{491041C9-F00F-48CE-B062-B514BD97A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009" y="870"/>
                <a:ext cx="212" cy="584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3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4" name="Rectangle 8">
                <a:extLst>
                  <a:ext uri="{FF2B5EF4-FFF2-40B4-BE49-F238E27FC236}">
                    <a16:creationId xmlns:a16="http://schemas.microsoft.com/office/drawing/2014/main" id="{EACE8ECD-ACCB-4780-95BD-3BE2D7249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45" y="884"/>
                <a:ext cx="386" cy="573"/>
              </a:xfrm>
              <a:prstGeom prst="rect">
                <a:avLst/>
              </a:prstGeom>
              <a:solidFill>
                <a:srgbClr val="00FFFF"/>
              </a:solidFill>
              <a:ln w="0">
                <a:solidFill>
                  <a:srgbClr val="3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5" name="Line 9">
                <a:extLst>
                  <a:ext uri="{FF2B5EF4-FFF2-40B4-BE49-F238E27FC236}">
                    <a16:creationId xmlns:a16="http://schemas.microsoft.com/office/drawing/2014/main" id="{2F3055E1-B9FA-49C5-9D86-0AF967567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8" y="1081"/>
                <a:ext cx="321" cy="0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6" name="Line 10">
                <a:extLst>
                  <a:ext uri="{FF2B5EF4-FFF2-40B4-BE49-F238E27FC236}">
                    <a16:creationId xmlns:a16="http://schemas.microsoft.com/office/drawing/2014/main" id="{B85DCA1A-9A78-4AAC-A5A5-E08564B13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4" y="1267"/>
                <a:ext cx="315" cy="0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7" name="Line 11">
                <a:extLst>
                  <a:ext uri="{FF2B5EF4-FFF2-40B4-BE49-F238E27FC236}">
                    <a16:creationId xmlns:a16="http://schemas.microsoft.com/office/drawing/2014/main" id="{DAF2198A-769F-4568-A581-493C5B9C6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081"/>
                <a:ext cx="483" cy="0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8" name="Line 12">
                <a:extLst>
                  <a:ext uri="{FF2B5EF4-FFF2-40B4-BE49-F238E27FC236}">
                    <a16:creationId xmlns:a16="http://schemas.microsoft.com/office/drawing/2014/main" id="{24685439-746B-49F6-A726-6215A9D8C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1272"/>
                <a:ext cx="474" cy="0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49" name="Line 13">
                <a:extLst>
                  <a:ext uri="{FF2B5EF4-FFF2-40B4-BE49-F238E27FC236}">
                    <a16:creationId xmlns:a16="http://schemas.microsoft.com/office/drawing/2014/main" id="{AFA066E0-8F54-484B-B210-38C993556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6" y="1076"/>
                <a:ext cx="312" cy="0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0" name="Line 14">
                <a:extLst>
                  <a:ext uri="{FF2B5EF4-FFF2-40B4-BE49-F238E27FC236}">
                    <a16:creationId xmlns:a16="http://schemas.microsoft.com/office/drawing/2014/main" id="{AA66FF5A-D57E-41D6-AEF8-34BE24292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6" y="1282"/>
                <a:ext cx="316" cy="0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1" name="Freeform 15">
                <a:extLst>
                  <a:ext uri="{FF2B5EF4-FFF2-40B4-BE49-F238E27FC236}">
                    <a16:creationId xmlns:a16="http://schemas.microsoft.com/office/drawing/2014/main" id="{508F5A8F-4D07-493C-9CD2-86DC0DF96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1042"/>
                <a:ext cx="264" cy="35"/>
              </a:xfrm>
              <a:custGeom>
                <a:avLst/>
                <a:gdLst>
                  <a:gd name="T0" fmla="*/ 0 w 264"/>
                  <a:gd name="T1" fmla="*/ 0 h 35"/>
                  <a:gd name="T2" fmla="*/ 38 w 264"/>
                  <a:gd name="T3" fmla="*/ 34 h 35"/>
                  <a:gd name="T4" fmla="*/ 225 w 264"/>
                  <a:gd name="T5" fmla="*/ 34 h 35"/>
                  <a:gd name="T6" fmla="*/ 263 w 264"/>
                  <a:gd name="T7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35">
                    <a:moveTo>
                      <a:pt x="0" y="0"/>
                    </a:moveTo>
                    <a:lnTo>
                      <a:pt x="38" y="34"/>
                    </a:lnTo>
                    <a:lnTo>
                      <a:pt x="225" y="34"/>
                    </a:lnTo>
                    <a:lnTo>
                      <a:pt x="263" y="5"/>
                    </a:lnTo>
                  </a:path>
                </a:pathLst>
              </a:custGeom>
              <a:noFill/>
              <a:ln w="13334" cap="flat" cmpd="sng">
                <a:solidFill>
                  <a:srgbClr val="16161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2" name="Freeform 16">
                <a:extLst>
                  <a:ext uri="{FF2B5EF4-FFF2-40B4-BE49-F238E27FC236}">
                    <a16:creationId xmlns:a16="http://schemas.microsoft.com/office/drawing/2014/main" id="{5D7552B1-1B5F-4154-87FB-B50C30E5F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1261"/>
                <a:ext cx="264" cy="35"/>
              </a:xfrm>
              <a:custGeom>
                <a:avLst/>
                <a:gdLst>
                  <a:gd name="T0" fmla="*/ 0 w 264"/>
                  <a:gd name="T1" fmla="*/ 34 h 35"/>
                  <a:gd name="T2" fmla="*/ 38 w 264"/>
                  <a:gd name="T3" fmla="*/ 0 h 35"/>
                  <a:gd name="T4" fmla="*/ 225 w 264"/>
                  <a:gd name="T5" fmla="*/ 0 h 35"/>
                  <a:gd name="T6" fmla="*/ 263 w 264"/>
                  <a:gd name="T7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35">
                    <a:moveTo>
                      <a:pt x="0" y="34"/>
                    </a:moveTo>
                    <a:lnTo>
                      <a:pt x="38" y="0"/>
                    </a:lnTo>
                    <a:lnTo>
                      <a:pt x="225" y="0"/>
                    </a:lnTo>
                    <a:lnTo>
                      <a:pt x="263" y="29"/>
                    </a:lnTo>
                  </a:path>
                </a:pathLst>
              </a:custGeom>
              <a:noFill/>
              <a:ln w="13334" cap="flat" cmpd="sng">
                <a:solidFill>
                  <a:srgbClr val="16161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3" name="Freeform 17">
                <a:extLst>
                  <a:ext uri="{FF2B5EF4-FFF2-40B4-BE49-F238E27FC236}">
                    <a16:creationId xmlns:a16="http://schemas.microsoft.com/office/drawing/2014/main" id="{75AD6DC7-E259-4ED9-A6AC-693EE8C3F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038"/>
                <a:ext cx="446" cy="39"/>
              </a:xfrm>
              <a:custGeom>
                <a:avLst/>
                <a:gdLst>
                  <a:gd name="T0" fmla="*/ 0 w 446"/>
                  <a:gd name="T1" fmla="*/ 0 h 39"/>
                  <a:gd name="T2" fmla="*/ 34 w 446"/>
                  <a:gd name="T3" fmla="*/ 38 h 39"/>
                  <a:gd name="T4" fmla="*/ 407 w 446"/>
                  <a:gd name="T5" fmla="*/ 38 h 39"/>
                  <a:gd name="T6" fmla="*/ 445 w 446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" h="39">
                    <a:moveTo>
                      <a:pt x="0" y="0"/>
                    </a:moveTo>
                    <a:lnTo>
                      <a:pt x="34" y="38"/>
                    </a:lnTo>
                    <a:lnTo>
                      <a:pt x="407" y="38"/>
                    </a:lnTo>
                    <a:lnTo>
                      <a:pt x="445" y="0"/>
                    </a:lnTo>
                  </a:path>
                </a:pathLst>
              </a:custGeom>
              <a:noFill/>
              <a:ln w="13334" cap="flat" cmpd="sng">
                <a:solidFill>
                  <a:srgbClr val="16161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4" name="Freeform 18">
                <a:extLst>
                  <a:ext uri="{FF2B5EF4-FFF2-40B4-BE49-F238E27FC236}">
                    <a16:creationId xmlns:a16="http://schemas.microsoft.com/office/drawing/2014/main" id="{2EB5B42F-2B5C-42CC-9D5D-73EE13D9F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1271"/>
                <a:ext cx="446" cy="39"/>
              </a:xfrm>
              <a:custGeom>
                <a:avLst/>
                <a:gdLst>
                  <a:gd name="T0" fmla="*/ 0 w 446"/>
                  <a:gd name="T1" fmla="*/ 38 h 39"/>
                  <a:gd name="T2" fmla="*/ 34 w 446"/>
                  <a:gd name="T3" fmla="*/ 0 h 39"/>
                  <a:gd name="T4" fmla="*/ 407 w 446"/>
                  <a:gd name="T5" fmla="*/ 0 h 39"/>
                  <a:gd name="T6" fmla="*/ 445 w 446"/>
                  <a:gd name="T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6" h="39">
                    <a:moveTo>
                      <a:pt x="0" y="38"/>
                    </a:moveTo>
                    <a:lnTo>
                      <a:pt x="34" y="0"/>
                    </a:lnTo>
                    <a:lnTo>
                      <a:pt x="407" y="0"/>
                    </a:lnTo>
                    <a:lnTo>
                      <a:pt x="445" y="38"/>
                    </a:lnTo>
                  </a:path>
                </a:pathLst>
              </a:custGeom>
              <a:noFill/>
              <a:ln w="13334" cap="flat" cmpd="sng">
                <a:solidFill>
                  <a:srgbClr val="16161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5" name="Line 19">
                <a:extLst>
                  <a:ext uri="{FF2B5EF4-FFF2-40B4-BE49-F238E27FC236}">
                    <a16:creationId xmlns:a16="http://schemas.microsoft.com/office/drawing/2014/main" id="{4068B925-4C51-4E9F-8E85-DAB17EECA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7" y="1052"/>
                <a:ext cx="0" cy="24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6" name="Line 20">
                <a:extLst>
                  <a:ext uri="{FF2B5EF4-FFF2-40B4-BE49-F238E27FC236}">
                    <a16:creationId xmlns:a16="http://schemas.microsoft.com/office/drawing/2014/main" id="{A6349019-39D2-4FC1-B203-31194319B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1" y="1047"/>
                <a:ext cx="0" cy="24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7" name="Line 21">
                <a:extLst>
                  <a:ext uri="{FF2B5EF4-FFF2-40B4-BE49-F238E27FC236}">
                    <a16:creationId xmlns:a16="http://schemas.microsoft.com/office/drawing/2014/main" id="{CE426C1A-1C6B-4CB0-BDA1-6EBC41E05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0" y="1052"/>
                <a:ext cx="0" cy="24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8" name="Line 22">
                <a:extLst>
                  <a:ext uri="{FF2B5EF4-FFF2-40B4-BE49-F238E27FC236}">
                    <a16:creationId xmlns:a16="http://schemas.microsoft.com/office/drawing/2014/main" id="{33D72CD9-F52B-4E91-A1D3-979A37CF5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2" y="1272"/>
                <a:ext cx="0" cy="29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59" name="Line 23">
                <a:extLst>
                  <a:ext uri="{FF2B5EF4-FFF2-40B4-BE49-F238E27FC236}">
                    <a16:creationId xmlns:a16="http://schemas.microsoft.com/office/drawing/2014/main" id="{E7C2A078-0F8D-4F2D-A01D-5E719DBA4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" y="1277"/>
                <a:ext cx="0" cy="24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60" name="Line 24">
                <a:extLst>
                  <a:ext uri="{FF2B5EF4-FFF2-40B4-BE49-F238E27FC236}">
                    <a16:creationId xmlns:a16="http://schemas.microsoft.com/office/drawing/2014/main" id="{BB2CC97B-D70A-4365-86AC-27F908776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0" y="1277"/>
                <a:ext cx="0" cy="24"/>
              </a:xfrm>
              <a:prstGeom prst="line">
                <a:avLst/>
              </a:prstGeom>
              <a:noFill/>
              <a:ln w="13334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61" name="Line 25">
                <a:extLst>
                  <a:ext uri="{FF2B5EF4-FFF2-40B4-BE49-F238E27FC236}">
                    <a16:creationId xmlns:a16="http://schemas.microsoft.com/office/drawing/2014/main" id="{6FB77895-293A-42BC-B605-8A338907E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1186"/>
                <a:ext cx="1785" cy="0"/>
              </a:xfrm>
              <a:prstGeom prst="line">
                <a:avLst/>
              </a:prstGeom>
              <a:noFill/>
              <a:ln w="0">
                <a:solidFill>
                  <a:srgbClr val="16161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62" name="Text Box 26">
                <a:extLst>
                  <a:ext uri="{FF2B5EF4-FFF2-40B4-BE49-F238E27FC236}">
                    <a16:creationId xmlns:a16="http://schemas.microsoft.com/office/drawing/2014/main" id="{92451CF0-FAE0-4D44-A82B-55FDDA75A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6" y="729"/>
                <a:ext cx="595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chemeClr val="tx1"/>
                    </a:solidFill>
                    <a:latin typeface="Arial" panose="020B0604020202020204" pitchFamily="34" charset="0"/>
                  </a:rPr>
                  <a:t>senza piloni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9963" name="Text Box 27">
                <a:extLst>
                  <a:ext uri="{FF2B5EF4-FFF2-40B4-BE49-F238E27FC236}">
                    <a16:creationId xmlns:a16="http://schemas.microsoft.com/office/drawing/2014/main" id="{24E36AE0-97FC-4A32-9D76-9B64B42F16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8" y="728"/>
                <a:ext cx="501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chemeClr val="tx1"/>
                    </a:solidFill>
                    <a:latin typeface="Arial" panose="020B0604020202020204" pitchFamily="34" charset="0"/>
                  </a:rPr>
                  <a:t>con piloni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9964" name="Rectangle 28">
                <a:extLst>
                  <a:ext uri="{FF2B5EF4-FFF2-40B4-BE49-F238E27FC236}">
                    <a16:creationId xmlns:a16="http://schemas.microsoft.com/office/drawing/2014/main" id="{6D9680A2-2FB4-48ED-9C88-A322FA1CB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742" y="747"/>
                <a:ext cx="2095" cy="83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65" name="Line 29">
                <a:extLst>
                  <a:ext uri="{FF2B5EF4-FFF2-40B4-BE49-F238E27FC236}">
                    <a16:creationId xmlns:a16="http://schemas.microsoft.com/office/drawing/2014/main" id="{89C8472F-C9DF-4646-8166-E8B5B863D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8" y="1026"/>
                <a:ext cx="192" cy="0"/>
              </a:xfrm>
              <a:prstGeom prst="line">
                <a:avLst/>
              </a:prstGeom>
              <a:noFill/>
              <a:ln w="273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66" name="Line 30">
                <a:extLst>
                  <a:ext uri="{FF2B5EF4-FFF2-40B4-BE49-F238E27FC236}">
                    <a16:creationId xmlns:a16="http://schemas.microsoft.com/office/drawing/2014/main" id="{8336471D-748D-42CE-AC0E-210A133F3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4" y="1218"/>
                <a:ext cx="181" cy="0"/>
              </a:xfrm>
              <a:prstGeom prst="line">
                <a:avLst/>
              </a:prstGeom>
              <a:noFill/>
              <a:ln w="273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973" name="Group 37">
                <a:extLst>
                  <a:ext uri="{FF2B5EF4-FFF2-40B4-BE49-F238E27FC236}">
                    <a16:creationId xmlns:a16="http://schemas.microsoft.com/office/drawing/2014/main" id="{65FD5045-5473-4DB0-8C80-8962FDEF4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0" y="1218"/>
                <a:ext cx="1325" cy="65"/>
                <a:chOff x="4060" y="1218"/>
                <a:chExt cx="1325" cy="65"/>
              </a:xfrm>
            </p:grpSpPr>
            <p:sp>
              <p:nvSpPr>
                <p:cNvPr id="39967" name="Line 31">
                  <a:extLst>
                    <a:ext uri="{FF2B5EF4-FFF2-40B4-BE49-F238E27FC236}">
                      <a16:creationId xmlns:a16="http://schemas.microsoft.com/office/drawing/2014/main" id="{8D53D2FC-FBB0-4092-ADF8-FAEC2E0BC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60" y="1218"/>
                  <a:ext cx="60" cy="65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68" name="Line 32">
                  <a:extLst>
                    <a:ext uri="{FF2B5EF4-FFF2-40B4-BE49-F238E27FC236}">
                      <a16:creationId xmlns:a16="http://schemas.microsoft.com/office/drawing/2014/main" id="{6CD8AD16-D826-4EF1-9169-EFB2EC02E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0" y="1218"/>
                  <a:ext cx="1200" cy="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69" name="Line 33">
                  <a:extLst>
                    <a:ext uri="{FF2B5EF4-FFF2-40B4-BE49-F238E27FC236}">
                      <a16:creationId xmlns:a16="http://schemas.microsoft.com/office/drawing/2014/main" id="{64BC580A-1B1E-466E-A16E-2CD6B7D88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20" y="1222"/>
                  <a:ext cx="65" cy="56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0" name="Line 34">
                  <a:extLst>
                    <a:ext uri="{FF2B5EF4-FFF2-40B4-BE49-F238E27FC236}">
                      <a16:creationId xmlns:a16="http://schemas.microsoft.com/office/drawing/2014/main" id="{858F0614-B35C-4692-8B2B-EA075CE46E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6" y="1228"/>
                  <a:ext cx="0" cy="5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1" name="Line 35">
                  <a:extLst>
                    <a:ext uri="{FF2B5EF4-FFF2-40B4-BE49-F238E27FC236}">
                      <a16:creationId xmlns:a16="http://schemas.microsoft.com/office/drawing/2014/main" id="{651CBA92-7878-41F0-B0E1-3563EBA43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5" y="1228"/>
                  <a:ext cx="0" cy="55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2" name="Line 36">
                  <a:extLst>
                    <a:ext uri="{FF2B5EF4-FFF2-40B4-BE49-F238E27FC236}">
                      <a16:creationId xmlns:a16="http://schemas.microsoft.com/office/drawing/2014/main" id="{962152F8-755D-4213-9AC6-9B178B5B35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39" y="1228"/>
                  <a:ext cx="0" cy="5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980" name="Group 44">
                <a:extLst>
                  <a:ext uri="{FF2B5EF4-FFF2-40B4-BE49-F238E27FC236}">
                    <a16:creationId xmlns:a16="http://schemas.microsoft.com/office/drawing/2014/main" id="{CD68B06F-86E0-4859-AE83-2C449E0AF7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3" y="965"/>
                <a:ext cx="1325" cy="66"/>
                <a:chOff x="4083" y="965"/>
                <a:chExt cx="1325" cy="66"/>
              </a:xfrm>
            </p:grpSpPr>
            <p:sp>
              <p:nvSpPr>
                <p:cNvPr id="39974" name="Line 38">
                  <a:extLst>
                    <a:ext uri="{FF2B5EF4-FFF2-40B4-BE49-F238E27FC236}">
                      <a16:creationId xmlns:a16="http://schemas.microsoft.com/office/drawing/2014/main" id="{4F8ACA56-BDEE-43DA-8D84-2F5D662891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3" y="965"/>
                  <a:ext cx="60" cy="66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5" name="Line 39">
                  <a:extLst>
                    <a:ext uri="{FF2B5EF4-FFF2-40B4-BE49-F238E27FC236}">
                      <a16:creationId xmlns:a16="http://schemas.microsoft.com/office/drawing/2014/main" id="{29EB6D96-1B74-4D1E-84A5-71F788237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43" y="1031"/>
                  <a:ext cx="1200" cy="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6" name="Line 40">
                  <a:extLst>
                    <a:ext uri="{FF2B5EF4-FFF2-40B4-BE49-F238E27FC236}">
                      <a16:creationId xmlns:a16="http://schemas.microsoft.com/office/drawing/2014/main" id="{F3078866-D4A9-4E9B-AEBA-717E5D7E8E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43" y="970"/>
                  <a:ext cx="65" cy="56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7" name="Line 41">
                  <a:extLst>
                    <a:ext uri="{FF2B5EF4-FFF2-40B4-BE49-F238E27FC236}">
                      <a16:creationId xmlns:a16="http://schemas.microsoft.com/office/drawing/2014/main" id="{9AE736CB-9286-4563-AEAB-C709ACC53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39" y="970"/>
                  <a:ext cx="0" cy="5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8" name="Line 42">
                  <a:extLst>
                    <a:ext uri="{FF2B5EF4-FFF2-40B4-BE49-F238E27FC236}">
                      <a16:creationId xmlns:a16="http://schemas.microsoft.com/office/drawing/2014/main" id="{9976D5FC-3B70-4617-BA47-FF3CFBB16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18" y="965"/>
                  <a:ext cx="0" cy="55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979" name="Line 43">
                  <a:extLst>
                    <a:ext uri="{FF2B5EF4-FFF2-40B4-BE49-F238E27FC236}">
                      <a16:creationId xmlns:a16="http://schemas.microsoft.com/office/drawing/2014/main" id="{9FC407A6-A731-4DE0-8586-CEA06DBAE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62" y="970"/>
                  <a:ext cx="0" cy="50"/>
                </a:xfrm>
                <a:prstGeom prst="line">
                  <a:avLst/>
                </a:prstGeom>
                <a:noFill/>
                <a:ln w="2730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981" name="Line 45">
                <a:extLst>
                  <a:ext uri="{FF2B5EF4-FFF2-40B4-BE49-F238E27FC236}">
                    <a16:creationId xmlns:a16="http://schemas.microsoft.com/office/drawing/2014/main" id="{5D937B49-B54C-4723-BB8C-3F78E6CF9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5" y="1218"/>
                <a:ext cx="197" cy="0"/>
              </a:xfrm>
              <a:prstGeom prst="line">
                <a:avLst/>
              </a:prstGeom>
              <a:noFill/>
              <a:ln w="273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2" name="Line 46">
                <a:extLst>
                  <a:ext uri="{FF2B5EF4-FFF2-40B4-BE49-F238E27FC236}">
                    <a16:creationId xmlns:a16="http://schemas.microsoft.com/office/drawing/2014/main" id="{7C96EBA5-524F-4CEE-AA83-66F464B21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" y="1122"/>
                <a:ext cx="1704" cy="0"/>
              </a:xfrm>
              <a:prstGeom prst="line">
                <a:avLst/>
              </a:prstGeom>
              <a:noFill/>
              <a:ln w="1333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3" name="Line 47">
                <a:extLst>
                  <a:ext uri="{FF2B5EF4-FFF2-40B4-BE49-F238E27FC236}">
                    <a16:creationId xmlns:a16="http://schemas.microsoft.com/office/drawing/2014/main" id="{EE487BE4-41B9-4BA1-899F-B2D64673B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5" y="1041"/>
                <a:ext cx="43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4" name="Line 48">
                <a:extLst>
                  <a:ext uri="{FF2B5EF4-FFF2-40B4-BE49-F238E27FC236}">
                    <a16:creationId xmlns:a16="http://schemas.microsoft.com/office/drawing/2014/main" id="{1504EC1D-E6DE-48E4-9B24-FE9C9D437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0" y="824"/>
                <a:ext cx="142" cy="14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5" name="Freeform 49">
                <a:extLst>
                  <a:ext uri="{FF2B5EF4-FFF2-40B4-BE49-F238E27FC236}">
                    <a16:creationId xmlns:a16="http://schemas.microsoft.com/office/drawing/2014/main" id="{71547F4D-5EDE-46BF-942E-B39644F3D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940"/>
                <a:ext cx="132" cy="77"/>
              </a:xfrm>
              <a:custGeom>
                <a:avLst/>
                <a:gdLst>
                  <a:gd name="T0" fmla="*/ 131 w 132"/>
                  <a:gd name="T1" fmla="*/ 76 h 77"/>
                  <a:gd name="T2" fmla="*/ 81 w 132"/>
                  <a:gd name="T3" fmla="*/ 0 h 77"/>
                  <a:gd name="T4" fmla="*/ 0 w 132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77">
                    <a:moveTo>
                      <a:pt x="131" y="76"/>
                    </a:moveTo>
                    <a:lnTo>
                      <a:pt x="81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6" name="Line 50">
                <a:extLst>
                  <a:ext uri="{FF2B5EF4-FFF2-40B4-BE49-F238E27FC236}">
                    <a16:creationId xmlns:a16="http://schemas.microsoft.com/office/drawing/2014/main" id="{26F5A015-2D5A-4CE6-AB2D-197799313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325" y="870"/>
                <a:ext cx="75" cy="10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7" name="Line 51">
                <a:extLst>
                  <a:ext uri="{FF2B5EF4-FFF2-40B4-BE49-F238E27FC236}">
                    <a16:creationId xmlns:a16="http://schemas.microsoft.com/office/drawing/2014/main" id="{337FBE02-CBC2-42AE-8492-F68E48C2B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5" y="885"/>
                <a:ext cx="0" cy="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8" name="Line 52">
                <a:extLst>
                  <a:ext uri="{FF2B5EF4-FFF2-40B4-BE49-F238E27FC236}">
                    <a16:creationId xmlns:a16="http://schemas.microsoft.com/office/drawing/2014/main" id="{6A4A7B7E-CC88-4D37-8A13-6628A9AF2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2" y="890"/>
                <a:ext cx="0" cy="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89" name="Freeform 53">
                <a:extLst>
                  <a:ext uri="{FF2B5EF4-FFF2-40B4-BE49-F238E27FC236}">
                    <a16:creationId xmlns:a16="http://schemas.microsoft.com/office/drawing/2014/main" id="{955CFA45-7A88-45CF-ACF4-526320F7B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1268"/>
                <a:ext cx="167" cy="97"/>
              </a:xfrm>
              <a:custGeom>
                <a:avLst/>
                <a:gdLst>
                  <a:gd name="T0" fmla="*/ 166 w 167"/>
                  <a:gd name="T1" fmla="*/ 0 h 97"/>
                  <a:gd name="T2" fmla="*/ 166 w 167"/>
                  <a:gd name="T3" fmla="*/ 96 h 97"/>
                  <a:gd name="T4" fmla="*/ 0 w 167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" h="97">
                    <a:moveTo>
                      <a:pt x="166" y="0"/>
                    </a:moveTo>
                    <a:lnTo>
                      <a:pt x="166" y="96"/>
                    </a:lnTo>
                    <a:lnTo>
                      <a:pt x="0" y="96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90" name="Freeform 54">
                <a:extLst>
                  <a:ext uri="{FF2B5EF4-FFF2-40B4-BE49-F238E27FC236}">
                    <a16:creationId xmlns:a16="http://schemas.microsoft.com/office/drawing/2014/main" id="{3A1BC5D7-8916-4BC4-87D1-1BF716B2C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" y="946"/>
                <a:ext cx="66" cy="96"/>
              </a:xfrm>
              <a:custGeom>
                <a:avLst/>
                <a:gdLst>
                  <a:gd name="T0" fmla="*/ 0 w 66"/>
                  <a:gd name="T1" fmla="*/ 0 h 96"/>
                  <a:gd name="T2" fmla="*/ 6 w 66"/>
                  <a:gd name="T3" fmla="*/ 0 h 96"/>
                  <a:gd name="T4" fmla="*/ 10 w 66"/>
                  <a:gd name="T5" fmla="*/ 1 h 96"/>
                  <a:gd name="T6" fmla="*/ 13 w 66"/>
                  <a:gd name="T7" fmla="*/ 2 h 96"/>
                  <a:gd name="T8" fmla="*/ 16 w 66"/>
                  <a:gd name="T9" fmla="*/ 2 h 96"/>
                  <a:gd name="T10" fmla="*/ 19 w 66"/>
                  <a:gd name="T11" fmla="*/ 4 h 96"/>
                  <a:gd name="T12" fmla="*/ 22 w 66"/>
                  <a:gd name="T13" fmla="*/ 5 h 96"/>
                  <a:gd name="T14" fmla="*/ 25 w 66"/>
                  <a:gd name="T15" fmla="*/ 6 h 96"/>
                  <a:gd name="T16" fmla="*/ 28 w 66"/>
                  <a:gd name="T17" fmla="*/ 8 h 96"/>
                  <a:gd name="T18" fmla="*/ 31 w 66"/>
                  <a:gd name="T19" fmla="*/ 10 h 96"/>
                  <a:gd name="T20" fmla="*/ 34 w 66"/>
                  <a:gd name="T21" fmla="*/ 11 h 96"/>
                  <a:gd name="T22" fmla="*/ 36 w 66"/>
                  <a:gd name="T23" fmla="*/ 13 h 96"/>
                  <a:gd name="T24" fmla="*/ 39 w 66"/>
                  <a:gd name="T25" fmla="*/ 15 h 96"/>
                  <a:gd name="T26" fmla="*/ 41 w 66"/>
                  <a:gd name="T27" fmla="*/ 17 h 96"/>
                  <a:gd name="T28" fmla="*/ 44 w 66"/>
                  <a:gd name="T29" fmla="*/ 19 h 96"/>
                  <a:gd name="T30" fmla="*/ 46 w 66"/>
                  <a:gd name="T31" fmla="*/ 22 h 96"/>
                  <a:gd name="T32" fmla="*/ 48 w 66"/>
                  <a:gd name="T33" fmla="*/ 24 h 96"/>
                  <a:gd name="T34" fmla="*/ 50 w 66"/>
                  <a:gd name="T35" fmla="*/ 27 h 96"/>
                  <a:gd name="T36" fmla="*/ 52 w 66"/>
                  <a:gd name="T37" fmla="*/ 29 h 96"/>
                  <a:gd name="T38" fmla="*/ 54 w 66"/>
                  <a:gd name="T39" fmla="*/ 32 h 96"/>
                  <a:gd name="T40" fmla="*/ 55 w 66"/>
                  <a:gd name="T41" fmla="*/ 35 h 96"/>
                  <a:gd name="T42" fmla="*/ 57 w 66"/>
                  <a:gd name="T43" fmla="*/ 38 h 96"/>
                  <a:gd name="T44" fmla="*/ 58 w 66"/>
                  <a:gd name="T45" fmla="*/ 40 h 96"/>
                  <a:gd name="T46" fmla="*/ 60 w 66"/>
                  <a:gd name="T47" fmla="*/ 44 h 96"/>
                  <a:gd name="T48" fmla="*/ 61 w 66"/>
                  <a:gd name="T49" fmla="*/ 46 h 96"/>
                  <a:gd name="T50" fmla="*/ 62 w 66"/>
                  <a:gd name="T51" fmla="*/ 50 h 96"/>
                  <a:gd name="T52" fmla="*/ 62 w 66"/>
                  <a:gd name="T53" fmla="*/ 53 h 96"/>
                  <a:gd name="T54" fmla="*/ 63 w 66"/>
                  <a:gd name="T55" fmla="*/ 56 h 96"/>
                  <a:gd name="T56" fmla="*/ 64 w 66"/>
                  <a:gd name="T57" fmla="*/ 60 h 96"/>
                  <a:gd name="T58" fmla="*/ 64 w 66"/>
                  <a:gd name="T59" fmla="*/ 63 h 96"/>
                  <a:gd name="T60" fmla="*/ 64 w 66"/>
                  <a:gd name="T61" fmla="*/ 66 h 96"/>
                  <a:gd name="T62" fmla="*/ 65 w 66"/>
                  <a:gd name="T63" fmla="*/ 70 h 96"/>
                  <a:gd name="T64" fmla="*/ 64 w 66"/>
                  <a:gd name="T65" fmla="*/ 72 h 96"/>
                  <a:gd name="T66" fmla="*/ 64 w 66"/>
                  <a:gd name="T67" fmla="*/ 72 h 96"/>
                  <a:gd name="T68" fmla="*/ 64 w 66"/>
                  <a:gd name="T69" fmla="*/ 73 h 96"/>
                  <a:gd name="T70" fmla="*/ 64 w 66"/>
                  <a:gd name="T71" fmla="*/ 74 h 96"/>
                  <a:gd name="T72" fmla="*/ 64 w 66"/>
                  <a:gd name="T73" fmla="*/ 75 h 96"/>
                  <a:gd name="T74" fmla="*/ 64 w 66"/>
                  <a:gd name="T75" fmla="*/ 76 h 96"/>
                  <a:gd name="T76" fmla="*/ 64 w 66"/>
                  <a:gd name="T77" fmla="*/ 76 h 96"/>
                  <a:gd name="T78" fmla="*/ 64 w 66"/>
                  <a:gd name="T79" fmla="*/ 77 h 96"/>
                  <a:gd name="T80" fmla="*/ 64 w 66"/>
                  <a:gd name="T81" fmla="*/ 78 h 96"/>
                  <a:gd name="T82" fmla="*/ 64 w 66"/>
                  <a:gd name="T83" fmla="*/ 79 h 96"/>
                  <a:gd name="T84" fmla="*/ 64 w 66"/>
                  <a:gd name="T85" fmla="*/ 80 h 96"/>
                  <a:gd name="T86" fmla="*/ 64 w 66"/>
                  <a:gd name="T87" fmla="*/ 80 h 96"/>
                  <a:gd name="T88" fmla="*/ 64 w 66"/>
                  <a:gd name="T89" fmla="*/ 81 h 96"/>
                  <a:gd name="T90" fmla="*/ 64 w 66"/>
                  <a:gd name="T91" fmla="*/ 82 h 96"/>
                  <a:gd name="T92" fmla="*/ 64 w 66"/>
                  <a:gd name="T93" fmla="*/ 83 h 96"/>
                  <a:gd name="T94" fmla="*/ 63 w 66"/>
                  <a:gd name="T95" fmla="*/ 84 h 96"/>
                  <a:gd name="T96" fmla="*/ 63 w 66"/>
                  <a:gd name="T97" fmla="*/ 84 h 96"/>
                  <a:gd name="T98" fmla="*/ 63 w 66"/>
                  <a:gd name="T99" fmla="*/ 85 h 96"/>
                  <a:gd name="T100" fmla="*/ 63 w 66"/>
                  <a:gd name="T101" fmla="*/ 86 h 96"/>
                  <a:gd name="T102" fmla="*/ 62 w 66"/>
                  <a:gd name="T103" fmla="*/ 86 h 96"/>
                  <a:gd name="T104" fmla="*/ 62 w 66"/>
                  <a:gd name="T105" fmla="*/ 87 h 96"/>
                  <a:gd name="T106" fmla="*/ 62 w 66"/>
                  <a:gd name="T107" fmla="*/ 88 h 96"/>
                  <a:gd name="T108" fmla="*/ 62 w 66"/>
                  <a:gd name="T109" fmla="*/ 89 h 96"/>
                  <a:gd name="T110" fmla="*/ 62 w 66"/>
                  <a:gd name="T111" fmla="*/ 90 h 96"/>
                  <a:gd name="T112" fmla="*/ 62 w 66"/>
                  <a:gd name="T113" fmla="*/ 90 h 96"/>
                  <a:gd name="T114" fmla="*/ 61 w 66"/>
                  <a:gd name="T115" fmla="*/ 91 h 96"/>
                  <a:gd name="T116" fmla="*/ 61 w 66"/>
                  <a:gd name="T117" fmla="*/ 92 h 96"/>
                  <a:gd name="T118" fmla="*/ 61 w 66"/>
                  <a:gd name="T119" fmla="*/ 93 h 96"/>
                  <a:gd name="T120" fmla="*/ 61 w 66"/>
                  <a:gd name="T121" fmla="*/ 94 h 96"/>
                  <a:gd name="T122" fmla="*/ 60 w 66"/>
                  <a:gd name="T123" fmla="*/ 94 h 96"/>
                  <a:gd name="T124" fmla="*/ 60 w 66"/>
                  <a:gd name="T125" fmla="*/ 9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96">
                    <a:moveTo>
                      <a:pt x="0" y="0"/>
                    </a:moveTo>
                    <a:lnTo>
                      <a:pt x="6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19" y="4"/>
                    </a:lnTo>
                    <a:lnTo>
                      <a:pt x="22" y="5"/>
                    </a:lnTo>
                    <a:lnTo>
                      <a:pt x="25" y="6"/>
                    </a:lnTo>
                    <a:lnTo>
                      <a:pt x="28" y="8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9" y="15"/>
                    </a:lnTo>
                    <a:lnTo>
                      <a:pt x="41" y="17"/>
                    </a:lnTo>
                    <a:lnTo>
                      <a:pt x="44" y="19"/>
                    </a:lnTo>
                    <a:lnTo>
                      <a:pt x="46" y="22"/>
                    </a:lnTo>
                    <a:lnTo>
                      <a:pt x="48" y="24"/>
                    </a:lnTo>
                    <a:lnTo>
                      <a:pt x="50" y="27"/>
                    </a:lnTo>
                    <a:lnTo>
                      <a:pt x="52" y="29"/>
                    </a:lnTo>
                    <a:lnTo>
                      <a:pt x="54" y="32"/>
                    </a:lnTo>
                    <a:lnTo>
                      <a:pt x="55" y="35"/>
                    </a:lnTo>
                    <a:lnTo>
                      <a:pt x="57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1" y="46"/>
                    </a:lnTo>
                    <a:lnTo>
                      <a:pt x="62" y="50"/>
                    </a:lnTo>
                    <a:lnTo>
                      <a:pt x="62" y="53"/>
                    </a:lnTo>
                    <a:lnTo>
                      <a:pt x="63" y="56"/>
                    </a:lnTo>
                    <a:lnTo>
                      <a:pt x="64" y="60"/>
                    </a:lnTo>
                    <a:lnTo>
                      <a:pt x="64" y="63"/>
                    </a:lnTo>
                    <a:lnTo>
                      <a:pt x="64" y="66"/>
                    </a:lnTo>
                    <a:lnTo>
                      <a:pt x="65" y="70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7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4" y="81"/>
                    </a:lnTo>
                    <a:lnTo>
                      <a:pt x="64" y="82"/>
                    </a:lnTo>
                    <a:lnTo>
                      <a:pt x="64" y="83"/>
                    </a:lnTo>
                    <a:lnTo>
                      <a:pt x="63" y="84"/>
                    </a:lnTo>
                    <a:lnTo>
                      <a:pt x="63" y="84"/>
                    </a:lnTo>
                    <a:lnTo>
                      <a:pt x="63" y="85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2" y="87"/>
                    </a:lnTo>
                    <a:lnTo>
                      <a:pt x="62" y="88"/>
                    </a:lnTo>
                    <a:lnTo>
                      <a:pt x="62" y="89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1" y="91"/>
                    </a:lnTo>
                    <a:lnTo>
                      <a:pt x="61" y="92"/>
                    </a:lnTo>
                    <a:lnTo>
                      <a:pt x="61" y="93"/>
                    </a:lnTo>
                    <a:lnTo>
                      <a:pt x="61" y="94"/>
                    </a:lnTo>
                    <a:lnTo>
                      <a:pt x="60" y="94"/>
                    </a:lnTo>
                    <a:lnTo>
                      <a:pt x="60" y="95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9991" name="Text Box 55">
                <a:extLst>
                  <a:ext uri="{FF2B5EF4-FFF2-40B4-BE49-F238E27FC236}">
                    <a16:creationId xmlns:a16="http://schemas.microsoft.com/office/drawing/2014/main" id="{97860D27-0BA9-4D0C-9EA0-45688F866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4" y="876"/>
                <a:ext cx="26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chemeClr val="tx1"/>
                    </a:solidFill>
                    <a:latin typeface="Arial" panose="020B0604020202020204" pitchFamily="34" charset="0"/>
                  </a:rPr>
                  <a:t>45°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9992" name="Text Box 56">
                <a:extLst>
                  <a:ext uri="{FF2B5EF4-FFF2-40B4-BE49-F238E27FC236}">
                    <a16:creationId xmlns:a16="http://schemas.microsoft.com/office/drawing/2014/main" id="{F551DF88-BFE0-4C1E-A932-E9832BAF9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0" y="810"/>
                <a:ext cx="25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chemeClr val="tx1"/>
                    </a:solidFill>
                    <a:latin typeface="Arial" panose="020B0604020202020204" pitchFamily="34" charset="0"/>
                  </a:rPr>
                  <a:t>0.5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9993" name="Text Box 57">
                <a:extLst>
                  <a:ext uri="{FF2B5EF4-FFF2-40B4-BE49-F238E27FC236}">
                    <a16:creationId xmlns:a16="http://schemas.microsoft.com/office/drawing/2014/main" id="{055CD87F-DD14-4C0C-8E49-B807B0338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4" y="846"/>
                <a:ext cx="250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chemeClr val="tx1"/>
                    </a:solidFill>
                    <a:latin typeface="Arial" panose="020B0604020202020204" pitchFamily="34" charset="0"/>
                  </a:rPr>
                  <a:t>2.0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9994" name="Text Box 58">
                <a:extLst>
                  <a:ext uri="{FF2B5EF4-FFF2-40B4-BE49-F238E27FC236}">
                    <a16:creationId xmlns:a16="http://schemas.microsoft.com/office/drawing/2014/main" id="{5E1746E2-C3F0-4EB3-A7BF-69B4AA234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5" y="1344"/>
                <a:ext cx="299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chemeClr val="tx1"/>
                    </a:solidFill>
                    <a:latin typeface="Arial" panose="020B0604020202020204" pitchFamily="34" charset="0"/>
                  </a:rPr>
                  <a:t>0.25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034" name="Text Box 98">
              <a:extLst>
                <a:ext uri="{FF2B5EF4-FFF2-40B4-BE49-F238E27FC236}">
                  <a16:creationId xmlns:a16="http://schemas.microsoft.com/office/drawing/2014/main" id="{1203C8B8-559E-4635-A3F9-E1B72061F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86"/>
              <a:ext cx="1601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Ponti o viadotti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in muratura per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autostrade e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strade</a:t>
              </a:r>
              <a:endParaRPr lang="it-IT" altLang="it-IT" sz="2216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125" name="Group 189">
            <a:extLst>
              <a:ext uri="{FF2B5EF4-FFF2-40B4-BE49-F238E27FC236}">
                <a16:creationId xmlns:a16="http://schemas.microsoft.com/office/drawing/2014/main" id="{CDF175F7-E64C-43E5-8139-5E3D3DFE3DA4}"/>
              </a:ext>
            </a:extLst>
          </p:cNvPr>
          <p:cNvGrpSpPr>
            <a:grpSpLocks/>
          </p:cNvGrpSpPr>
          <p:nvPr/>
        </p:nvGrpSpPr>
        <p:grpSpPr bwMode="auto">
          <a:xfrm>
            <a:off x="493754" y="4114030"/>
            <a:ext cx="8594305" cy="1455594"/>
            <a:chOff x="-15" y="2017"/>
            <a:chExt cx="5863" cy="993"/>
          </a:xfrm>
        </p:grpSpPr>
        <p:sp>
          <p:nvSpPr>
            <p:cNvPr id="39996" name="Line 60">
              <a:extLst>
                <a:ext uri="{FF2B5EF4-FFF2-40B4-BE49-F238E27FC236}">
                  <a16:creationId xmlns:a16="http://schemas.microsoft.com/office/drawing/2014/main" id="{3DA491FF-D2FD-4EB1-8AB9-00CB9F1AF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7" y="2427"/>
              <a:ext cx="317" cy="0"/>
            </a:xfrm>
            <a:prstGeom prst="line">
              <a:avLst/>
            </a:prstGeom>
            <a:noFill/>
            <a:ln w="13334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39997" name="Rectangle 61">
              <a:extLst>
                <a:ext uri="{FF2B5EF4-FFF2-40B4-BE49-F238E27FC236}">
                  <a16:creationId xmlns:a16="http://schemas.microsoft.com/office/drawing/2014/main" id="{1A17C73C-825C-4B34-BF43-8B2D79958F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41" y="2110"/>
              <a:ext cx="2008" cy="822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39998" name="Rectangle 62">
              <a:extLst>
                <a:ext uri="{FF2B5EF4-FFF2-40B4-BE49-F238E27FC236}">
                  <a16:creationId xmlns:a16="http://schemas.microsoft.com/office/drawing/2014/main" id="{0366A8C2-812C-4FC2-94C9-B0DBEC4F12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15" y="2208"/>
              <a:ext cx="212" cy="584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3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39999" name="Rectangle 63">
              <a:extLst>
                <a:ext uri="{FF2B5EF4-FFF2-40B4-BE49-F238E27FC236}">
                  <a16:creationId xmlns:a16="http://schemas.microsoft.com/office/drawing/2014/main" id="{4633C1EB-1B09-408A-8F04-3F93FBB788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51" y="2222"/>
              <a:ext cx="386" cy="573"/>
            </a:xfrm>
            <a:prstGeom prst="rect">
              <a:avLst/>
            </a:prstGeom>
            <a:solidFill>
              <a:srgbClr val="00FFFF"/>
            </a:solidFill>
            <a:ln w="0">
              <a:solidFill>
                <a:srgbClr val="3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0" name="Line 64">
              <a:extLst>
                <a:ext uri="{FF2B5EF4-FFF2-40B4-BE49-F238E27FC236}">
                  <a16:creationId xmlns:a16="http://schemas.microsoft.com/office/drawing/2014/main" id="{C14B781A-71AB-422E-B022-95CF1D3FA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" y="2419"/>
              <a:ext cx="321" cy="0"/>
            </a:xfrm>
            <a:prstGeom prst="line">
              <a:avLst/>
            </a:prstGeom>
            <a:noFill/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1" name="Line 65">
              <a:extLst>
                <a:ext uri="{FF2B5EF4-FFF2-40B4-BE49-F238E27FC236}">
                  <a16:creationId xmlns:a16="http://schemas.microsoft.com/office/drawing/2014/main" id="{33F84333-460A-4080-A8BF-DC3B016DB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9" y="2606"/>
              <a:ext cx="316" cy="0"/>
            </a:xfrm>
            <a:prstGeom prst="line">
              <a:avLst/>
            </a:prstGeom>
            <a:noFill/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2" name="Line 66">
              <a:extLst>
                <a:ext uri="{FF2B5EF4-FFF2-40B4-BE49-F238E27FC236}">
                  <a16:creationId xmlns:a16="http://schemas.microsoft.com/office/drawing/2014/main" id="{92C278F1-A7E6-4F23-80F7-F3EC4F913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" y="2419"/>
              <a:ext cx="483" cy="0"/>
            </a:xfrm>
            <a:prstGeom prst="line">
              <a:avLst/>
            </a:prstGeom>
            <a:noFill/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3" name="Line 67">
              <a:extLst>
                <a:ext uri="{FF2B5EF4-FFF2-40B4-BE49-F238E27FC236}">
                  <a16:creationId xmlns:a16="http://schemas.microsoft.com/office/drawing/2014/main" id="{B0A263C1-CCF7-4F22-8B80-094C8DB96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4" y="2610"/>
              <a:ext cx="474" cy="0"/>
            </a:xfrm>
            <a:prstGeom prst="line">
              <a:avLst/>
            </a:prstGeom>
            <a:noFill/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4" name="Line 68">
              <a:extLst>
                <a:ext uri="{FF2B5EF4-FFF2-40B4-BE49-F238E27FC236}">
                  <a16:creationId xmlns:a16="http://schemas.microsoft.com/office/drawing/2014/main" id="{94113D76-7E39-430E-AE3C-842C1BC5C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" y="2414"/>
              <a:ext cx="312" cy="0"/>
            </a:xfrm>
            <a:prstGeom prst="line">
              <a:avLst/>
            </a:prstGeom>
            <a:noFill/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5" name="Line 69">
              <a:extLst>
                <a:ext uri="{FF2B5EF4-FFF2-40B4-BE49-F238E27FC236}">
                  <a16:creationId xmlns:a16="http://schemas.microsoft.com/office/drawing/2014/main" id="{C5E1D997-FA7A-40D4-8443-D42777F95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" y="2620"/>
              <a:ext cx="316" cy="0"/>
            </a:xfrm>
            <a:prstGeom prst="line">
              <a:avLst/>
            </a:prstGeom>
            <a:noFill/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6" name="Freeform 70">
              <a:extLst>
                <a:ext uri="{FF2B5EF4-FFF2-40B4-BE49-F238E27FC236}">
                  <a16:creationId xmlns:a16="http://schemas.microsoft.com/office/drawing/2014/main" id="{527B75A6-3602-410D-BC35-892EB92CB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2380"/>
              <a:ext cx="264" cy="35"/>
            </a:xfrm>
            <a:custGeom>
              <a:avLst/>
              <a:gdLst>
                <a:gd name="T0" fmla="*/ 0 w 264"/>
                <a:gd name="T1" fmla="*/ 0 h 35"/>
                <a:gd name="T2" fmla="*/ 38 w 264"/>
                <a:gd name="T3" fmla="*/ 34 h 35"/>
                <a:gd name="T4" fmla="*/ 225 w 264"/>
                <a:gd name="T5" fmla="*/ 34 h 35"/>
                <a:gd name="T6" fmla="*/ 263 w 264"/>
                <a:gd name="T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35">
                  <a:moveTo>
                    <a:pt x="0" y="0"/>
                  </a:moveTo>
                  <a:lnTo>
                    <a:pt x="38" y="34"/>
                  </a:lnTo>
                  <a:lnTo>
                    <a:pt x="225" y="34"/>
                  </a:lnTo>
                  <a:lnTo>
                    <a:pt x="263" y="6"/>
                  </a:lnTo>
                </a:path>
              </a:pathLst>
            </a:custGeom>
            <a:noFill/>
            <a:ln w="13334" cap="flat" cmpd="sng">
              <a:solidFill>
                <a:srgbClr val="16161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7" name="Freeform 71">
              <a:extLst>
                <a:ext uri="{FF2B5EF4-FFF2-40B4-BE49-F238E27FC236}">
                  <a16:creationId xmlns:a16="http://schemas.microsoft.com/office/drawing/2014/main" id="{ED525922-F8BC-4C1B-AB9A-81D94302A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2600"/>
              <a:ext cx="264" cy="34"/>
            </a:xfrm>
            <a:custGeom>
              <a:avLst/>
              <a:gdLst>
                <a:gd name="T0" fmla="*/ 0 w 264"/>
                <a:gd name="T1" fmla="*/ 33 h 34"/>
                <a:gd name="T2" fmla="*/ 38 w 264"/>
                <a:gd name="T3" fmla="*/ 0 h 34"/>
                <a:gd name="T4" fmla="*/ 225 w 264"/>
                <a:gd name="T5" fmla="*/ 0 h 34"/>
                <a:gd name="T6" fmla="*/ 263 w 264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34">
                  <a:moveTo>
                    <a:pt x="0" y="33"/>
                  </a:moveTo>
                  <a:lnTo>
                    <a:pt x="38" y="0"/>
                  </a:lnTo>
                  <a:lnTo>
                    <a:pt x="225" y="0"/>
                  </a:lnTo>
                  <a:lnTo>
                    <a:pt x="263" y="28"/>
                  </a:lnTo>
                </a:path>
              </a:pathLst>
            </a:custGeom>
            <a:noFill/>
            <a:ln w="13334" cap="flat" cmpd="sng">
              <a:solidFill>
                <a:srgbClr val="16161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8" name="Freeform 72">
              <a:extLst>
                <a:ext uri="{FF2B5EF4-FFF2-40B4-BE49-F238E27FC236}">
                  <a16:creationId xmlns:a16="http://schemas.microsoft.com/office/drawing/2014/main" id="{E15237C2-E88A-4CF3-AA1A-4D1ECFF79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2376"/>
              <a:ext cx="446" cy="39"/>
            </a:xfrm>
            <a:custGeom>
              <a:avLst/>
              <a:gdLst>
                <a:gd name="T0" fmla="*/ 0 w 446"/>
                <a:gd name="T1" fmla="*/ 0 h 39"/>
                <a:gd name="T2" fmla="*/ 34 w 446"/>
                <a:gd name="T3" fmla="*/ 38 h 39"/>
                <a:gd name="T4" fmla="*/ 407 w 446"/>
                <a:gd name="T5" fmla="*/ 38 h 39"/>
                <a:gd name="T6" fmla="*/ 445 w 44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" h="39">
                  <a:moveTo>
                    <a:pt x="0" y="0"/>
                  </a:moveTo>
                  <a:lnTo>
                    <a:pt x="34" y="38"/>
                  </a:lnTo>
                  <a:lnTo>
                    <a:pt x="407" y="38"/>
                  </a:lnTo>
                  <a:lnTo>
                    <a:pt x="445" y="0"/>
                  </a:lnTo>
                </a:path>
              </a:pathLst>
            </a:custGeom>
            <a:noFill/>
            <a:ln w="13334" cap="flat" cmpd="sng">
              <a:solidFill>
                <a:srgbClr val="16161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09" name="Freeform 73">
              <a:extLst>
                <a:ext uri="{FF2B5EF4-FFF2-40B4-BE49-F238E27FC236}">
                  <a16:creationId xmlns:a16="http://schemas.microsoft.com/office/drawing/2014/main" id="{30A9709E-926B-4673-AEC0-071610AD4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609"/>
              <a:ext cx="446" cy="40"/>
            </a:xfrm>
            <a:custGeom>
              <a:avLst/>
              <a:gdLst>
                <a:gd name="T0" fmla="*/ 0 w 446"/>
                <a:gd name="T1" fmla="*/ 39 h 40"/>
                <a:gd name="T2" fmla="*/ 34 w 446"/>
                <a:gd name="T3" fmla="*/ 0 h 40"/>
                <a:gd name="T4" fmla="*/ 407 w 446"/>
                <a:gd name="T5" fmla="*/ 0 h 40"/>
                <a:gd name="T6" fmla="*/ 445 w 446"/>
                <a:gd name="T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" h="40">
                  <a:moveTo>
                    <a:pt x="0" y="39"/>
                  </a:moveTo>
                  <a:lnTo>
                    <a:pt x="34" y="0"/>
                  </a:lnTo>
                  <a:lnTo>
                    <a:pt x="407" y="0"/>
                  </a:lnTo>
                  <a:lnTo>
                    <a:pt x="445" y="39"/>
                  </a:lnTo>
                </a:path>
              </a:pathLst>
            </a:custGeom>
            <a:noFill/>
            <a:ln w="13334" cap="flat" cmpd="sng">
              <a:solidFill>
                <a:srgbClr val="16161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0" name="Line 74">
              <a:extLst>
                <a:ext uri="{FF2B5EF4-FFF2-40B4-BE49-F238E27FC236}">
                  <a16:creationId xmlns:a16="http://schemas.microsoft.com/office/drawing/2014/main" id="{6A82EDD4-25B1-4191-AE14-BF47D0390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2524"/>
              <a:ext cx="1785" cy="0"/>
            </a:xfrm>
            <a:prstGeom prst="line">
              <a:avLst/>
            </a:prstGeom>
            <a:noFill/>
            <a:ln w="0">
              <a:solidFill>
                <a:srgbClr val="16161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1" name="Text Box 75">
              <a:extLst>
                <a:ext uri="{FF2B5EF4-FFF2-40B4-BE49-F238E27FC236}">
                  <a16:creationId xmlns:a16="http://schemas.microsoft.com/office/drawing/2014/main" id="{606EF899-B411-481B-B74C-50B44811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" y="2067"/>
              <a:ext cx="595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solidFill>
                    <a:schemeClr val="tx1"/>
                  </a:solidFill>
                  <a:latin typeface="Arial" panose="020B0604020202020204" pitchFamily="34" charset="0"/>
                </a:rPr>
                <a:t>senza piloni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0012" name="Text Box 76">
              <a:extLst>
                <a:ext uri="{FF2B5EF4-FFF2-40B4-BE49-F238E27FC236}">
                  <a16:creationId xmlns:a16="http://schemas.microsoft.com/office/drawing/2014/main" id="{3D9EC554-B992-43ED-BC84-19514E47F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4" y="2067"/>
              <a:ext cx="50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solidFill>
                    <a:schemeClr val="tx1"/>
                  </a:solidFill>
                  <a:latin typeface="Arial" panose="020B0604020202020204" pitchFamily="34" charset="0"/>
                </a:rPr>
                <a:t>con piloni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0013" name="Rectangle 77">
              <a:extLst>
                <a:ext uri="{FF2B5EF4-FFF2-40B4-BE49-F238E27FC236}">
                  <a16:creationId xmlns:a16="http://schemas.microsoft.com/office/drawing/2014/main" id="{707B6910-22BD-4755-8A2F-912D1A2562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53" y="2085"/>
              <a:ext cx="2095" cy="8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4" name="Line 78">
              <a:extLst>
                <a:ext uri="{FF2B5EF4-FFF2-40B4-BE49-F238E27FC236}">
                  <a16:creationId xmlns:a16="http://schemas.microsoft.com/office/drawing/2014/main" id="{16E9510E-AEC3-422D-9348-992D25E5E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364"/>
              <a:ext cx="192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5" name="Line 79">
              <a:extLst>
                <a:ext uri="{FF2B5EF4-FFF2-40B4-BE49-F238E27FC236}">
                  <a16:creationId xmlns:a16="http://schemas.microsoft.com/office/drawing/2014/main" id="{68322040-F404-4550-AFC3-089E8BB25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0" y="2556"/>
              <a:ext cx="181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6" name="Line 80">
              <a:extLst>
                <a:ext uri="{FF2B5EF4-FFF2-40B4-BE49-F238E27FC236}">
                  <a16:creationId xmlns:a16="http://schemas.microsoft.com/office/drawing/2014/main" id="{CA660BB5-CD4B-4914-AA2D-946A5781E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6" y="2556"/>
              <a:ext cx="60" cy="65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7" name="Line 81">
              <a:extLst>
                <a:ext uri="{FF2B5EF4-FFF2-40B4-BE49-F238E27FC236}">
                  <a16:creationId xmlns:a16="http://schemas.microsoft.com/office/drawing/2014/main" id="{F374076E-B5DA-4A9F-9755-EAB02DFE9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" y="2556"/>
              <a:ext cx="1200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8" name="Line 82">
              <a:extLst>
                <a:ext uri="{FF2B5EF4-FFF2-40B4-BE49-F238E27FC236}">
                  <a16:creationId xmlns:a16="http://schemas.microsoft.com/office/drawing/2014/main" id="{F3A0778B-B177-4E78-93C0-BDCF5A124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6" y="2561"/>
              <a:ext cx="65" cy="55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19" name="Line 83">
              <a:extLst>
                <a:ext uri="{FF2B5EF4-FFF2-40B4-BE49-F238E27FC236}">
                  <a16:creationId xmlns:a16="http://schemas.microsoft.com/office/drawing/2014/main" id="{BFB44AFE-22B0-433F-AFFD-24B853722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" y="2303"/>
              <a:ext cx="60" cy="66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0" name="Line 84">
              <a:extLst>
                <a:ext uri="{FF2B5EF4-FFF2-40B4-BE49-F238E27FC236}">
                  <a16:creationId xmlns:a16="http://schemas.microsoft.com/office/drawing/2014/main" id="{92BA2A31-4668-45BE-B013-8E27DCD55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" y="2369"/>
              <a:ext cx="1199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1" name="Line 85">
              <a:extLst>
                <a:ext uri="{FF2B5EF4-FFF2-40B4-BE49-F238E27FC236}">
                  <a16:creationId xmlns:a16="http://schemas.microsoft.com/office/drawing/2014/main" id="{3F37AAD9-E742-4EAE-BC15-2E134BD28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8" y="2308"/>
              <a:ext cx="66" cy="56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2" name="Line 86">
              <a:extLst>
                <a:ext uri="{FF2B5EF4-FFF2-40B4-BE49-F238E27FC236}">
                  <a16:creationId xmlns:a16="http://schemas.microsoft.com/office/drawing/2014/main" id="{3A94AB69-236F-403D-BF75-E22989389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1" y="2556"/>
              <a:ext cx="197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3" name="Line 87">
              <a:extLst>
                <a:ext uri="{FF2B5EF4-FFF2-40B4-BE49-F238E27FC236}">
                  <a16:creationId xmlns:a16="http://schemas.microsoft.com/office/drawing/2014/main" id="{01A33D49-43A8-4B83-8ECA-E164D9269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" y="2460"/>
              <a:ext cx="1704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4" name="Line 88">
              <a:extLst>
                <a:ext uri="{FF2B5EF4-FFF2-40B4-BE49-F238E27FC236}">
                  <a16:creationId xmlns:a16="http://schemas.microsoft.com/office/drawing/2014/main" id="{B4525B37-BE4C-428B-A18A-C65C7057B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1" y="2379"/>
              <a:ext cx="4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5" name="Line 89">
              <a:extLst>
                <a:ext uri="{FF2B5EF4-FFF2-40B4-BE49-F238E27FC236}">
                  <a16:creationId xmlns:a16="http://schemas.microsoft.com/office/drawing/2014/main" id="{ECA842CA-9F98-4944-B25E-82B02121A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6" y="2162"/>
              <a:ext cx="142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6" name="Freeform 90">
              <a:extLst>
                <a:ext uri="{FF2B5EF4-FFF2-40B4-BE49-F238E27FC236}">
                  <a16:creationId xmlns:a16="http://schemas.microsoft.com/office/drawing/2014/main" id="{D7C8CEE6-1021-43DA-ACA9-5E93DF49D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" y="2278"/>
              <a:ext cx="132" cy="77"/>
            </a:xfrm>
            <a:custGeom>
              <a:avLst/>
              <a:gdLst>
                <a:gd name="T0" fmla="*/ 131 w 132"/>
                <a:gd name="T1" fmla="*/ 76 h 77"/>
                <a:gd name="T2" fmla="*/ 81 w 132"/>
                <a:gd name="T3" fmla="*/ 0 h 77"/>
                <a:gd name="T4" fmla="*/ 0 w 132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77">
                  <a:moveTo>
                    <a:pt x="131" y="76"/>
                  </a:moveTo>
                  <a:lnTo>
                    <a:pt x="81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7" name="Line 91">
              <a:extLst>
                <a:ext uri="{FF2B5EF4-FFF2-40B4-BE49-F238E27FC236}">
                  <a16:creationId xmlns:a16="http://schemas.microsoft.com/office/drawing/2014/main" id="{583F0CB3-AE53-40C3-8DD6-988C5F961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1" y="2208"/>
              <a:ext cx="75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8" name="Line 92">
              <a:extLst>
                <a:ext uri="{FF2B5EF4-FFF2-40B4-BE49-F238E27FC236}">
                  <a16:creationId xmlns:a16="http://schemas.microsoft.com/office/drawing/2014/main" id="{2AC5BB8C-8E6C-4CD9-9C47-6E972519E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1" y="2223"/>
              <a:ext cx="0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29" name="Line 93">
              <a:extLst>
                <a:ext uri="{FF2B5EF4-FFF2-40B4-BE49-F238E27FC236}">
                  <a16:creationId xmlns:a16="http://schemas.microsoft.com/office/drawing/2014/main" id="{60ACB279-B5A6-431B-8999-F99892325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8" y="2228"/>
              <a:ext cx="0" cy="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30" name="Freeform 94">
              <a:extLst>
                <a:ext uri="{FF2B5EF4-FFF2-40B4-BE49-F238E27FC236}">
                  <a16:creationId xmlns:a16="http://schemas.microsoft.com/office/drawing/2014/main" id="{482B30E7-D6B9-451C-9E7C-C9114643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" y="2284"/>
              <a:ext cx="66" cy="96"/>
            </a:xfrm>
            <a:custGeom>
              <a:avLst/>
              <a:gdLst>
                <a:gd name="T0" fmla="*/ 0 w 66"/>
                <a:gd name="T1" fmla="*/ 0 h 96"/>
                <a:gd name="T2" fmla="*/ 6 w 66"/>
                <a:gd name="T3" fmla="*/ 0 h 96"/>
                <a:gd name="T4" fmla="*/ 9 w 66"/>
                <a:gd name="T5" fmla="*/ 1 h 96"/>
                <a:gd name="T6" fmla="*/ 13 w 66"/>
                <a:gd name="T7" fmla="*/ 2 h 96"/>
                <a:gd name="T8" fmla="*/ 16 w 66"/>
                <a:gd name="T9" fmla="*/ 2 h 96"/>
                <a:gd name="T10" fmla="*/ 19 w 66"/>
                <a:gd name="T11" fmla="*/ 4 h 96"/>
                <a:gd name="T12" fmla="*/ 22 w 66"/>
                <a:gd name="T13" fmla="*/ 5 h 96"/>
                <a:gd name="T14" fmla="*/ 25 w 66"/>
                <a:gd name="T15" fmla="*/ 6 h 96"/>
                <a:gd name="T16" fmla="*/ 28 w 66"/>
                <a:gd name="T17" fmla="*/ 8 h 96"/>
                <a:gd name="T18" fmla="*/ 31 w 66"/>
                <a:gd name="T19" fmla="*/ 10 h 96"/>
                <a:gd name="T20" fmla="*/ 33 w 66"/>
                <a:gd name="T21" fmla="*/ 11 h 96"/>
                <a:gd name="T22" fmla="*/ 36 w 66"/>
                <a:gd name="T23" fmla="*/ 13 h 96"/>
                <a:gd name="T24" fmla="*/ 38 w 66"/>
                <a:gd name="T25" fmla="*/ 15 h 96"/>
                <a:gd name="T26" fmla="*/ 41 w 66"/>
                <a:gd name="T27" fmla="*/ 17 h 96"/>
                <a:gd name="T28" fmla="*/ 43 w 66"/>
                <a:gd name="T29" fmla="*/ 19 h 96"/>
                <a:gd name="T30" fmla="*/ 46 w 66"/>
                <a:gd name="T31" fmla="*/ 22 h 96"/>
                <a:gd name="T32" fmla="*/ 48 w 66"/>
                <a:gd name="T33" fmla="*/ 24 h 96"/>
                <a:gd name="T34" fmla="*/ 50 w 66"/>
                <a:gd name="T35" fmla="*/ 27 h 96"/>
                <a:gd name="T36" fmla="*/ 52 w 66"/>
                <a:gd name="T37" fmla="*/ 29 h 96"/>
                <a:gd name="T38" fmla="*/ 54 w 66"/>
                <a:gd name="T39" fmla="*/ 32 h 96"/>
                <a:gd name="T40" fmla="*/ 55 w 66"/>
                <a:gd name="T41" fmla="*/ 35 h 96"/>
                <a:gd name="T42" fmla="*/ 57 w 66"/>
                <a:gd name="T43" fmla="*/ 38 h 96"/>
                <a:gd name="T44" fmla="*/ 58 w 66"/>
                <a:gd name="T45" fmla="*/ 40 h 96"/>
                <a:gd name="T46" fmla="*/ 60 w 66"/>
                <a:gd name="T47" fmla="*/ 44 h 96"/>
                <a:gd name="T48" fmla="*/ 61 w 66"/>
                <a:gd name="T49" fmla="*/ 46 h 96"/>
                <a:gd name="T50" fmla="*/ 62 w 66"/>
                <a:gd name="T51" fmla="*/ 50 h 96"/>
                <a:gd name="T52" fmla="*/ 62 w 66"/>
                <a:gd name="T53" fmla="*/ 53 h 96"/>
                <a:gd name="T54" fmla="*/ 63 w 66"/>
                <a:gd name="T55" fmla="*/ 56 h 96"/>
                <a:gd name="T56" fmla="*/ 64 w 66"/>
                <a:gd name="T57" fmla="*/ 60 h 96"/>
                <a:gd name="T58" fmla="*/ 64 w 66"/>
                <a:gd name="T59" fmla="*/ 63 h 96"/>
                <a:gd name="T60" fmla="*/ 64 w 66"/>
                <a:gd name="T61" fmla="*/ 66 h 96"/>
                <a:gd name="T62" fmla="*/ 65 w 66"/>
                <a:gd name="T63" fmla="*/ 70 h 96"/>
                <a:gd name="T64" fmla="*/ 64 w 66"/>
                <a:gd name="T65" fmla="*/ 72 h 96"/>
                <a:gd name="T66" fmla="*/ 64 w 66"/>
                <a:gd name="T67" fmla="*/ 72 h 96"/>
                <a:gd name="T68" fmla="*/ 64 w 66"/>
                <a:gd name="T69" fmla="*/ 73 h 96"/>
                <a:gd name="T70" fmla="*/ 64 w 66"/>
                <a:gd name="T71" fmla="*/ 74 h 96"/>
                <a:gd name="T72" fmla="*/ 64 w 66"/>
                <a:gd name="T73" fmla="*/ 75 h 96"/>
                <a:gd name="T74" fmla="*/ 64 w 66"/>
                <a:gd name="T75" fmla="*/ 76 h 96"/>
                <a:gd name="T76" fmla="*/ 64 w 66"/>
                <a:gd name="T77" fmla="*/ 76 h 96"/>
                <a:gd name="T78" fmla="*/ 64 w 66"/>
                <a:gd name="T79" fmla="*/ 77 h 96"/>
                <a:gd name="T80" fmla="*/ 64 w 66"/>
                <a:gd name="T81" fmla="*/ 78 h 96"/>
                <a:gd name="T82" fmla="*/ 64 w 66"/>
                <a:gd name="T83" fmla="*/ 79 h 96"/>
                <a:gd name="T84" fmla="*/ 64 w 66"/>
                <a:gd name="T85" fmla="*/ 80 h 96"/>
                <a:gd name="T86" fmla="*/ 64 w 66"/>
                <a:gd name="T87" fmla="*/ 80 h 96"/>
                <a:gd name="T88" fmla="*/ 64 w 66"/>
                <a:gd name="T89" fmla="*/ 81 h 96"/>
                <a:gd name="T90" fmla="*/ 64 w 66"/>
                <a:gd name="T91" fmla="*/ 82 h 96"/>
                <a:gd name="T92" fmla="*/ 64 w 66"/>
                <a:gd name="T93" fmla="*/ 83 h 96"/>
                <a:gd name="T94" fmla="*/ 63 w 66"/>
                <a:gd name="T95" fmla="*/ 84 h 96"/>
                <a:gd name="T96" fmla="*/ 63 w 66"/>
                <a:gd name="T97" fmla="*/ 84 h 96"/>
                <a:gd name="T98" fmla="*/ 63 w 66"/>
                <a:gd name="T99" fmla="*/ 85 h 96"/>
                <a:gd name="T100" fmla="*/ 63 w 66"/>
                <a:gd name="T101" fmla="*/ 86 h 96"/>
                <a:gd name="T102" fmla="*/ 62 w 66"/>
                <a:gd name="T103" fmla="*/ 87 h 96"/>
                <a:gd name="T104" fmla="*/ 62 w 66"/>
                <a:gd name="T105" fmla="*/ 88 h 96"/>
                <a:gd name="T106" fmla="*/ 62 w 66"/>
                <a:gd name="T107" fmla="*/ 88 h 96"/>
                <a:gd name="T108" fmla="*/ 62 w 66"/>
                <a:gd name="T109" fmla="*/ 89 h 96"/>
                <a:gd name="T110" fmla="*/ 62 w 66"/>
                <a:gd name="T111" fmla="*/ 90 h 96"/>
                <a:gd name="T112" fmla="*/ 62 w 66"/>
                <a:gd name="T113" fmla="*/ 91 h 96"/>
                <a:gd name="T114" fmla="*/ 61 w 66"/>
                <a:gd name="T115" fmla="*/ 91 h 96"/>
                <a:gd name="T116" fmla="*/ 61 w 66"/>
                <a:gd name="T117" fmla="*/ 92 h 96"/>
                <a:gd name="T118" fmla="*/ 61 w 66"/>
                <a:gd name="T119" fmla="*/ 93 h 96"/>
                <a:gd name="T120" fmla="*/ 61 w 66"/>
                <a:gd name="T121" fmla="*/ 94 h 96"/>
                <a:gd name="T122" fmla="*/ 60 w 66"/>
                <a:gd name="T123" fmla="*/ 94 h 96"/>
                <a:gd name="T124" fmla="*/ 60 w 66"/>
                <a:gd name="T125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96">
                  <a:moveTo>
                    <a:pt x="0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5"/>
                  </a:lnTo>
                  <a:lnTo>
                    <a:pt x="25" y="6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8" y="15"/>
                  </a:lnTo>
                  <a:lnTo>
                    <a:pt x="41" y="17"/>
                  </a:lnTo>
                  <a:lnTo>
                    <a:pt x="43" y="19"/>
                  </a:lnTo>
                  <a:lnTo>
                    <a:pt x="46" y="22"/>
                  </a:lnTo>
                  <a:lnTo>
                    <a:pt x="48" y="24"/>
                  </a:lnTo>
                  <a:lnTo>
                    <a:pt x="50" y="27"/>
                  </a:lnTo>
                  <a:lnTo>
                    <a:pt x="52" y="29"/>
                  </a:lnTo>
                  <a:lnTo>
                    <a:pt x="54" y="32"/>
                  </a:lnTo>
                  <a:lnTo>
                    <a:pt x="55" y="35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60" y="44"/>
                  </a:lnTo>
                  <a:lnTo>
                    <a:pt x="61" y="46"/>
                  </a:lnTo>
                  <a:lnTo>
                    <a:pt x="62" y="50"/>
                  </a:lnTo>
                  <a:lnTo>
                    <a:pt x="62" y="53"/>
                  </a:lnTo>
                  <a:lnTo>
                    <a:pt x="63" y="56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4" y="66"/>
                  </a:lnTo>
                  <a:lnTo>
                    <a:pt x="65" y="7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3"/>
                  </a:lnTo>
                  <a:lnTo>
                    <a:pt x="63" y="84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3" y="86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61" y="92"/>
                  </a:lnTo>
                  <a:lnTo>
                    <a:pt x="61" y="93"/>
                  </a:lnTo>
                  <a:lnTo>
                    <a:pt x="61" y="94"/>
                  </a:lnTo>
                  <a:lnTo>
                    <a:pt x="60" y="94"/>
                  </a:lnTo>
                  <a:lnTo>
                    <a:pt x="60" y="95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31" name="Text Box 95">
              <a:extLst>
                <a:ext uri="{FF2B5EF4-FFF2-40B4-BE49-F238E27FC236}">
                  <a16:creationId xmlns:a16="http://schemas.microsoft.com/office/drawing/2014/main" id="{B0A437C2-BA92-455C-99C5-5160E5354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" y="2214"/>
              <a:ext cx="26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solidFill>
                    <a:schemeClr val="tx1"/>
                  </a:solidFill>
                  <a:latin typeface="Arial" panose="020B0604020202020204" pitchFamily="34" charset="0"/>
                </a:rPr>
                <a:t>45°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0032" name="Text Box 96">
              <a:extLst>
                <a:ext uri="{FF2B5EF4-FFF2-40B4-BE49-F238E27FC236}">
                  <a16:creationId xmlns:a16="http://schemas.microsoft.com/office/drawing/2014/main" id="{F88F2577-9D36-4AE8-A483-F21E96D06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2148"/>
              <a:ext cx="2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solidFill>
                    <a:schemeClr val="tx1"/>
                  </a:solidFill>
                  <a:latin typeface="Arial" panose="020B0604020202020204" pitchFamily="34" charset="0"/>
                </a:rPr>
                <a:t>0.5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0033" name="Text Box 97">
              <a:extLst>
                <a:ext uri="{FF2B5EF4-FFF2-40B4-BE49-F238E27FC236}">
                  <a16:creationId xmlns:a16="http://schemas.microsoft.com/office/drawing/2014/main" id="{7F382D5A-7C41-4CE0-8500-8BD726305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" y="2184"/>
              <a:ext cx="2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solidFill>
                    <a:schemeClr val="tx1"/>
                  </a:solidFill>
                  <a:latin typeface="Arial" panose="020B0604020202020204" pitchFamily="34" charset="0"/>
                </a:rPr>
                <a:t>2.0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0036" name="Oval 100">
              <a:extLst>
                <a:ext uri="{FF2B5EF4-FFF2-40B4-BE49-F238E27FC236}">
                  <a16:creationId xmlns:a16="http://schemas.microsoft.com/office/drawing/2014/main" id="{848658DB-D309-4A27-A32B-90C0A6C888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31" y="2374"/>
              <a:ext cx="14" cy="26"/>
            </a:xfrm>
            <a:prstGeom prst="ellipse">
              <a:avLst/>
            </a:prstGeom>
            <a:solidFill>
              <a:srgbClr val="555555"/>
            </a:solidFill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37" name="Oval 101">
              <a:extLst>
                <a:ext uri="{FF2B5EF4-FFF2-40B4-BE49-F238E27FC236}">
                  <a16:creationId xmlns:a16="http://schemas.microsoft.com/office/drawing/2014/main" id="{C5D9E778-E190-4AF8-825B-A1E262AA1C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24" y="2618"/>
              <a:ext cx="14" cy="25"/>
            </a:xfrm>
            <a:prstGeom prst="ellipse">
              <a:avLst/>
            </a:prstGeom>
            <a:solidFill>
              <a:srgbClr val="555555"/>
            </a:solidFill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38" name="Oval 102">
              <a:extLst>
                <a:ext uri="{FF2B5EF4-FFF2-40B4-BE49-F238E27FC236}">
                  <a16:creationId xmlns:a16="http://schemas.microsoft.com/office/drawing/2014/main" id="{926E8D01-C06A-4EEB-A35A-81E5B8BA96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36" y="2376"/>
              <a:ext cx="24" cy="26"/>
            </a:xfrm>
            <a:prstGeom prst="ellipse">
              <a:avLst/>
            </a:prstGeom>
            <a:solidFill>
              <a:srgbClr val="555555"/>
            </a:solidFill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39" name="Oval 103">
              <a:extLst>
                <a:ext uri="{FF2B5EF4-FFF2-40B4-BE49-F238E27FC236}">
                  <a16:creationId xmlns:a16="http://schemas.microsoft.com/office/drawing/2014/main" id="{FAB59E92-8566-46D0-BCA5-11FD7F465E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29" y="2620"/>
              <a:ext cx="24" cy="25"/>
            </a:xfrm>
            <a:prstGeom prst="ellipse">
              <a:avLst/>
            </a:prstGeom>
            <a:solidFill>
              <a:srgbClr val="555555"/>
            </a:solidFill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0" name="Oval 104">
              <a:extLst>
                <a:ext uri="{FF2B5EF4-FFF2-40B4-BE49-F238E27FC236}">
                  <a16:creationId xmlns:a16="http://schemas.microsoft.com/office/drawing/2014/main" id="{EFFC6EF3-07C1-413F-8A83-2741B0C8D3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52" y="2378"/>
              <a:ext cx="20" cy="26"/>
            </a:xfrm>
            <a:prstGeom prst="ellipse">
              <a:avLst/>
            </a:prstGeom>
            <a:solidFill>
              <a:srgbClr val="555555"/>
            </a:solidFill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1" name="Oval 105">
              <a:extLst>
                <a:ext uri="{FF2B5EF4-FFF2-40B4-BE49-F238E27FC236}">
                  <a16:creationId xmlns:a16="http://schemas.microsoft.com/office/drawing/2014/main" id="{FF9438A7-FB3D-4205-A6BF-3AC780693C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45" y="2622"/>
              <a:ext cx="21" cy="26"/>
            </a:xfrm>
            <a:prstGeom prst="ellipse">
              <a:avLst/>
            </a:prstGeom>
            <a:solidFill>
              <a:srgbClr val="555555"/>
            </a:solidFill>
            <a:ln w="13334">
              <a:solidFill>
                <a:srgbClr val="16161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2" name="Oval 106">
              <a:extLst>
                <a:ext uri="{FF2B5EF4-FFF2-40B4-BE49-F238E27FC236}">
                  <a16:creationId xmlns:a16="http://schemas.microsoft.com/office/drawing/2014/main" id="{853D6FF3-243E-4AE5-A066-89D9F84E184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26" y="2301"/>
              <a:ext cx="45" cy="55"/>
            </a:xfrm>
            <a:prstGeom prst="ellipse">
              <a:avLst/>
            </a:prstGeom>
            <a:solidFill>
              <a:srgbClr val="161616"/>
            </a:solidFill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3" name="Oval 107">
              <a:extLst>
                <a:ext uri="{FF2B5EF4-FFF2-40B4-BE49-F238E27FC236}">
                  <a16:creationId xmlns:a16="http://schemas.microsoft.com/office/drawing/2014/main" id="{772698E6-2D90-44D9-8518-1665BF8A11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14" y="2564"/>
              <a:ext cx="45" cy="55"/>
            </a:xfrm>
            <a:prstGeom prst="ellipse">
              <a:avLst/>
            </a:prstGeom>
            <a:solidFill>
              <a:srgbClr val="161616"/>
            </a:solidFill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4" name="Oval 108">
              <a:extLst>
                <a:ext uri="{FF2B5EF4-FFF2-40B4-BE49-F238E27FC236}">
                  <a16:creationId xmlns:a16="http://schemas.microsoft.com/office/drawing/2014/main" id="{C4F63C3E-3462-4A08-A136-2333E5950C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99" y="2303"/>
              <a:ext cx="45" cy="55"/>
            </a:xfrm>
            <a:prstGeom prst="ellipse">
              <a:avLst/>
            </a:prstGeom>
            <a:solidFill>
              <a:srgbClr val="161616"/>
            </a:solidFill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5" name="Oval 109">
              <a:extLst>
                <a:ext uri="{FF2B5EF4-FFF2-40B4-BE49-F238E27FC236}">
                  <a16:creationId xmlns:a16="http://schemas.microsoft.com/office/drawing/2014/main" id="{D343D04E-F462-4A79-8088-FD130A0302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87" y="2565"/>
              <a:ext cx="45" cy="55"/>
            </a:xfrm>
            <a:prstGeom prst="ellipse">
              <a:avLst/>
            </a:prstGeom>
            <a:solidFill>
              <a:srgbClr val="161616"/>
            </a:solidFill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6" name="Oval 110">
              <a:extLst>
                <a:ext uri="{FF2B5EF4-FFF2-40B4-BE49-F238E27FC236}">
                  <a16:creationId xmlns:a16="http://schemas.microsoft.com/office/drawing/2014/main" id="{9BD65786-82A1-4377-B490-F0F3F1CC1C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72" y="2304"/>
              <a:ext cx="46" cy="55"/>
            </a:xfrm>
            <a:prstGeom prst="ellipse">
              <a:avLst/>
            </a:prstGeom>
            <a:solidFill>
              <a:srgbClr val="161616"/>
            </a:solidFill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7" name="Oval 111">
              <a:extLst>
                <a:ext uri="{FF2B5EF4-FFF2-40B4-BE49-F238E27FC236}">
                  <a16:creationId xmlns:a16="http://schemas.microsoft.com/office/drawing/2014/main" id="{C90817B9-5251-43B0-9694-F7D832B44D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60" y="2567"/>
              <a:ext cx="46" cy="55"/>
            </a:xfrm>
            <a:prstGeom prst="ellipse">
              <a:avLst/>
            </a:prstGeom>
            <a:solidFill>
              <a:srgbClr val="161616"/>
            </a:solidFill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48" name="Text Box 112">
              <a:extLst>
                <a:ext uri="{FF2B5EF4-FFF2-40B4-BE49-F238E27FC236}">
                  <a16:creationId xmlns:a16="http://schemas.microsoft.com/office/drawing/2014/main" id="{0B56DFC6-DAA1-497F-9C55-1024E12BF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" y="2017"/>
              <a:ext cx="1577" cy="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Ponti o viadotti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in ferro per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autostrade e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strade</a:t>
              </a:r>
              <a:endParaRPr lang="it-IT" altLang="it-IT" sz="2216" b="1" dirty="0">
                <a:solidFill>
                  <a:schemeClr val="tx1"/>
                </a:solidFill>
              </a:endParaRPr>
            </a:p>
          </p:txBody>
        </p:sp>
        <p:sp>
          <p:nvSpPr>
            <p:cNvPr id="40094" name="Line 158">
              <a:extLst>
                <a:ext uri="{FF2B5EF4-FFF2-40B4-BE49-F238E27FC236}">
                  <a16:creationId xmlns:a16="http://schemas.microsoft.com/office/drawing/2014/main" id="{0057D2B8-6AEA-48F9-806D-F35D03AFA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" y="2527"/>
              <a:ext cx="0" cy="0"/>
            </a:xfrm>
            <a:prstGeom prst="line">
              <a:avLst/>
            </a:prstGeom>
            <a:noFill/>
            <a:ln w="0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0095" name="Line 159">
              <a:extLst>
                <a:ext uri="{FF2B5EF4-FFF2-40B4-BE49-F238E27FC236}">
                  <a16:creationId xmlns:a16="http://schemas.microsoft.com/office/drawing/2014/main" id="{548E0E9B-C615-400C-A1AD-836EBE999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" y="2353"/>
              <a:ext cx="0" cy="0"/>
            </a:xfrm>
            <a:prstGeom prst="line">
              <a:avLst/>
            </a:prstGeom>
            <a:noFill/>
            <a:ln w="0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</p:grpSp>
      <p:sp>
        <p:nvSpPr>
          <p:cNvPr id="40129" name="Text Box 193">
            <a:extLst>
              <a:ext uri="{FF2B5EF4-FFF2-40B4-BE49-F238E27FC236}">
                <a16:creationId xmlns:a16="http://schemas.microsoft.com/office/drawing/2014/main" id="{F8365CE1-1F4B-4727-9705-3DF6AE3B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262755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13" name="Group 129">
            <a:extLst>
              <a:ext uri="{FF2B5EF4-FFF2-40B4-BE49-F238E27FC236}">
                <a16:creationId xmlns:a16="http://schemas.microsoft.com/office/drawing/2014/main" id="{45B7D8C3-E524-4CA3-A618-503F8EE95F2E}"/>
              </a:ext>
            </a:extLst>
          </p:cNvPr>
          <p:cNvGrpSpPr>
            <a:grpSpLocks/>
          </p:cNvGrpSpPr>
          <p:nvPr/>
        </p:nvGrpSpPr>
        <p:grpSpPr bwMode="auto">
          <a:xfrm>
            <a:off x="298795" y="1039013"/>
            <a:ext cx="8845205" cy="4964849"/>
            <a:chOff x="-23" y="769"/>
            <a:chExt cx="6237" cy="3387"/>
          </a:xfrm>
        </p:grpSpPr>
        <p:pic>
          <p:nvPicPr>
            <p:cNvPr id="41989" name="Picture 5">
              <a:extLst>
                <a:ext uri="{FF2B5EF4-FFF2-40B4-BE49-F238E27FC236}">
                  <a16:creationId xmlns:a16="http://schemas.microsoft.com/office/drawing/2014/main" id="{082B0CA3-3BCB-4018-85A3-0A1C40D9781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1123"/>
              <a:ext cx="471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91" name="Freeform 7">
              <a:extLst>
                <a:ext uri="{FF2B5EF4-FFF2-40B4-BE49-F238E27FC236}">
                  <a16:creationId xmlns:a16="http://schemas.microsoft.com/office/drawing/2014/main" id="{51BBF54D-0328-44CD-80BC-2607DEC02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15"/>
              <a:ext cx="1930" cy="29"/>
            </a:xfrm>
            <a:custGeom>
              <a:avLst/>
              <a:gdLst>
                <a:gd name="T0" fmla="*/ 0 w 1930"/>
                <a:gd name="T1" fmla="*/ 0 h 29"/>
                <a:gd name="T2" fmla="*/ 114 w 1930"/>
                <a:gd name="T3" fmla="*/ 0 h 29"/>
                <a:gd name="T4" fmla="*/ 171 w 1930"/>
                <a:gd name="T5" fmla="*/ 1 h 29"/>
                <a:gd name="T6" fmla="*/ 228 w 1930"/>
                <a:gd name="T7" fmla="*/ 1 h 29"/>
                <a:gd name="T8" fmla="*/ 285 w 1930"/>
                <a:gd name="T9" fmla="*/ 2 h 29"/>
                <a:gd name="T10" fmla="*/ 342 w 1930"/>
                <a:gd name="T11" fmla="*/ 3 h 29"/>
                <a:gd name="T12" fmla="*/ 399 w 1930"/>
                <a:gd name="T13" fmla="*/ 4 h 29"/>
                <a:gd name="T14" fmla="*/ 456 w 1930"/>
                <a:gd name="T15" fmla="*/ 4 h 29"/>
                <a:gd name="T16" fmla="*/ 513 w 1930"/>
                <a:gd name="T17" fmla="*/ 6 h 29"/>
                <a:gd name="T18" fmla="*/ 570 w 1930"/>
                <a:gd name="T19" fmla="*/ 6 h 29"/>
                <a:gd name="T20" fmla="*/ 627 w 1930"/>
                <a:gd name="T21" fmla="*/ 8 h 29"/>
                <a:gd name="T22" fmla="*/ 684 w 1930"/>
                <a:gd name="T23" fmla="*/ 9 h 29"/>
                <a:gd name="T24" fmla="*/ 741 w 1930"/>
                <a:gd name="T25" fmla="*/ 10 h 29"/>
                <a:gd name="T26" fmla="*/ 798 w 1930"/>
                <a:gd name="T27" fmla="*/ 11 h 29"/>
                <a:gd name="T28" fmla="*/ 856 w 1930"/>
                <a:gd name="T29" fmla="*/ 13 h 29"/>
                <a:gd name="T30" fmla="*/ 912 w 1930"/>
                <a:gd name="T31" fmla="*/ 14 h 29"/>
                <a:gd name="T32" fmla="*/ 970 w 1930"/>
                <a:gd name="T33" fmla="*/ 15 h 29"/>
                <a:gd name="T34" fmla="*/ 1027 w 1930"/>
                <a:gd name="T35" fmla="*/ 16 h 29"/>
                <a:gd name="T36" fmla="*/ 1084 w 1930"/>
                <a:gd name="T37" fmla="*/ 18 h 29"/>
                <a:gd name="T38" fmla="*/ 1141 w 1930"/>
                <a:gd name="T39" fmla="*/ 19 h 29"/>
                <a:gd name="T40" fmla="*/ 1198 w 1930"/>
                <a:gd name="T41" fmla="*/ 20 h 29"/>
                <a:gd name="T42" fmla="*/ 1255 w 1930"/>
                <a:gd name="T43" fmla="*/ 21 h 29"/>
                <a:gd name="T44" fmla="*/ 1312 w 1930"/>
                <a:gd name="T45" fmla="*/ 22 h 29"/>
                <a:gd name="T46" fmla="*/ 1369 w 1930"/>
                <a:gd name="T47" fmla="*/ 23 h 29"/>
                <a:gd name="T48" fmla="*/ 1426 w 1930"/>
                <a:gd name="T49" fmla="*/ 24 h 29"/>
                <a:gd name="T50" fmla="*/ 1484 w 1930"/>
                <a:gd name="T51" fmla="*/ 25 h 29"/>
                <a:gd name="T52" fmla="*/ 1541 w 1930"/>
                <a:gd name="T53" fmla="*/ 26 h 29"/>
                <a:gd name="T54" fmla="*/ 1598 w 1930"/>
                <a:gd name="T55" fmla="*/ 26 h 29"/>
                <a:gd name="T56" fmla="*/ 1656 w 1930"/>
                <a:gd name="T57" fmla="*/ 27 h 29"/>
                <a:gd name="T58" fmla="*/ 1713 w 1930"/>
                <a:gd name="T59" fmla="*/ 27 h 29"/>
                <a:gd name="T60" fmla="*/ 1770 w 1930"/>
                <a:gd name="T61" fmla="*/ 27 h 29"/>
                <a:gd name="T62" fmla="*/ 1828 w 1930"/>
                <a:gd name="T63" fmla="*/ 28 h 29"/>
                <a:gd name="T64" fmla="*/ 1834 w 1930"/>
                <a:gd name="T65" fmla="*/ 28 h 29"/>
                <a:gd name="T66" fmla="*/ 1837 w 1930"/>
                <a:gd name="T67" fmla="*/ 28 h 29"/>
                <a:gd name="T68" fmla="*/ 1840 w 1930"/>
                <a:gd name="T69" fmla="*/ 28 h 29"/>
                <a:gd name="T70" fmla="*/ 1844 w 1930"/>
                <a:gd name="T71" fmla="*/ 28 h 29"/>
                <a:gd name="T72" fmla="*/ 1847 w 1930"/>
                <a:gd name="T73" fmla="*/ 28 h 29"/>
                <a:gd name="T74" fmla="*/ 1850 w 1930"/>
                <a:gd name="T75" fmla="*/ 28 h 29"/>
                <a:gd name="T76" fmla="*/ 1853 w 1930"/>
                <a:gd name="T77" fmla="*/ 28 h 29"/>
                <a:gd name="T78" fmla="*/ 1856 w 1930"/>
                <a:gd name="T79" fmla="*/ 28 h 29"/>
                <a:gd name="T80" fmla="*/ 1859 w 1930"/>
                <a:gd name="T81" fmla="*/ 28 h 29"/>
                <a:gd name="T82" fmla="*/ 1862 w 1930"/>
                <a:gd name="T83" fmla="*/ 28 h 29"/>
                <a:gd name="T84" fmla="*/ 1866 w 1930"/>
                <a:gd name="T85" fmla="*/ 28 h 29"/>
                <a:gd name="T86" fmla="*/ 1869 w 1930"/>
                <a:gd name="T87" fmla="*/ 28 h 29"/>
                <a:gd name="T88" fmla="*/ 1872 w 1930"/>
                <a:gd name="T89" fmla="*/ 28 h 29"/>
                <a:gd name="T90" fmla="*/ 1875 w 1930"/>
                <a:gd name="T91" fmla="*/ 28 h 29"/>
                <a:gd name="T92" fmla="*/ 1878 w 1930"/>
                <a:gd name="T93" fmla="*/ 28 h 29"/>
                <a:gd name="T94" fmla="*/ 1882 w 1930"/>
                <a:gd name="T95" fmla="*/ 28 h 29"/>
                <a:gd name="T96" fmla="*/ 1885 w 1930"/>
                <a:gd name="T97" fmla="*/ 28 h 29"/>
                <a:gd name="T98" fmla="*/ 1888 w 1930"/>
                <a:gd name="T99" fmla="*/ 28 h 29"/>
                <a:gd name="T100" fmla="*/ 1891 w 1930"/>
                <a:gd name="T101" fmla="*/ 28 h 29"/>
                <a:gd name="T102" fmla="*/ 1894 w 1930"/>
                <a:gd name="T103" fmla="*/ 28 h 29"/>
                <a:gd name="T104" fmla="*/ 1897 w 1930"/>
                <a:gd name="T105" fmla="*/ 28 h 29"/>
                <a:gd name="T106" fmla="*/ 1900 w 1930"/>
                <a:gd name="T107" fmla="*/ 28 h 29"/>
                <a:gd name="T108" fmla="*/ 1904 w 1930"/>
                <a:gd name="T109" fmla="*/ 28 h 29"/>
                <a:gd name="T110" fmla="*/ 1907 w 1930"/>
                <a:gd name="T111" fmla="*/ 28 h 29"/>
                <a:gd name="T112" fmla="*/ 1910 w 1930"/>
                <a:gd name="T113" fmla="*/ 28 h 29"/>
                <a:gd name="T114" fmla="*/ 1913 w 1930"/>
                <a:gd name="T115" fmla="*/ 28 h 29"/>
                <a:gd name="T116" fmla="*/ 1916 w 1930"/>
                <a:gd name="T117" fmla="*/ 28 h 29"/>
                <a:gd name="T118" fmla="*/ 1920 w 1930"/>
                <a:gd name="T119" fmla="*/ 28 h 29"/>
                <a:gd name="T120" fmla="*/ 1923 w 1930"/>
                <a:gd name="T121" fmla="*/ 28 h 29"/>
                <a:gd name="T122" fmla="*/ 1926 w 1930"/>
                <a:gd name="T123" fmla="*/ 28 h 29"/>
                <a:gd name="T124" fmla="*/ 1929 w 1930"/>
                <a:gd name="T12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30" h="29">
                  <a:moveTo>
                    <a:pt x="0" y="0"/>
                  </a:moveTo>
                  <a:lnTo>
                    <a:pt x="114" y="0"/>
                  </a:lnTo>
                  <a:lnTo>
                    <a:pt x="171" y="1"/>
                  </a:lnTo>
                  <a:lnTo>
                    <a:pt x="228" y="1"/>
                  </a:lnTo>
                  <a:lnTo>
                    <a:pt x="285" y="2"/>
                  </a:lnTo>
                  <a:lnTo>
                    <a:pt x="342" y="3"/>
                  </a:lnTo>
                  <a:lnTo>
                    <a:pt x="399" y="4"/>
                  </a:lnTo>
                  <a:lnTo>
                    <a:pt x="456" y="4"/>
                  </a:lnTo>
                  <a:lnTo>
                    <a:pt x="513" y="6"/>
                  </a:lnTo>
                  <a:lnTo>
                    <a:pt x="570" y="6"/>
                  </a:lnTo>
                  <a:lnTo>
                    <a:pt x="627" y="8"/>
                  </a:lnTo>
                  <a:lnTo>
                    <a:pt x="684" y="9"/>
                  </a:lnTo>
                  <a:lnTo>
                    <a:pt x="741" y="10"/>
                  </a:lnTo>
                  <a:lnTo>
                    <a:pt x="798" y="11"/>
                  </a:lnTo>
                  <a:lnTo>
                    <a:pt x="856" y="13"/>
                  </a:lnTo>
                  <a:lnTo>
                    <a:pt x="912" y="14"/>
                  </a:lnTo>
                  <a:lnTo>
                    <a:pt x="970" y="15"/>
                  </a:lnTo>
                  <a:lnTo>
                    <a:pt x="1027" y="16"/>
                  </a:lnTo>
                  <a:lnTo>
                    <a:pt x="1084" y="18"/>
                  </a:lnTo>
                  <a:lnTo>
                    <a:pt x="1141" y="19"/>
                  </a:lnTo>
                  <a:lnTo>
                    <a:pt x="1198" y="20"/>
                  </a:lnTo>
                  <a:lnTo>
                    <a:pt x="1255" y="21"/>
                  </a:lnTo>
                  <a:lnTo>
                    <a:pt x="1312" y="22"/>
                  </a:lnTo>
                  <a:lnTo>
                    <a:pt x="1369" y="23"/>
                  </a:lnTo>
                  <a:lnTo>
                    <a:pt x="1426" y="24"/>
                  </a:lnTo>
                  <a:lnTo>
                    <a:pt x="1484" y="25"/>
                  </a:lnTo>
                  <a:lnTo>
                    <a:pt x="1541" y="26"/>
                  </a:lnTo>
                  <a:lnTo>
                    <a:pt x="1598" y="26"/>
                  </a:lnTo>
                  <a:lnTo>
                    <a:pt x="1656" y="27"/>
                  </a:lnTo>
                  <a:lnTo>
                    <a:pt x="1713" y="27"/>
                  </a:lnTo>
                  <a:lnTo>
                    <a:pt x="1770" y="27"/>
                  </a:lnTo>
                  <a:lnTo>
                    <a:pt x="1828" y="28"/>
                  </a:lnTo>
                  <a:lnTo>
                    <a:pt x="1834" y="28"/>
                  </a:lnTo>
                  <a:lnTo>
                    <a:pt x="1837" y="28"/>
                  </a:lnTo>
                  <a:lnTo>
                    <a:pt x="1840" y="28"/>
                  </a:lnTo>
                  <a:lnTo>
                    <a:pt x="1844" y="28"/>
                  </a:lnTo>
                  <a:lnTo>
                    <a:pt x="1847" y="28"/>
                  </a:lnTo>
                  <a:lnTo>
                    <a:pt x="1850" y="28"/>
                  </a:lnTo>
                  <a:lnTo>
                    <a:pt x="1853" y="28"/>
                  </a:lnTo>
                  <a:lnTo>
                    <a:pt x="1856" y="28"/>
                  </a:lnTo>
                  <a:lnTo>
                    <a:pt x="1859" y="28"/>
                  </a:lnTo>
                  <a:lnTo>
                    <a:pt x="1862" y="28"/>
                  </a:lnTo>
                  <a:lnTo>
                    <a:pt x="1866" y="28"/>
                  </a:lnTo>
                  <a:lnTo>
                    <a:pt x="1869" y="28"/>
                  </a:lnTo>
                  <a:lnTo>
                    <a:pt x="1872" y="28"/>
                  </a:lnTo>
                  <a:lnTo>
                    <a:pt x="1875" y="28"/>
                  </a:lnTo>
                  <a:lnTo>
                    <a:pt x="1878" y="28"/>
                  </a:lnTo>
                  <a:lnTo>
                    <a:pt x="1882" y="28"/>
                  </a:lnTo>
                  <a:lnTo>
                    <a:pt x="1885" y="28"/>
                  </a:lnTo>
                  <a:lnTo>
                    <a:pt x="1888" y="28"/>
                  </a:lnTo>
                  <a:lnTo>
                    <a:pt x="1891" y="28"/>
                  </a:lnTo>
                  <a:lnTo>
                    <a:pt x="1894" y="28"/>
                  </a:lnTo>
                  <a:lnTo>
                    <a:pt x="1897" y="28"/>
                  </a:lnTo>
                  <a:lnTo>
                    <a:pt x="1900" y="28"/>
                  </a:lnTo>
                  <a:lnTo>
                    <a:pt x="1904" y="28"/>
                  </a:lnTo>
                  <a:lnTo>
                    <a:pt x="1907" y="28"/>
                  </a:lnTo>
                  <a:lnTo>
                    <a:pt x="1910" y="28"/>
                  </a:lnTo>
                  <a:lnTo>
                    <a:pt x="1913" y="28"/>
                  </a:lnTo>
                  <a:lnTo>
                    <a:pt x="1916" y="28"/>
                  </a:lnTo>
                  <a:lnTo>
                    <a:pt x="1920" y="28"/>
                  </a:lnTo>
                  <a:lnTo>
                    <a:pt x="1923" y="28"/>
                  </a:lnTo>
                  <a:lnTo>
                    <a:pt x="1926" y="28"/>
                  </a:lnTo>
                  <a:lnTo>
                    <a:pt x="1929" y="28"/>
                  </a:lnTo>
                </a:path>
              </a:pathLst>
            </a:custGeom>
            <a:noFill/>
            <a:ln w="6096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2" name="Line 8">
              <a:extLst>
                <a:ext uri="{FF2B5EF4-FFF2-40B4-BE49-F238E27FC236}">
                  <a16:creationId xmlns:a16="http://schemas.microsoft.com/office/drawing/2014/main" id="{52153F6D-CF45-4D52-8904-3B43E11AA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36" y="1340"/>
              <a:ext cx="166" cy="157"/>
            </a:xfrm>
            <a:prstGeom prst="line">
              <a:avLst/>
            </a:prstGeom>
            <a:noFill/>
            <a:ln w="13334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3" name="Line 9">
              <a:extLst>
                <a:ext uri="{FF2B5EF4-FFF2-40B4-BE49-F238E27FC236}">
                  <a16:creationId xmlns:a16="http://schemas.microsoft.com/office/drawing/2014/main" id="{E4CDB87C-B61F-4876-904C-BC73FB1DA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9" y="1358"/>
              <a:ext cx="147" cy="162"/>
            </a:xfrm>
            <a:prstGeom prst="line">
              <a:avLst/>
            </a:prstGeom>
            <a:noFill/>
            <a:ln w="13334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4" name="Line 10">
              <a:extLst>
                <a:ext uri="{FF2B5EF4-FFF2-40B4-BE49-F238E27FC236}">
                  <a16:creationId xmlns:a16="http://schemas.microsoft.com/office/drawing/2014/main" id="{8CE9C5CC-84DB-42DE-95F0-C35B903C0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2" y="1538"/>
              <a:ext cx="129" cy="180"/>
            </a:xfrm>
            <a:prstGeom prst="line">
              <a:avLst/>
            </a:prstGeom>
            <a:noFill/>
            <a:ln w="13334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5" name="Line 11">
              <a:extLst>
                <a:ext uri="{FF2B5EF4-FFF2-40B4-BE49-F238E27FC236}">
                  <a16:creationId xmlns:a16="http://schemas.microsoft.com/office/drawing/2014/main" id="{64DC3061-4E54-452A-938B-BA834A0F7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1" y="1557"/>
              <a:ext cx="189" cy="161"/>
            </a:xfrm>
            <a:prstGeom prst="line">
              <a:avLst/>
            </a:prstGeom>
            <a:noFill/>
            <a:ln w="13334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6" name="Freeform 12">
              <a:extLst>
                <a:ext uri="{FF2B5EF4-FFF2-40B4-BE49-F238E27FC236}">
                  <a16:creationId xmlns:a16="http://schemas.microsoft.com/office/drawing/2014/main" id="{3273A3CE-3F22-4572-85EE-FA821993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1542"/>
              <a:ext cx="1733" cy="22"/>
            </a:xfrm>
            <a:custGeom>
              <a:avLst/>
              <a:gdLst>
                <a:gd name="T0" fmla="*/ 0 w 1733"/>
                <a:gd name="T1" fmla="*/ 2 h 22"/>
                <a:gd name="T2" fmla="*/ 109 w 1733"/>
                <a:gd name="T3" fmla="*/ 3 h 22"/>
                <a:gd name="T4" fmla="*/ 164 w 1733"/>
                <a:gd name="T5" fmla="*/ 3 h 22"/>
                <a:gd name="T6" fmla="*/ 218 w 1733"/>
                <a:gd name="T7" fmla="*/ 3 h 22"/>
                <a:gd name="T8" fmla="*/ 272 w 1733"/>
                <a:gd name="T9" fmla="*/ 3 h 22"/>
                <a:gd name="T10" fmla="*/ 326 w 1733"/>
                <a:gd name="T11" fmla="*/ 3 h 22"/>
                <a:gd name="T12" fmla="*/ 381 w 1733"/>
                <a:gd name="T13" fmla="*/ 2 h 22"/>
                <a:gd name="T14" fmla="*/ 435 w 1733"/>
                <a:gd name="T15" fmla="*/ 2 h 22"/>
                <a:gd name="T16" fmla="*/ 489 w 1733"/>
                <a:gd name="T17" fmla="*/ 2 h 22"/>
                <a:gd name="T18" fmla="*/ 543 w 1733"/>
                <a:gd name="T19" fmla="*/ 1 h 22"/>
                <a:gd name="T20" fmla="*/ 597 w 1733"/>
                <a:gd name="T21" fmla="*/ 1 h 22"/>
                <a:gd name="T22" fmla="*/ 651 w 1733"/>
                <a:gd name="T23" fmla="*/ 1 h 22"/>
                <a:gd name="T24" fmla="*/ 705 w 1733"/>
                <a:gd name="T25" fmla="*/ 0 h 22"/>
                <a:gd name="T26" fmla="*/ 759 w 1733"/>
                <a:gd name="T27" fmla="*/ 0 h 22"/>
                <a:gd name="T28" fmla="*/ 813 w 1733"/>
                <a:gd name="T29" fmla="*/ 0 h 22"/>
                <a:gd name="T30" fmla="*/ 867 w 1733"/>
                <a:gd name="T31" fmla="*/ 0 h 22"/>
                <a:gd name="T32" fmla="*/ 920 w 1733"/>
                <a:gd name="T33" fmla="*/ 0 h 22"/>
                <a:gd name="T34" fmla="*/ 974 w 1733"/>
                <a:gd name="T35" fmla="*/ 0 h 22"/>
                <a:gd name="T36" fmla="*/ 1028 w 1733"/>
                <a:gd name="T37" fmla="*/ 0 h 22"/>
                <a:gd name="T38" fmla="*/ 1082 w 1733"/>
                <a:gd name="T39" fmla="*/ 0 h 22"/>
                <a:gd name="T40" fmla="*/ 1136 w 1733"/>
                <a:gd name="T41" fmla="*/ 1 h 22"/>
                <a:gd name="T42" fmla="*/ 1190 w 1733"/>
                <a:gd name="T43" fmla="*/ 1 h 22"/>
                <a:gd name="T44" fmla="*/ 1244 w 1733"/>
                <a:gd name="T45" fmla="*/ 2 h 22"/>
                <a:gd name="T46" fmla="*/ 1298 w 1733"/>
                <a:gd name="T47" fmla="*/ 3 h 22"/>
                <a:gd name="T48" fmla="*/ 1352 w 1733"/>
                <a:gd name="T49" fmla="*/ 5 h 22"/>
                <a:gd name="T50" fmla="*/ 1406 w 1733"/>
                <a:gd name="T51" fmla="*/ 6 h 22"/>
                <a:gd name="T52" fmla="*/ 1460 w 1733"/>
                <a:gd name="T53" fmla="*/ 8 h 22"/>
                <a:gd name="T54" fmla="*/ 1514 w 1733"/>
                <a:gd name="T55" fmla="*/ 10 h 22"/>
                <a:gd name="T56" fmla="*/ 1569 w 1733"/>
                <a:gd name="T57" fmla="*/ 12 h 22"/>
                <a:gd name="T58" fmla="*/ 1623 w 1733"/>
                <a:gd name="T59" fmla="*/ 15 h 22"/>
                <a:gd name="T60" fmla="*/ 1677 w 1733"/>
                <a:gd name="T61" fmla="*/ 18 h 22"/>
                <a:gd name="T62" fmla="*/ 1732 w 1733"/>
                <a:gd name="T6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33" h="22">
                  <a:moveTo>
                    <a:pt x="0" y="2"/>
                  </a:moveTo>
                  <a:lnTo>
                    <a:pt x="109" y="3"/>
                  </a:lnTo>
                  <a:lnTo>
                    <a:pt x="164" y="3"/>
                  </a:lnTo>
                  <a:lnTo>
                    <a:pt x="218" y="3"/>
                  </a:lnTo>
                  <a:lnTo>
                    <a:pt x="272" y="3"/>
                  </a:lnTo>
                  <a:lnTo>
                    <a:pt x="326" y="3"/>
                  </a:lnTo>
                  <a:lnTo>
                    <a:pt x="381" y="2"/>
                  </a:lnTo>
                  <a:lnTo>
                    <a:pt x="435" y="2"/>
                  </a:lnTo>
                  <a:lnTo>
                    <a:pt x="489" y="2"/>
                  </a:lnTo>
                  <a:lnTo>
                    <a:pt x="543" y="1"/>
                  </a:lnTo>
                  <a:lnTo>
                    <a:pt x="597" y="1"/>
                  </a:lnTo>
                  <a:lnTo>
                    <a:pt x="651" y="1"/>
                  </a:lnTo>
                  <a:lnTo>
                    <a:pt x="705" y="0"/>
                  </a:lnTo>
                  <a:lnTo>
                    <a:pt x="759" y="0"/>
                  </a:lnTo>
                  <a:lnTo>
                    <a:pt x="813" y="0"/>
                  </a:lnTo>
                  <a:lnTo>
                    <a:pt x="867" y="0"/>
                  </a:lnTo>
                  <a:lnTo>
                    <a:pt x="920" y="0"/>
                  </a:lnTo>
                  <a:lnTo>
                    <a:pt x="974" y="0"/>
                  </a:lnTo>
                  <a:lnTo>
                    <a:pt x="1028" y="0"/>
                  </a:lnTo>
                  <a:lnTo>
                    <a:pt x="1082" y="0"/>
                  </a:lnTo>
                  <a:lnTo>
                    <a:pt x="1136" y="1"/>
                  </a:lnTo>
                  <a:lnTo>
                    <a:pt x="1190" y="1"/>
                  </a:lnTo>
                  <a:lnTo>
                    <a:pt x="1244" y="2"/>
                  </a:lnTo>
                  <a:lnTo>
                    <a:pt x="1298" y="3"/>
                  </a:lnTo>
                  <a:lnTo>
                    <a:pt x="1352" y="5"/>
                  </a:lnTo>
                  <a:lnTo>
                    <a:pt x="1406" y="6"/>
                  </a:lnTo>
                  <a:lnTo>
                    <a:pt x="1460" y="8"/>
                  </a:lnTo>
                  <a:lnTo>
                    <a:pt x="1514" y="10"/>
                  </a:lnTo>
                  <a:lnTo>
                    <a:pt x="1569" y="12"/>
                  </a:lnTo>
                  <a:lnTo>
                    <a:pt x="1623" y="15"/>
                  </a:lnTo>
                  <a:lnTo>
                    <a:pt x="1677" y="18"/>
                  </a:lnTo>
                  <a:lnTo>
                    <a:pt x="1732" y="21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7" name="Freeform 13">
              <a:extLst>
                <a:ext uri="{FF2B5EF4-FFF2-40B4-BE49-F238E27FC236}">
                  <a16:creationId xmlns:a16="http://schemas.microsoft.com/office/drawing/2014/main" id="{A5BFFDDB-7EFB-4204-BDD8-6C0C07724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563"/>
              <a:ext cx="436" cy="6"/>
            </a:xfrm>
            <a:custGeom>
              <a:avLst/>
              <a:gdLst>
                <a:gd name="T0" fmla="*/ 0 w 436"/>
                <a:gd name="T1" fmla="*/ 5 h 6"/>
                <a:gd name="T2" fmla="*/ 27 w 436"/>
                <a:gd name="T3" fmla="*/ 5 h 6"/>
                <a:gd name="T4" fmla="*/ 40 w 436"/>
                <a:gd name="T5" fmla="*/ 5 h 6"/>
                <a:gd name="T6" fmla="*/ 54 w 436"/>
                <a:gd name="T7" fmla="*/ 5 h 6"/>
                <a:gd name="T8" fmla="*/ 67 w 436"/>
                <a:gd name="T9" fmla="*/ 5 h 6"/>
                <a:gd name="T10" fmla="*/ 81 w 436"/>
                <a:gd name="T11" fmla="*/ 4 h 6"/>
                <a:gd name="T12" fmla="*/ 95 w 436"/>
                <a:gd name="T13" fmla="*/ 4 h 6"/>
                <a:gd name="T14" fmla="*/ 109 w 436"/>
                <a:gd name="T15" fmla="*/ 4 h 6"/>
                <a:gd name="T16" fmla="*/ 122 w 436"/>
                <a:gd name="T17" fmla="*/ 4 h 6"/>
                <a:gd name="T18" fmla="*/ 135 w 436"/>
                <a:gd name="T19" fmla="*/ 4 h 6"/>
                <a:gd name="T20" fmla="*/ 149 w 436"/>
                <a:gd name="T21" fmla="*/ 4 h 6"/>
                <a:gd name="T22" fmla="*/ 163 w 436"/>
                <a:gd name="T23" fmla="*/ 4 h 6"/>
                <a:gd name="T24" fmla="*/ 176 w 436"/>
                <a:gd name="T25" fmla="*/ 3 h 6"/>
                <a:gd name="T26" fmla="*/ 190 w 436"/>
                <a:gd name="T27" fmla="*/ 3 h 6"/>
                <a:gd name="T28" fmla="*/ 204 w 436"/>
                <a:gd name="T29" fmla="*/ 3 h 6"/>
                <a:gd name="T30" fmla="*/ 217 w 436"/>
                <a:gd name="T31" fmla="*/ 3 h 6"/>
                <a:gd name="T32" fmla="*/ 231 w 436"/>
                <a:gd name="T33" fmla="*/ 2 h 6"/>
                <a:gd name="T34" fmla="*/ 245 w 436"/>
                <a:gd name="T35" fmla="*/ 2 h 6"/>
                <a:gd name="T36" fmla="*/ 258 w 436"/>
                <a:gd name="T37" fmla="*/ 2 h 6"/>
                <a:gd name="T38" fmla="*/ 272 w 436"/>
                <a:gd name="T39" fmla="*/ 2 h 6"/>
                <a:gd name="T40" fmla="*/ 285 w 436"/>
                <a:gd name="T41" fmla="*/ 2 h 6"/>
                <a:gd name="T42" fmla="*/ 299 w 436"/>
                <a:gd name="T43" fmla="*/ 1 h 6"/>
                <a:gd name="T44" fmla="*/ 313 w 436"/>
                <a:gd name="T45" fmla="*/ 1 h 6"/>
                <a:gd name="T46" fmla="*/ 326 w 436"/>
                <a:gd name="T47" fmla="*/ 1 h 6"/>
                <a:gd name="T48" fmla="*/ 340 w 436"/>
                <a:gd name="T49" fmla="*/ 1 h 6"/>
                <a:gd name="T50" fmla="*/ 353 w 436"/>
                <a:gd name="T51" fmla="*/ 1 h 6"/>
                <a:gd name="T52" fmla="*/ 367 w 436"/>
                <a:gd name="T53" fmla="*/ 0 h 6"/>
                <a:gd name="T54" fmla="*/ 381 w 436"/>
                <a:gd name="T55" fmla="*/ 0 h 6"/>
                <a:gd name="T56" fmla="*/ 394 w 436"/>
                <a:gd name="T57" fmla="*/ 0 h 6"/>
                <a:gd name="T58" fmla="*/ 408 w 436"/>
                <a:gd name="T59" fmla="*/ 0 h 6"/>
                <a:gd name="T60" fmla="*/ 421 w 436"/>
                <a:gd name="T61" fmla="*/ 0 h 6"/>
                <a:gd name="T62" fmla="*/ 435 w 436"/>
                <a:gd name="T6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6" h="6">
                  <a:moveTo>
                    <a:pt x="0" y="5"/>
                  </a:moveTo>
                  <a:lnTo>
                    <a:pt x="27" y="5"/>
                  </a:lnTo>
                  <a:lnTo>
                    <a:pt x="40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1" y="4"/>
                  </a:lnTo>
                  <a:lnTo>
                    <a:pt x="95" y="4"/>
                  </a:lnTo>
                  <a:lnTo>
                    <a:pt x="109" y="4"/>
                  </a:lnTo>
                  <a:lnTo>
                    <a:pt x="122" y="4"/>
                  </a:lnTo>
                  <a:lnTo>
                    <a:pt x="135" y="4"/>
                  </a:lnTo>
                  <a:lnTo>
                    <a:pt x="149" y="4"/>
                  </a:lnTo>
                  <a:lnTo>
                    <a:pt x="163" y="4"/>
                  </a:lnTo>
                  <a:lnTo>
                    <a:pt x="176" y="3"/>
                  </a:lnTo>
                  <a:lnTo>
                    <a:pt x="190" y="3"/>
                  </a:lnTo>
                  <a:lnTo>
                    <a:pt x="204" y="3"/>
                  </a:lnTo>
                  <a:lnTo>
                    <a:pt x="217" y="3"/>
                  </a:lnTo>
                  <a:lnTo>
                    <a:pt x="231" y="2"/>
                  </a:lnTo>
                  <a:lnTo>
                    <a:pt x="245" y="2"/>
                  </a:lnTo>
                  <a:lnTo>
                    <a:pt x="258" y="2"/>
                  </a:lnTo>
                  <a:lnTo>
                    <a:pt x="272" y="2"/>
                  </a:lnTo>
                  <a:lnTo>
                    <a:pt x="285" y="2"/>
                  </a:lnTo>
                  <a:lnTo>
                    <a:pt x="299" y="1"/>
                  </a:lnTo>
                  <a:lnTo>
                    <a:pt x="313" y="1"/>
                  </a:lnTo>
                  <a:lnTo>
                    <a:pt x="326" y="1"/>
                  </a:lnTo>
                  <a:lnTo>
                    <a:pt x="340" y="1"/>
                  </a:lnTo>
                  <a:lnTo>
                    <a:pt x="353" y="1"/>
                  </a:lnTo>
                  <a:lnTo>
                    <a:pt x="367" y="0"/>
                  </a:lnTo>
                  <a:lnTo>
                    <a:pt x="381" y="0"/>
                  </a:lnTo>
                  <a:lnTo>
                    <a:pt x="394" y="0"/>
                  </a:lnTo>
                  <a:lnTo>
                    <a:pt x="408" y="0"/>
                  </a:lnTo>
                  <a:lnTo>
                    <a:pt x="421" y="0"/>
                  </a:lnTo>
                  <a:lnTo>
                    <a:pt x="435" y="0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8" name="Freeform 14">
              <a:extLst>
                <a:ext uri="{FF2B5EF4-FFF2-40B4-BE49-F238E27FC236}">
                  <a16:creationId xmlns:a16="http://schemas.microsoft.com/office/drawing/2014/main" id="{F4F44624-BA9B-4AED-8039-66DA2DC56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504"/>
              <a:ext cx="322" cy="8"/>
            </a:xfrm>
            <a:custGeom>
              <a:avLst/>
              <a:gdLst>
                <a:gd name="T0" fmla="*/ 0 w 322"/>
                <a:gd name="T1" fmla="*/ 7 h 8"/>
                <a:gd name="T2" fmla="*/ 18 w 322"/>
                <a:gd name="T3" fmla="*/ 5 h 8"/>
                <a:gd name="T4" fmla="*/ 28 w 322"/>
                <a:gd name="T5" fmla="*/ 5 h 8"/>
                <a:gd name="T6" fmla="*/ 37 w 322"/>
                <a:gd name="T7" fmla="*/ 4 h 8"/>
                <a:gd name="T8" fmla="*/ 47 w 322"/>
                <a:gd name="T9" fmla="*/ 4 h 8"/>
                <a:gd name="T10" fmla="*/ 57 w 322"/>
                <a:gd name="T11" fmla="*/ 3 h 8"/>
                <a:gd name="T12" fmla="*/ 67 w 322"/>
                <a:gd name="T13" fmla="*/ 3 h 8"/>
                <a:gd name="T14" fmla="*/ 77 w 322"/>
                <a:gd name="T15" fmla="*/ 2 h 8"/>
                <a:gd name="T16" fmla="*/ 87 w 322"/>
                <a:gd name="T17" fmla="*/ 2 h 8"/>
                <a:gd name="T18" fmla="*/ 97 w 322"/>
                <a:gd name="T19" fmla="*/ 1 h 8"/>
                <a:gd name="T20" fmla="*/ 108 w 322"/>
                <a:gd name="T21" fmla="*/ 1 h 8"/>
                <a:gd name="T22" fmla="*/ 118 w 322"/>
                <a:gd name="T23" fmla="*/ 1 h 8"/>
                <a:gd name="T24" fmla="*/ 129 w 322"/>
                <a:gd name="T25" fmla="*/ 0 h 8"/>
                <a:gd name="T26" fmla="*/ 139 w 322"/>
                <a:gd name="T27" fmla="*/ 0 h 8"/>
                <a:gd name="T28" fmla="*/ 150 w 322"/>
                <a:gd name="T29" fmla="*/ 0 h 8"/>
                <a:gd name="T30" fmla="*/ 160 w 322"/>
                <a:gd name="T31" fmla="*/ 0 h 8"/>
                <a:gd name="T32" fmla="*/ 171 w 322"/>
                <a:gd name="T33" fmla="*/ 0 h 8"/>
                <a:gd name="T34" fmla="*/ 181 w 322"/>
                <a:gd name="T35" fmla="*/ 0 h 8"/>
                <a:gd name="T36" fmla="*/ 192 w 322"/>
                <a:gd name="T37" fmla="*/ 0 h 8"/>
                <a:gd name="T38" fmla="*/ 202 w 322"/>
                <a:gd name="T39" fmla="*/ 0 h 8"/>
                <a:gd name="T40" fmla="*/ 213 w 322"/>
                <a:gd name="T41" fmla="*/ 0 h 8"/>
                <a:gd name="T42" fmla="*/ 223 w 322"/>
                <a:gd name="T43" fmla="*/ 0 h 8"/>
                <a:gd name="T44" fmla="*/ 233 w 322"/>
                <a:gd name="T45" fmla="*/ 0 h 8"/>
                <a:gd name="T46" fmla="*/ 243 w 322"/>
                <a:gd name="T47" fmla="*/ 1 h 8"/>
                <a:gd name="T48" fmla="*/ 253 w 322"/>
                <a:gd name="T49" fmla="*/ 1 h 8"/>
                <a:gd name="T50" fmla="*/ 263 w 322"/>
                <a:gd name="T51" fmla="*/ 1 h 8"/>
                <a:gd name="T52" fmla="*/ 273 w 322"/>
                <a:gd name="T53" fmla="*/ 2 h 8"/>
                <a:gd name="T54" fmla="*/ 283 w 322"/>
                <a:gd name="T55" fmla="*/ 3 h 8"/>
                <a:gd name="T56" fmla="*/ 293 w 322"/>
                <a:gd name="T57" fmla="*/ 3 h 8"/>
                <a:gd name="T58" fmla="*/ 302 w 322"/>
                <a:gd name="T59" fmla="*/ 5 h 8"/>
                <a:gd name="T60" fmla="*/ 311 w 322"/>
                <a:gd name="T61" fmla="*/ 5 h 8"/>
                <a:gd name="T62" fmla="*/ 321 w 322"/>
                <a:gd name="T6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2" h="8">
                  <a:moveTo>
                    <a:pt x="0" y="7"/>
                  </a:moveTo>
                  <a:lnTo>
                    <a:pt x="18" y="5"/>
                  </a:lnTo>
                  <a:lnTo>
                    <a:pt x="28" y="5"/>
                  </a:lnTo>
                  <a:lnTo>
                    <a:pt x="37" y="4"/>
                  </a:lnTo>
                  <a:lnTo>
                    <a:pt x="47" y="4"/>
                  </a:lnTo>
                  <a:lnTo>
                    <a:pt x="57" y="3"/>
                  </a:lnTo>
                  <a:lnTo>
                    <a:pt x="67" y="3"/>
                  </a:lnTo>
                  <a:lnTo>
                    <a:pt x="77" y="2"/>
                  </a:lnTo>
                  <a:lnTo>
                    <a:pt x="87" y="2"/>
                  </a:lnTo>
                  <a:lnTo>
                    <a:pt x="97" y="1"/>
                  </a:lnTo>
                  <a:lnTo>
                    <a:pt x="108" y="1"/>
                  </a:lnTo>
                  <a:lnTo>
                    <a:pt x="118" y="1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50" y="0"/>
                  </a:lnTo>
                  <a:lnTo>
                    <a:pt x="160" y="0"/>
                  </a:lnTo>
                  <a:lnTo>
                    <a:pt x="17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23" y="0"/>
                  </a:lnTo>
                  <a:lnTo>
                    <a:pt x="233" y="0"/>
                  </a:lnTo>
                  <a:lnTo>
                    <a:pt x="243" y="1"/>
                  </a:lnTo>
                  <a:lnTo>
                    <a:pt x="253" y="1"/>
                  </a:lnTo>
                  <a:lnTo>
                    <a:pt x="263" y="1"/>
                  </a:lnTo>
                  <a:lnTo>
                    <a:pt x="273" y="2"/>
                  </a:lnTo>
                  <a:lnTo>
                    <a:pt x="283" y="3"/>
                  </a:lnTo>
                  <a:lnTo>
                    <a:pt x="293" y="3"/>
                  </a:lnTo>
                  <a:lnTo>
                    <a:pt x="302" y="5"/>
                  </a:lnTo>
                  <a:lnTo>
                    <a:pt x="311" y="5"/>
                  </a:lnTo>
                  <a:lnTo>
                    <a:pt x="321" y="7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1999" name="Freeform 15">
              <a:extLst>
                <a:ext uri="{FF2B5EF4-FFF2-40B4-BE49-F238E27FC236}">
                  <a16:creationId xmlns:a16="http://schemas.microsoft.com/office/drawing/2014/main" id="{3889BB06-D360-4EAE-9C62-D4B6A192E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" y="1525"/>
              <a:ext cx="111" cy="1"/>
            </a:xfrm>
            <a:custGeom>
              <a:avLst/>
              <a:gdLst>
                <a:gd name="T0" fmla="*/ 0 w 111"/>
                <a:gd name="T1" fmla="*/ 0 h 1"/>
                <a:gd name="T2" fmla="*/ 7 w 111"/>
                <a:gd name="T3" fmla="*/ 0 h 1"/>
                <a:gd name="T4" fmla="*/ 10 w 111"/>
                <a:gd name="T5" fmla="*/ 0 h 1"/>
                <a:gd name="T6" fmla="*/ 14 w 111"/>
                <a:gd name="T7" fmla="*/ 0 h 1"/>
                <a:gd name="T8" fmla="*/ 17 w 111"/>
                <a:gd name="T9" fmla="*/ 0 h 1"/>
                <a:gd name="T10" fmla="*/ 20 w 111"/>
                <a:gd name="T11" fmla="*/ 0 h 1"/>
                <a:gd name="T12" fmla="*/ 24 w 111"/>
                <a:gd name="T13" fmla="*/ 0 h 1"/>
                <a:gd name="T14" fmla="*/ 27 w 111"/>
                <a:gd name="T15" fmla="*/ 0 h 1"/>
                <a:gd name="T16" fmla="*/ 31 w 111"/>
                <a:gd name="T17" fmla="*/ 0 h 1"/>
                <a:gd name="T18" fmla="*/ 34 w 111"/>
                <a:gd name="T19" fmla="*/ 0 h 1"/>
                <a:gd name="T20" fmla="*/ 38 w 111"/>
                <a:gd name="T21" fmla="*/ 0 h 1"/>
                <a:gd name="T22" fmla="*/ 41 w 111"/>
                <a:gd name="T23" fmla="*/ 0 h 1"/>
                <a:gd name="T24" fmla="*/ 45 w 111"/>
                <a:gd name="T25" fmla="*/ 0 h 1"/>
                <a:gd name="T26" fmla="*/ 48 w 111"/>
                <a:gd name="T27" fmla="*/ 0 h 1"/>
                <a:gd name="T28" fmla="*/ 52 w 111"/>
                <a:gd name="T29" fmla="*/ 0 h 1"/>
                <a:gd name="T30" fmla="*/ 55 w 111"/>
                <a:gd name="T31" fmla="*/ 0 h 1"/>
                <a:gd name="T32" fmla="*/ 58 w 111"/>
                <a:gd name="T33" fmla="*/ 0 h 1"/>
                <a:gd name="T34" fmla="*/ 62 w 111"/>
                <a:gd name="T35" fmla="*/ 0 h 1"/>
                <a:gd name="T36" fmla="*/ 65 w 111"/>
                <a:gd name="T37" fmla="*/ 0 h 1"/>
                <a:gd name="T38" fmla="*/ 69 w 111"/>
                <a:gd name="T39" fmla="*/ 0 h 1"/>
                <a:gd name="T40" fmla="*/ 72 w 111"/>
                <a:gd name="T41" fmla="*/ 0 h 1"/>
                <a:gd name="T42" fmla="*/ 76 w 111"/>
                <a:gd name="T43" fmla="*/ 0 h 1"/>
                <a:gd name="T44" fmla="*/ 79 w 111"/>
                <a:gd name="T45" fmla="*/ 0 h 1"/>
                <a:gd name="T46" fmla="*/ 82 w 111"/>
                <a:gd name="T47" fmla="*/ 0 h 1"/>
                <a:gd name="T48" fmla="*/ 86 w 111"/>
                <a:gd name="T49" fmla="*/ 0 h 1"/>
                <a:gd name="T50" fmla="*/ 89 w 111"/>
                <a:gd name="T51" fmla="*/ 0 h 1"/>
                <a:gd name="T52" fmla="*/ 93 w 111"/>
                <a:gd name="T53" fmla="*/ 0 h 1"/>
                <a:gd name="T54" fmla="*/ 96 w 111"/>
                <a:gd name="T55" fmla="*/ 0 h 1"/>
                <a:gd name="T56" fmla="*/ 100 w 111"/>
                <a:gd name="T57" fmla="*/ 0 h 1"/>
                <a:gd name="T58" fmla="*/ 103 w 111"/>
                <a:gd name="T59" fmla="*/ 0 h 1"/>
                <a:gd name="T60" fmla="*/ 106 w 111"/>
                <a:gd name="T61" fmla="*/ 0 h 1"/>
                <a:gd name="T62" fmla="*/ 110 w 111"/>
                <a:gd name="T6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">
                  <a:moveTo>
                    <a:pt x="0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0" y="0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0" name="Freeform 16">
              <a:extLst>
                <a:ext uri="{FF2B5EF4-FFF2-40B4-BE49-F238E27FC236}">
                  <a16:creationId xmlns:a16="http://schemas.microsoft.com/office/drawing/2014/main" id="{BA0613B8-CA03-4AF3-95AB-4F85A26F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" y="1573"/>
              <a:ext cx="187" cy="25"/>
            </a:xfrm>
            <a:custGeom>
              <a:avLst/>
              <a:gdLst>
                <a:gd name="T0" fmla="*/ 186 w 187"/>
                <a:gd name="T1" fmla="*/ 24 h 25"/>
                <a:gd name="T2" fmla="*/ 175 w 187"/>
                <a:gd name="T3" fmla="*/ 17 h 25"/>
                <a:gd name="T4" fmla="*/ 170 w 187"/>
                <a:gd name="T5" fmla="*/ 15 h 25"/>
                <a:gd name="T6" fmla="*/ 165 w 187"/>
                <a:gd name="T7" fmla="*/ 13 h 25"/>
                <a:gd name="T8" fmla="*/ 159 w 187"/>
                <a:gd name="T9" fmla="*/ 11 h 25"/>
                <a:gd name="T10" fmla="*/ 153 w 187"/>
                <a:gd name="T11" fmla="*/ 10 h 25"/>
                <a:gd name="T12" fmla="*/ 148 w 187"/>
                <a:gd name="T13" fmla="*/ 9 h 25"/>
                <a:gd name="T14" fmla="*/ 142 w 187"/>
                <a:gd name="T15" fmla="*/ 8 h 25"/>
                <a:gd name="T16" fmla="*/ 136 w 187"/>
                <a:gd name="T17" fmla="*/ 8 h 25"/>
                <a:gd name="T18" fmla="*/ 130 w 187"/>
                <a:gd name="T19" fmla="*/ 7 h 25"/>
                <a:gd name="T20" fmla="*/ 124 w 187"/>
                <a:gd name="T21" fmla="*/ 7 h 25"/>
                <a:gd name="T22" fmla="*/ 118 w 187"/>
                <a:gd name="T23" fmla="*/ 7 h 25"/>
                <a:gd name="T24" fmla="*/ 112 w 187"/>
                <a:gd name="T25" fmla="*/ 7 h 25"/>
                <a:gd name="T26" fmla="*/ 106 w 187"/>
                <a:gd name="T27" fmla="*/ 8 h 25"/>
                <a:gd name="T28" fmla="*/ 100 w 187"/>
                <a:gd name="T29" fmla="*/ 8 h 25"/>
                <a:gd name="T30" fmla="*/ 93 w 187"/>
                <a:gd name="T31" fmla="*/ 8 h 25"/>
                <a:gd name="T32" fmla="*/ 87 w 187"/>
                <a:gd name="T33" fmla="*/ 9 h 25"/>
                <a:gd name="T34" fmla="*/ 81 w 187"/>
                <a:gd name="T35" fmla="*/ 9 h 25"/>
                <a:gd name="T36" fmla="*/ 75 w 187"/>
                <a:gd name="T37" fmla="*/ 10 h 25"/>
                <a:gd name="T38" fmla="*/ 69 w 187"/>
                <a:gd name="T39" fmla="*/ 10 h 25"/>
                <a:gd name="T40" fmla="*/ 63 w 187"/>
                <a:gd name="T41" fmla="*/ 10 h 25"/>
                <a:gd name="T42" fmla="*/ 57 w 187"/>
                <a:gd name="T43" fmla="*/ 10 h 25"/>
                <a:gd name="T44" fmla="*/ 51 w 187"/>
                <a:gd name="T45" fmla="*/ 10 h 25"/>
                <a:gd name="T46" fmla="*/ 45 w 187"/>
                <a:gd name="T47" fmla="*/ 10 h 25"/>
                <a:gd name="T48" fmla="*/ 39 w 187"/>
                <a:gd name="T49" fmla="*/ 10 h 25"/>
                <a:gd name="T50" fmla="*/ 33 w 187"/>
                <a:gd name="T51" fmla="*/ 9 h 25"/>
                <a:gd name="T52" fmla="*/ 27 w 187"/>
                <a:gd name="T53" fmla="*/ 8 h 25"/>
                <a:gd name="T54" fmla="*/ 21 w 187"/>
                <a:gd name="T55" fmla="*/ 8 h 25"/>
                <a:gd name="T56" fmla="*/ 16 w 187"/>
                <a:gd name="T57" fmla="*/ 6 h 25"/>
                <a:gd name="T58" fmla="*/ 10 w 187"/>
                <a:gd name="T59" fmla="*/ 4 h 25"/>
                <a:gd name="T60" fmla="*/ 5 w 187"/>
                <a:gd name="T61" fmla="*/ 2 h 25"/>
                <a:gd name="T62" fmla="*/ 0 w 187"/>
                <a:gd name="T6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" h="25">
                  <a:moveTo>
                    <a:pt x="186" y="24"/>
                  </a:moveTo>
                  <a:lnTo>
                    <a:pt x="175" y="17"/>
                  </a:lnTo>
                  <a:lnTo>
                    <a:pt x="170" y="15"/>
                  </a:lnTo>
                  <a:lnTo>
                    <a:pt x="165" y="13"/>
                  </a:lnTo>
                  <a:lnTo>
                    <a:pt x="159" y="11"/>
                  </a:lnTo>
                  <a:lnTo>
                    <a:pt x="153" y="10"/>
                  </a:lnTo>
                  <a:lnTo>
                    <a:pt x="148" y="9"/>
                  </a:lnTo>
                  <a:lnTo>
                    <a:pt x="142" y="8"/>
                  </a:lnTo>
                  <a:lnTo>
                    <a:pt x="136" y="8"/>
                  </a:lnTo>
                  <a:lnTo>
                    <a:pt x="130" y="7"/>
                  </a:lnTo>
                  <a:lnTo>
                    <a:pt x="124" y="7"/>
                  </a:lnTo>
                  <a:lnTo>
                    <a:pt x="118" y="7"/>
                  </a:lnTo>
                  <a:lnTo>
                    <a:pt x="112" y="7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3" y="8"/>
                  </a:lnTo>
                  <a:lnTo>
                    <a:pt x="87" y="9"/>
                  </a:lnTo>
                  <a:lnTo>
                    <a:pt x="81" y="9"/>
                  </a:lnTo>
                  <a:lnTo>
                    <a:pt x="75" y="10"/>
                  </a:lnTo>
                  <a:lnTo>
                    <a:pt x="69" y="10"/>
                  </a:lnTo>
                  <a:lnTo>
                    <a:pt x="63" y="10"/>
                  </a:lnTo>
                  <a:lnTo>
                    <a:pt x="57" y="10"/>
                  </a:lnTo>
                  <a:lnTo>
                    <a:pt x="51" y="10"/>
                  </a:lnTo>
                  <a:lnTo>
                    <a:pt x="45" y="10"/>
                  </a:lnTo>
                  <a:lnTo>
                    <a:pt x="39" y="10"/>
                  </a:lnTo>
                  <a:lnTo>
                    <a:pt x="33" y="9"/>
                  </a:lnTo>
                  <a:lnTo>
                    <a:pt x="27" y="8"/>
                  </a:lnTo>
                  <a:lnTo>
                    <a:pt x="21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1" name="Freeform 17">
              <a:extLst>
                <a:ext uri="{FF2B5EF4-FFF2-40B4-BE49-F238E27FC236}">
                  <a16:creationId xmlns:a16="http://schemas.microsoft.com/office/drawing/2014/main" id="{0396E4C0-B1C9-41B7-BC2D-A50FB75E1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" y="1515"/>
              <a:ext cx="193" cy="16"/>
            </a:xfrm>
            <a:custGeom>
              <a:avLst/>
              <a:gdLst>
                <a:gd name="T0" fmla="*/ 192 w 193"/>
                <a:gd name="T1" fmla="*/ 15 h 16"/>
                <a:gd name="T2" fmla="*/ 180 w 193"/>
                <a:gd name="T3" fmla="*/ 14 h 16"/>
                <a:gd name="T4" fmla="*/ 174 w 193"/>
                <a:gd name="T5" fmla="*/ 13 h 16"/>
                <a:gd name="T6" fmla="*/ 168 w 193"/>
                <a:gd name="T7" fmla="*/ 13 h 16"/>
                <a:gd name="T8" fmla="*/ 162 w 193"/>
                <a:gd name="T9" fmla="*/ 12 h 16"/>
                <a:gd name="T10" fmla="*/ 156 w 193"/>
                <a:gd name="T11" fmla="*/ 12 h 16"/>
                <a:gd name="T12" fmla="*/ 150 w 193"/>
                <a:gd name="T13" fmla="*/ 12 h 16"/>
                <a:gd name="T14" fmla="*/ 144 w 193"/>
                <a:gd name="T15" fmla="*/ 11 h 16"/>
                <a:gd name="T16" fmla="*/ 138 w 193"/>
                <a:gd name="T17" fmla="*/ 11 h 16"/>
                <a:gd name="T18" fmla="*/ 132 w 193"/>
                <a:gd name="T19" fmla="*/ 10 h 16"/>
                <a:gd name="T20" fmla="*/ 126 w 193"/>
                <a:gd name="T21" fmla="*/ 10 h 16"/>
                <a:gd name="T22" fmla="*/ 120 w 193"/>
                <a:gd name="T23" fmla="*/ 10 h 16"/>
                <a:gd name="T24" fmla="*/ 114 w 193"/>
                <a:gd name="T25" fmla="*/ 9 h 16"/>
                <a:gd name="T26" fmla="*/ 108 w 193"/>
                <a:gd name="T27" fmla="*/ 9 h 16"/>
                <a:gd name="T28" fmla="*/ 102 w 193"/>
                <a:gd name="T29" fmla="*/ 8 h 16"/>
                <a:gd name="T30" fmla="*/ 96 w 193"/>
                <a:gd name="T31" fmla="*/ 8 h 16"/>
                <a:gd name="T32" fmla="*/ 90 w 193"/>
                <a:gd name="T33" fmla="*/ 8 h 16"/>
                <a:gd name="T34" fmla="*/ 84 w 193"/>
                <a:gd name="T35" fmla="*/ 7 h 16"/>
                <a:gd name="T36" fmla="*/ 78 w 193"/>
                <a:gd name="T37" fmla="*/ 7 h 16"/>
                <a:gd name="T38" fmla="*/ 72 w 193"/>
                <a:gd name="T39" fmla="*/ 7 h 16"/>
                <a:gd name="T40" fmla="*/ 66 w 193"/>
                <a:gd name="T41" fmla="*/ 6 h 16"/>
                <a:gd name="T42" fmla="*/ 60 w 193"/>
                <a:gd name="T43" fmla="*/ 6 h 16"/>
                <a:gd name="T44" fmla="*/ 54 w 193"/>
                <a:gd name="T45" fmla="*/ 5 h 16"/>
                <a:gd name="T46" fmla="*/ 48 w 193"/>
                <a:gd name="T47" fmla="*/ 5 h 16"/>
                <a:gd name="T48" fmla="*/ 42 w 193"/>
                <a:gd name="T49" fmla="*/ 4 h 16"/>
                <a:gd name="T50" fmla="*/ 36 w 193"/>
                <a:gd name="T51" fmla="*/ 4 h 16"/>
                <a:gd name="T52" fmla="*/ 30 w 193"/>
                <a:gd name="T53" fmla="*/ 3 h 16"/>
                <a:gd name="T54" fmla="*/ 24 w 193"/>
                <a:gd name="T55" fmla="*/ 3 h 16"/>
                <a:gd name="T56" fmla="*/ 18 w 193"/>
                <a:gd name="T57" fmla="*/ 2 h 16"/>
                <a:gd name="T58" fmla="*/ 12 w 193"/>
                <a:gd name="T59" fmla="*/ 2 h 16"/>
                <a:gd name="T60" fmla="*/ 6 w 193"/>
                <a:gd name="T61" fmla="*/ 1 h 16"/>
                <a:gd name="T62" fmla="*/ 0 w 193"/>
                <a:gd name="T6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">
                  <a:moveTo>
                    <a:pt x="192" y="15"/>
                  </a:moveTo>
                  <a:lnTo>
                    <a:pt x="180" y="14"/>
                  </a:lnTo>
                  <a:lnTo>
                    <a:pt x="174" y="13"/>
                  </a:lnTo>
                  <a:lnTo>
                    <a:pt x="168" y="13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44" y="11"/>
                  </a:lnTo>
                  <a:lnTo>
                    <a:pt x="138" y="11"/>
                  </a:lnTo>
                  <a:lnTo>
                    <a:pt x="132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4" y="9"/>
                  </a:lnTo>
                  <a:lnTo>
                    <a:pt x="108" y="9"/>
                  </a:lnTo>
                  <a:lnTo>
                    <a:pt x="102" y="8"/>
                  </a:lnTo>
                  <a:lnTo>
                    <a:pt x="96" y="8"/>
                  </a:lnTo>
                  <a:lnTo>
                    <a:pt x="90" y="8"/>
                  </a:lnTo>
                  <a:lnTo>
                    <a:pt x="84" y="7"/>
                  </a:lnTo>
                  <a:lnTo>
                    <a:pt x="78" y="7"/>
                  </a:lnTo>
                  <a:lnTo>
                    <a:pt x="72" y="7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4" y="5"/>
                  </a:lnTo>
                  <a:lnTo>
                    <a:pt x="48" y="5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0" y="3"/>
                  </a:lnTo>
                  <a:lnTo>
                    <a:pt x="24" y="3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2" name="Freeform 18">
              <a:extLst>
                <a:ext uri="{FF2B5EF4-FFF2-40B4-BE49-F238E27FC236}">
                  <a16:creationId xmlns:a16="http://schemas.microsoft.com/office/drawing/2014/main" id="{814213C3-6454-46A9-B029-BC84A40E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516"/>
              <a:ext cx="264" cy="10"/>
            </a:xfrm>
            <a:custGeom>
              <a:avLst/>
              <a:gdLst>
                <a:gd name="T0" fmla="*/ 263 w 264"/>
                <a:gd name="T1" fmla="*/ 9 h 10"/>
                <a:gd name="T2" fmla="*/ 248 w 264"/>
                <a:gd name="T3" fmla="*/ 7 h 10"/>
                <a:gd name="T4" fmla="*/ 240 w 264"/>
                <a:gd name="T5" fmla="*/ 5 h 10"/>
                <a:gd name="T6" fmla="*/ 232 w 264"/>
                <a:gd name="T7" fmla="*/ 5 h 10"/>
                <a:gd name="T8" fmla="*/ 224 w 264"/>
                <a:gd name="T9" fmla="*/ 4 h 10"/>
                <a:gd name="T10" fmla="*/ 215 w 264"/>
                <a:gd name="T11" fmla="*/ 3 h 10"/>
                <a:gd name="T12" fmla="*/ 207 w 264"/>
                <a:gd name="T13" fmla="*/ 2 h 10"/>
                <a:gd name="T14" fmla="*/ 199 w 264"/>
                <a:gd name="T15" fmla="*/ 2 h 10"/>
                <a:gd name="T16" fmla="*/ 191 w 264"/>
                <a:gd name="T17" fmla="*/ 1 h 10"/>
                <a:gd name="T18" fmla="*/ 182 w 264"/>
                <a:gd name="T19" fmla="*/ 1 h 10"/>
                <a:gd name="T20" fmla="*/ 174 w 264"/>
                <a:gd name="T21" fmla="*/ 0 h 10"/>
                <a:gd name="T22" fmla="*/ 165 w 264"/>
                <a:gd name="T23" fmla="*/ 0 h 10"/>
                <a:gd name="T24" fmla="*/ 157 w 264"/>
                <a:gd name="T25" fmla="*/ 0 h 10"/>
                <a:gd name="T26" fmla="*/ 149 w 264"/>
                <a:gd name="T27" fmla="*/ 0 h 10"/>
                <a:gd name="T28" fmla="*/ 140 w 264"/>
                <a:gd name="T29" fmla="*/ 0 h 10"/>
                <a:gd name="T30" fmla="*/ 132 w 264"/>
                <a:gd name="T31" fmla="*/ 0 h 10"/>
                <a:gd name="T32" fmla="*/ 123 w 264"/>
                <a:gd name="T33" fmla="*/ 0 h 10"/>
                <a:gd name="T34" fmla="*/ 115 w 264"/>
                <a:gd name="T35" fmla="*/ 0 h 10"/>
                <a:gd name="T36" fmla="*/ 106 w 264"/>
                <a:gd name="T37" fmla="*/ 0 h 10"/>
                <a:gd name="T38" fmla="*/ 98 w 264"/>
                <a:gd name="T39" fmla="*/ 0 h 10"/>
                <a:gd name="T40" fmla="*/ 89 w 264"/>
                <a:gd name="T41" fmla="*/ 1 h 10"/>
                <a:gd name="T42" fmla="*/ 81 w 264"/>
                <a:gd name="T43" fmla="*/ 1 h 10"/>
                <a:gd name="T44" fmla="*/ 73 w 264"/>
                <a:gd name="T45" fmla="*/ 1 h 10"/>
                <a:gd name="T46" fmla="*/ 64 w 264"/>
                <a:gd name="T47" fmla="*/ 2 h 10"/>
                <a:gd name="T48" fmla="*/ 56 w 264"/>
                <a:gd name="T49" fmla="*/ 3 h 10"/>
                <a:gd name="T50" fmla="*/ 48 w 264"/>
                <a:gd name="T51" fmla="*/ 3 h 10"/>
                <a:gd name="T52" fmla="*/ 39 w 264"/>
                <a:gd name="T53" fmla="*/ 4 h 10"/>
                <a:gd name="T54" fmla="*/ 31 w 264"/>
                <a:gd name="T55" fmla="*/ 5 h 10"/>
                <a:gd name="T56" fmla="*/ 23 w 264"/>
                <a:gd name="T57" fmla="*/ 6 h 10"/>
                <a:gd name="T58" fmla="*/ 15 w 264"/>
                <a:gd name="T59" fmla="*/ 7 h 10"/>
                <a:gd name="T60" fmla="*/ 7 w 264"/>
                <a:gd name="T61" fmla="*/ 8 h 10"/>
                <a:gd name="T62" fmla="*/ 0 w 264"/>
                <a:gd name="T6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4" h="10">
                  <a:moveTo>
                    <a:pt x="263" y="9"/>
                  </a:moveTo>
                  <a:lnTo>
                    <a:pt x="248" y="7"/>
                  </a:lnTo>
                  <a:lnTo>
                    <a:pt x="240" y="5"/>
                  </a:lnTo>
                  <a:lnTo>
                    <a:pt x="232" y="5"/>
                  </a:lnTo>
                  <a:lnTo>
                    <a:pt x="224" y="4"/>
                  </a:lnTo>
                  <a:lnTo>
                    <a:pt x="215" y="3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1" y="1"/>
                  </a:lnTo>
                  <a:lnTo>
                    <a:pt x="182" y="1"/>
                  </a:lnTo>
                  <a:lnTo>
                    <a:pt x="174" y="0"/>
                  </a:lnTo>
                  <a:lnTo>
                    <a:pt x="165" y="0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40" y="0"/>
                  </a:lnTo>
                  <a:lnTo>
                    <a:pt x="132" y="0"/>
                  </a:lnTo>
                  <a:lnTo>
                    <a:pt x="123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81" y="1"/>
                  </a:lnTo>
                  <a:lnTo>
                    <a:pt x="73" y="1"/>
                  </a:lnTo>
                  <a:lnTo>
                    <a:pt x="64" y="2"/>
                  </a:lnTo>
                  <a:lnTo>
                    <a:pt x="56" y="3"/>
                  </a:lnTo>
                  <a:lnTo>
                    <a:pt x="48" y="3"/>
                  </a:lnTo>
                  <a:lnTo>
                    <a:pt x="39" y="4"/>
                  </a:lnTo>
                  <a:lnTo>
                    <a:pt x="31" y="5"/>
                  </a:lnTo>
                  <a:lnTo>
                    <a:pt x="23" y="6"/>
                  </a:lnTo>
                  <a:lnTo>
                    <a:pt x="15" y="7"/>
                  </a:lnTo>
                  <a:lnTo>
                    <a:pt x="7" y="8"/>
                  </a:lnTo>
                  <a:lnTo>
                    <a:pt x="0" y="9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3" name="Freeform 19">
              <a:extLst>
                <a:ext uri="{FF2B5EF4-FFF2-40B4-BE49-F238E27FC236}">
                  <a16:creationId xmlns:a16="http://schemas.microsoft.com/office/drawing/2014/main" id="{1067EC5E-A691-4C64-BB3E-45A09DA3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1515"/>
              <a:ext cx="236" cy="13"/>
            </a:xfrm>
            <a:custGeom>
              <a:avLst/>
              <a:gdLst>
                <a:gd name="T0" fmla="*/ 235 w 236"/>
                <a:gd name="T1" fmla="*/ 0 h 13"/>
                <a:gd name="T2" fmla="*/ 220 w 236"/>
                <a:gd name="T3" fmla="*/ 0 h 13"/>
                <a:gd name="T4" fmla="*/ 213 w 236"/>
                <a:gd name="T5" fmla="*/ 1 h 13"/>
                <a:gd name="T6" fmla="*/ 206 w 236"/>
                <a:gd name="T7" fmla="*/ 1 h 13"/>
                <a:gd name="T8" fmla="*/ 198 w 236"/>
                <a:gd name="T9" fmla="*/ 1 h 13"/>
                <a:gd name="T10" fmla="*/ 191 w 236"/>
                <a:gd name="T11" fmla="*/ 2 h 13"/>
                <a:gd name="T12" fmla="*/ 184 w 236"/>
                <a:gd name="T13" fmla="*/ 2 h 13"/>
                <a:gd name="T14" fmla="*/ 176 w 236"/>
                <a:gd name="T15" fmla="*/ 3 h 13"/>
                <a:gd name="T16" fmla="*/ 169 w 236"/>
                <a:gd name="T17" fmla="*/ 4 h 13"/>
                <a:gd name="T18" fmla="*/ 161 w 236"/>
                <a:gd name="T19" fmla="*/ 4 h 13"/>
                <a:gd name="T20" fmla="*/ 154 w 236"/>
                <a:gd name="T21" fmla="*/ 5 h 13"/>
                <a:gd name="T22" fmla="*/ 146 w 236"/>
                <a:gd name="T23" fmla="*/ 6 h 13"/>
                <a:gd name="T24" fmla="*/ 139 w 236"/>
                <a:gd name="T25" fmla="*/ 6 h 13"/>
                <a:gd name="T26" fmla="*/ 131 w 236"/>
                <a:gd name="T27" fmla="*/ 7 h 13"/>
                <a:gd name="T28" fmla="*/ 124 w 236"/>
                <a:gd name="T29" fmla="*/ 8 h 13"/>
                <a:gd name="T30" fmla="*/ 116 w 236"/>
                <a:gd name="T31" fmla="*/ 8 h 13"/>
                <a:gd name="T32" fmla="*/ 109 w 236"/>
                <a:gd name="T33" fmla="*/ 9 h 13"/>
                <a:gd name="T34" fmla="*/ 101 w 236"/>
                <a:gd name="T35" fmla="*/ 10 h 13"/>
                <a:gd name="T36" fmla="*/ 94 w 236"/>
                <a:gd name="T37" fmla="*/ 10 h 13"/>
                <a:gd name="T38" fmla="*/ 86 w 236"/>
                <a:gd name="T39" fmla="*/ 11 h 13"/>
                <a:gd name="T40" fmla="*/ 79 w 236"/>
                <a:gd name="T41" fmla="*/ 11 h 13"/>
                <a:gd name="T42" fmla="*/ 71 w 236"/>
                <a:gd name="T43" fmla="*/ 12 h 13"/>
                <a:gd name="T44" fmla="*/ 64 w 236"/>
                <a:gd name="T45" fmla="*/ 12 h 13"/>
                <a:gd name="T46" fmla="*/ 57 w 236"/>
                <a:gd name="T47" fmla="*/ 12 h 13"/>
                <a:gd name="T48" fmla="*/ 49 w 236"/>
                <a:gd name="T49" fmla="*/ 12 h 13"/>
                <a:gd name="T50" fmla="*/ 42 w 236"/>
                <a:gd name="T51" fmla="*/ 12 h 13"/>
                <a:gd name="T52" fmla="*/ 35 w 236"/>
                <a:gd name="T53" fmla="*/ 12 h 13"/>
                <a:gd name="T54" fmla="*/ 28 w 236"/>
                <a:gd name="T55" fmla="*/ 12 h 13"/>
                <a:gd name="T56" fmla="*/ 21 w 236"/>
                <a:gd name="T57" fmla="*/ 12 h 13"/>
                <a:gd name="T58" fmla="*/ 14 w 236"/>
                <a:gd name="T59" fmla="*/ 11 h 13"/>
                <a:gd name="T60" fmla="*/ 7 w 236"/>
                <a:gd name="T61" fmla="*/ 10 h 13"/>
                <a:gd name="T62" fmla="*/ 0 w 236"/>
                <a:gd name="T6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6" h="13">
                  <a:moveTo>
                    <a:pt x="235" y="0"/>
                  </a:moveTo>
                  <a:lnTo>
                    <a:pt x="220" y="0"/>
                  </a:lnTo>
                  <a:lnTo>
                    <a:pt x="213" y="1"/>
                  </a:lnTo>
                  <a:lnTo>
                    <a:pt x="206" y="1"/>
                  </a:lnTo>
                  <a:lnTo>
                    <a:pt x="198" y="1"/>
                  </a:lnTo>
                  <a:lnTo>
                    <a:pt x="191" y="2"/>
                  </a:lnTo>
                  <a:lnTo>
                    <a:pt x="184" y="2"/>
                  </a:lnTo>
                  <a:lnTo>
                    <a:pt x="176" y="3"/>
                  </a:lnTo>
                  <a:lnTo>
                    <a:pt x="169" y="4"/>
                  </a:lnTo>
                  <a:lnTo>
                    <a:pt x="161" y="4"/>
                  </a:lnTo>
                  <a:lnTo>
                    <a:pt x="154" y="5"/>
                  </a:lnTo>
                  <a:lnTo>
                    <a:pt x="146" y="6"/>
                  </a:lnTo>
                  <a:lnTo>
                    <a:pt x="139" y="6"/>
                  </a:lnTo>
                  <a:lnTo>
                    <a:pt x="131" y="7"/>
                  </a:lnTo>
                  <a:lnTo>
                    <a:pt x="124" y="8"/>
                  </a:lnTo>
                  <a:lnTo>
                    <a:pt x="116" y="8"/>
                  </a:lnTo>
                  <a:lnTo>
                    <a:pt x="109" y="9"/>
                  </a:lnTo>
                  <a:lnTo>
                    <a:pt x="101" y="10"/>
                  </a:lnTo>
                  <a:lnTo>
                    <a:pt x="94" y="10"/>
                  </a:lnTo>
                  <a:lnTo>
                    <a:pt x="86" y="11"/>
                  </a:lnTo>
                  <a:lnTo>
                    <a:pt x="79" y="11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7" y="12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28" y="12"/>
                  </a:lnTo>
                  <a:lnTo>
                    <a:pt x="21" y="12"/>
                  </a:lnTo>
                  <a:lnTo>
                    <a:pt x="14" y="11"/>
                  </a:lnTo>
                  <a:lnTo>
                    <a:pt x="7" y="10"/>
                  </a:lnTo>
                  <a:lnTo>
                    <a:pt x="0" y="10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4" name="Freeform 20">
              <a:extLst>
                <a:ext uri="{FF2B5EF4-FFF2-40B4-BE49-F238E27FC236}">
                  <a16:creationId xmlns:a16="http://schemas.microsoft.com/office/drawing/2014/main" id="{D635CBCD-988F-4FFA-856A-B4536537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49"/>
              <a:ext cx="149" cy="11"/>
            </a:xfrm>
            <a:custGeom>
              <a:avLst/>
              <a:gdLst>
                <a:gd name="T0" fmla="*/ 148 w 149"/>
                <a:gd name="T1" fmla="*/ 10 h 11"/>
                <a:gd name="T2" fmla="*/ 138 w 149"/>
                <a:gd name="T3" fmla="*/ 8 h 11"/>
                <a:gd name="T4" fmla="*/ 134 w 149"/>
                <a:gd name="T5" fmla="*/ 8 h 11"/>
                <a:gd name="T6" fmla="*/ 129 w 149"/>
                <a:gd name="T7" fmla="*/ 8 h 11"/>
                <a:gd name="T8" fmla="*/ 125 w 149"/>
                <a:gd name="T9" fmla="*/ 7 h 11"/>
                <a:gd name="T10" fmla="*/ 120 w 149"/>
                <a:gd name="T11" fmla="*/ 7 h 11"/>
                <a:gd name="T12" fmla="*/ 116 w 149"/>
                <a:gd name="T13" fmla="*/ 6 h 11"/>
                <a:gd name="T14" fmla="*/ 111 w 149"/>
                <a:gd name="T15" fmla="*/ 6 h 11"/>
                <a:gd name="T16" fmla="*/ 106 w 149"/>
                <a:gd name="T17" fmla="*/ 6 h 11"/>
                <a:gd name="T18" fmla="*/ 102 w 149"/>
                <a:gd name="T19" fmla="*/ 5 h 11"/>
                <a:gd name="T20" fmla="*/ 97 w 149"/>
                <a:gd name="T21" fmla="*/ 5 h 11"/>
                <a:gd name="T22" fmla="*/ 92 w 149"/>
                <a:gd name="T23" fmla="*/ 5 h 11"/>
                <a:gd name="T24" fmla="*/ 88 w 149"/>
                <a:gd name="T25" fmla="*/ 4 h 11"/>
                <a:gd name="T26" fmla="*/ 83 w 149"/>
                <a:gd name="T27" fmla="*/ 4 h 11"/>
                <a:gd name="T28" fmla="*/ 78 w 149"/>
                <a:gd name="T29" fmla="*/ 4 h 11"/>
                <a:gd name="T30" fmla="*/ 74 w 149"/>
                <a:gd name="T31" fmla="*/ 4 h 11"/>
                <a:gd name="T32" fmla="*/ 69 w 149"/>
                <a:gd name="T33" fmla="*/ 3 h 11"/>
                <a:gd name="T34" fmla="*/ 64 w 149"/>
                <a:gd name="T35" fmla="*/ 3 h 11"/>
                <a:gd name="T36" fmla="*/ 60 w 149"/>
                <a:gd name="T37" fmla="*/ 3 h 11"/>
                <a:gd name="T38" fmla="*/ 55 w 149"/>
                <a:gd name="T39" fmla="*/ 2 h 11"/>
                <a:gd name="T40" fmla="*/ 51 w 149"/>
                <a:gd name="T41" fmla="*/ 2 h 11"/>
                <a:gd name="T42" fmla="*/ 46 w 149"/>
                <a:gd name="T43" fmla="*/ 2 h 11"/>
                <a:gd name="T44" fmla="*/ 41 w 149"/>
                <a:gd name="T45" fmla="*/ 2 h 11"/>
                <a:gd name="T46" fmla="*/ 37 w 149"/>
                <a:gd name="T47" fmla="*/ 2 h 11"/>
                <a:gd name="T48" fmla="*/ 32 w 149"/>
                <a:gd name="T49" fmla="*/ 1 h 11"/>
                <a:gd name="T50" fmla="*/ 28 w 149"/>
                <a:gd name="T51" fmla="*/ 1 h 11"/>
                <a:gd name="T52" fmla="*/ 23 w 149"/>
                <a:gd name="T53" fmla="*/ 1 h 11"/>
                <a:gd name="T54" fmla="*/ 18 w 149"/>
                <a:gd name="T55" fmla="*/ 1 h 11"/>
                <a:gd name="T56" fmla="*/ 14 w 149"/>
                <a:gd name="T57" fmla="*/ 0 h 11"/>
                <a:gd name="T58" fmla="*/ 9 w 149"/>
                <a:gd name="T59" fmla="*/ 0 h 11"/>
                <a:gd name="T60" fmla="*/ 4 w 149"/>
                <a:gd name="T61" fmla="*/ 0 h 11"/>
                <a:gd name="T62" fmla="*/ 0 w 149"/>
                <a:gd name="T6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9" h="11">
                  <a:moveTo>
                    <a:pt x="148" y="10"/>
                  </a:moveTo>
                  <a:lnTo>
                    <a:pt x="138" y="8"/>
                  </a:lnTo>
                  <a:lnTo>
                    <a:pt x="134" y="8"/>
                  </a:lnTo>
                  <a:lnTo>
                    <a:pt x="129" y="8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6" y="6"/>
                  </a:lnTo>
                  <a:lnTo>
                    <a:pt x="102" y="5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51" y="2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5" name="Freeform 21">
              <a:extLst>
                <a:ext uri="{FF2B5EF4-FFF2-40B4-BE49-F238E27FC236}">
                  <a16:creationId xmlns:a16="http://schemas.microsoft.com/office/drawing/2014/main" id="{4F08EBEE-51BE-4400-916F-69A5DE75D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563"/>
              <a:ext cx="87" cy="1"/>
            </a:xfrm>
            <a:custGeom>
              <a:avLst/>
              <a:gdLst>
                <a:gd name="T0" fmla="*/ 86 w 87"/>
                <a:gd name="T1" fmla="*/ 0 h 1"/>
                <a:gd name="T2" fmla="*/ 80 w 87"/>
                <a:gd name="T3" fmla="*/ 0 h 1"/>
                <a:gd name="T4" fmla="*/ 78 w 87"/>
                <a:gd name="T5" fmla="*/ 0 h 1"/>
                <a:gd name="T6" fmla="*/ 75 w 87"/>
                <a:gd name="T7" fmla="*/ 0 h 1"/>
                <a:gd name="T8" fmla="*/ 72 w 87"/>
                <a:gd name="T9" fmla="*/ 0 h 1"/>
                <a:gd name="T10" fmla="*/ 70 w 87"/>
                <a:gd name="T11" fmla="*/ 0 h 1"/>
                <a:gd name="T12" fmla="*/ 67 w 87"/>
                <a:gd name="T13" fmla="*/ 0 h 1"/>
                <a:gd name="T14" fmla="*/ 64 w 87"/>
                <a:gd name="T15" fmla="*/ 0 h 1"/>
                <a:gd name="T16" fmla="*/ 62 w 87"/>
                <a:gd name="T17" fmla="*/ 0 h 1"/>
                <a:gd name="T18" fmla="*/ 59 w 87"/>
                <a:gd name="T19" fmla="*/ 0 h 1"/>
                <a:gd name="T20" fmla="*/ 56 w 87"/>
                <a:gd name="T21" fmla="*/ 0 h 1"/>
                <a:gd name="T22" fmla="*/ 54 w 87"/>
                <a:gd name="T23" fmla="*/ 0 h 1"/>
                <a:gd name="T24" fmla="*/ 51 w 87"/>
                <a:gd name="T25" fmla="*/ 0 h 1"/>
                <a:gd name="T26" fmla="*/ 48 w 87"/>
                <a:gd name="T27" fmla="*/ 0 h 1"/>
                <a:gd name="T28" fmla="*/ 46 w 87"/>
                <a:gd name="T29" fmla="*/ 0 h 1"/>
                <a:gd name="T30" fmla="*/ 43 w 87"/>
                <a:gd name="T31" fmla="*/ 0 h 1"/>
                <a:gd name="T32" fmla="*/ 40 w 87"/>
                <a:gd name="T33" fmla="*/ 0 h 1"/>
                <a:gd name="T34" fmla="*/ 38 w 87"/>
                <a:gd name="T35" fmla="*/ 0 h 1"/>
                <a:gd name="T36" fmla="*/ 35 w 87"/>
                <a:gd name="T37" fmla="*/ 0 h 1"/>
                <a:gd name="T38" fmla="*/ 32 w 87"/>
                <a:gd name="T39" fmla="*/ 0 h 1"/>
                <a:gd name="T40" fmla="*/ 30 w 87"/>
                <a:gd name="T41" fmla="*/ 0 h 1"/>
                <a:gd name="T42" fmla="*/ 27 w 87"/>
                <a:gd name="T43" fmla="*/ 0 h 1"/>
                <a:gd name="T44" fmla="*/ 24 w 87"/>
                <a:gd name="T45" fmla="*/ 0 h 1"/>
                <a:gd name="T46" fmla="*/ 21 w 87"/>
                <a:gd name="T47" fmla="*/ 0 h 1"/>
                <a:gd name="T48" fmla="*/ 19 w 87"/>
                <a:gd name="T49" fmla="*/ 0 h 1"/>
                <a:gd name="T50" fmla="*/ 16 w 87"/>
                <a:gd name="T51" fmla="*/ 0 h 1"/>
                <a:gd name="T52" fmla="*/ 13 w 87"/>
                <a:gd name="T53" fmla="*/ 0 h 1"/>
                <a:gd name="T54" fmla="*/ 10 w 87"/>
                <a:gd name="T55" fmla="*/ 0 h 1"/>
                <a:gd name="T56" fmla="*/ 8 w 87"/>
                <a:gd name="T57" fmla="*/ 0 h 1"/>
                <a:gd name="T58" fmla="*/ 5 w 87"/>
                <a:gd name="T59" fmla="*/ 0 h 1"/>
                <a:gd name="T60" fmla="*/ 2 w 87"/>
                <a:gd name="T61" fmla="*/ 0 h 1"/>
                <a:gd name="T62" fmla="*/ 0 w 87"/>
                <a:gd name="T6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" h="1">
                  <a:moveTo>
                    <a:pt x="86" y="0"/>
                  </a:move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6" name="Freeform 22">
              <a:extLst>
                <a:ext uri="{FF2B5EF4-FFF2-40B4-BE49-F238E27FC236}">
                  <a16:creationId xmlns:a16="http://schemas.microsoft.com/office/drawing/2014/main" id="{F67D46E1-43DD-4244-A349-BDE580E55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524"/>
              <a:ext cx="130" cy="12"/>
            </a:xfrm>
            <a:custGeom>
              <a:avLst/>
              <a:gdLst>
                <a:gd name="T0" fmla="*/ 129 w 130"/>
                <a:gd name="T1" fmla="*/ 6 h 12"/>
                <a:gd name="T2" fmla="*/ 121 w 130"/>
                <a:gd name="T3" fmla="*/ 4 h 12"/>
                <a:gd name="T4" fmla="*/ 117 w 130"/>
                <a:gd name="T5" fmla="*/ 3 h 12"/>
                <a:gd name="T6" fmla="*/ 113 w 130"/>
                <a:gd name="T7" fmla="*/ 3 h 12"/>
                <a:gd name="T8" fmla="*/ 109 w 130"/>
                <a:gd name="T9" fmla="*/ 2 h 12"/>
                <a:gd name="T10" fmla="*/ 105 w 130"/>
                <a:gd name="T11" fmla="*/ 2 h 12"/>
                <a:gd name="T12" fmla="*/ 101 w 130"/>
                <a:gd name="T13" fmla="*/ 1 h 12"/>
                <a:gd name="T14" fmla="*/ 97 w 130"/>
                <a:gd name="T15" fmla="*/ 1 h 12"/>
                <a:gd name="T16" fmla="*/ 93 w 130"/>
                <a:gd name="T17" fmla="*/ 1 h 12"/>
                <a:gd name="T18" fmla="*/ 89 w 130"/>
                <a:gd name="T19" fmla="*/ 0 h 12"/>
                <a:gd name="T20" fmla="*/ 84 w 130"/>
                <a:gd name="T21" fmla="*/ 0 h 12"/>
                <a:gd name="T22" fmla="*/ 80 w 130"/>
                <a:gd name="T23" fmla="*/ 0 h 12"/>
                <a:gd name="T24" fmla="*/ 76 w 130"/>
                <a:gd name="T25" fmla="*/ 0 h 12"/>
                <a:gd name="T26" fmla="*/ 72 w 130"/>
                <a:gd name="T27" fmla="*/ 0 h 12"/>
                <a:gd name="T28" fmla="*/ 68 w 130"/>
                <a:gd name="T29" fmla="*/ 0 h 12"/>
                <a:gd name="T30" fmla="*/ 64 w 130"/>
                <a:gd name="T31" fmla="*/ 0 h 12"/>
                <a:gd name="T32" fmla="*/ 60 w 130"/>
                <a:gd name="T33" fmla="*/ 0 h 12"/>
                <a:gd name="T34" fmla="*/ 56 w 130"/>
                <a:gd name="T35" fmla="*/ 0 h 12"/>
                <a:gd name="T36" fmla="*/ 52 w 130"/>
                <a:gd name="T37" fmla="*/ 0 h 12"/>
                <a:gd name="T38" fmla="*/ 47 w 130"/>
                <a:gd name="T39" fmla="*/ 1 h 12"/>
                <a:gd name="T40" fmla="*/ 43 w 130"/>
                <a:gd name="T41" fmla="*/ 1 h 12"/>
                <a:gd name="T42" fmla="*/ 39 w 130"/>
                <a:gd name="T43" fmla="*/ 2 h 12"/>
                <a:gd name="T44" fmla="*/ 35 w 130"/>
                <a:gd name="T45" fmla="*/ 2 h 12"/>
                <a:gd name="T46" fmla="*/ 31 w 130"/>
                <a:gd name="T47" fmla="*/ 3 h 12"/>
                <a:gd name="T48" fmla="*/ 27 w 130"/>
                <a:gd name="T49" fmla="*/ 3 h 12"/>
                <a:gd name="T50" fmla="*/ 23 w 130"/>
                <a:gd name="T51" fmla="*/ 4 h 12"/>
                <a:gd name="T52" fmla="*/ 19 w 130"/>
                <a:gd name="T53" fmla="*/ 5 h 12"/>
                <a:gd name="T54" fmla="*/ 15 w 130"/>
                <a:gd name="T55" fmla="*/ 6 h 12"/>
                <a:gd name="T56" fmla="*/ 11 w 130"/>
                <a:gd name="T57" fmla="*/ 7 h 12"/>
                <a:gd name="T58" fmla="*/ 7 w 130"/>
                <a:gd name="T59" fmla="*/ 8 h 12"/>
                <a:gd name="T60" fmla="*/ 3 w 130"/>
                <a:gd name="T61" fmla="*/ 9 h 12"/>
                <a:gd name="T62" fmla="*/ 0 w 130"/>
                <a:gd name="T6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12">
                  <a:moveTo>
                    <a:pt x="129" y="6"/>
                  </a:moveTo>
                  <a:lnTo>
                    <a:pt x="121" y="4"/>
                  </a:lnTo>
                  <a:lnTo>
                    <a:pt x="117" y="3"/>
                  </a:lnTo>
                  <a:lnTo>
                    <a:pt x="113" y="3"/>
                  </a:lnTo>
                  <a:lnTo>
                    <a:pt x="109" y="2"/>
                  </a:lnTo>
                  <a:lnTo>
                    <a:pt x="105" y="2"/>
                  </a:lnTo>
                  <a:lnTo>
                    <a:pt x="101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7" y="1"/>
                  </a:lnTo>
                  <a:lnTo>
                    <a:pt x="43" y="1"/>
                  </a:lnTo>
                  <a:lnTo>
                    <a:pt x="39" y="2"/>
                  </a:lnTo>
                  <a:lnTo>
                    <a:pt x="35" y="2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19" y="5"/>
                  </a:lnTo>
                  <a:lnTo>
                    <a:pt x="15" y="6"/>
                  </a:lnTo>
                  <a:lnTo>
                    <a:pt x="11" y="7"/>
                  </a:lnTo>
                  <a:lnTo>
                    <a:pt x="7" y="8"/>
                  </a:lnTo>
                  <a:lnTo>
                    <a:pt x="3" y="9"/>
                  </a:lnTo>
                  <a:lnTo>
                    <a:pt x="0" y="11"/>
                  </a:lnTo>
                </a:path>
              </a:pathLst>
            </a:custGeom>
            <a:noFill/>
            <a:ln w="47625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7" name="Line 23">
              <a:extLst>
                <a:ext uri="{FF2B5EF4-FFF2-40B4-BE49-F238E27FC236}">
                  <a16:creationId xmlns:a16="http://schemas.microsoft.com/office/drawing/2014/main" id="{97A251C5-8196-492B-8ED2-88FA46ED7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1" y="1520"/>
              <a:ext cx="503" cy="5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8" name="Line 24">
              <a:extLst>
                <a:ext uri="{FF2B5EF4-FFF2-40B4-BE49-F238E27FC236}">
                  <a16:creationId xmlns:a16="http://schemas.microsoft.com/office/drawing/2014/main" id="{A55E0AE9-DD94-4509-8899-2A85B690D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6" y="1587"/>
              <a:ext cx="488" cy="5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09" name="Freeform 25">
              <a:extLst>
                <a:ext uri="{FF2B5EF4-FFF2-40B4-BE49-F238E27FC236}">
                  <a16:creationId xmlns:a16="http://schemas.microsoft.com/office/drawing/2014/main" id="{56089907-B16A-43E6-AB2F-DAC8768F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" y="1481"/>
              <a:ext cx="924" cy="35"/>
            </a:xfrm>
            <a:custGeom>
              <a:avLst/>
              <a:gdLst>
                <a:gd name="T0" fmla="*/ 0 w 924"/>
                <a:gd name="T1" fmla="*/ 34 h 35"/>
                <a:gd name="T2" fmla="*/ 28 w 924"/>
                <a:gd name="T3" fmla="*/ 30 h 35"/>
                <a:gd name="T4" fmla="*/ 42 w 924"/>
                <a:gd name="T5" fmla="*/ 28 h 35"/>
                <a:gd name="T6" fmla="*/ 56 w 924"/>
                <a:gd name="T7" fmla="*/ 26 h 35"/>
                <a:gd name="T8" fmla="*/ 71 w 924"/>
                <a:gd name="T9" fmla="*/ 24 h 35"/>
                <a:gd name="T10" fmla="*/ 85 w 924"/>
                <a:gd name="T11" fmla="*/ 22 h 35"/>
                <a:gd name="T12" fmla="*/ 99 w 924"/>
                <a:gd name="T13" fmla="*/ 21 h 35"/>
                <a:gd name="T14" fmla="*/ 113 w 924"/>
                <a:gd name="T15" fmla="*/ 19 h 35"/>
                <a:gd name="T16" fmla="*/ 127 w 924"/>
                <a:gd name="T17" fmla="*/ 18 h 35"/>
                <a:gd name="T18" fmla="*/ 142 w 924"/>
                <a:gd name="T19" fmla="*/ 16 h 35"/>
                <a:gd name="T20" fmla="*/ 156 w 924"/>
                <a:gd name="T21" fmla="*/ 15 h 35"/>
                <a:gd name="T22" fmla="*/ 171 w 924"/>
                <a:gd name="T23" fmla="*/ 13 h 35"/>
                <a:gd name="T24" fmla="*/ 185 w 924"/>
                <a:gd name="T25" fmla="*/ 12 h 35"/>
                <a:gd name="T26" fmla="*/ 199 w 924"/>
                <a:gd name="T27" fmla="*/ 11 h 35"/>
                <a:gd name="T28" fmla="*/ 214 w 924"/>
                <a:gd name="T29" fmla="*/ 10 h 35"/>
                <a:gd name="T30" fmla="*/ 228 w 924"/>
                <a:gd name="T31" fmla="*/ 8 h 35"/>
                <a:gd name="T32" fmla="*/ 243 w 924"/>
                <a:gd name="T33" fmla="*/ 7 h 35"/>
                <a:gd name="T34" fmla="*/ 257 w 924"/>
                <a:gd name="T35" fmla="*/ 6 h 35"/>
                <a:gd name="T36" fmla="*/ 271 w 924"/>
                <a:gd name="T37" fmla="*/ 6 h 35"/>
                <a:gd name="T38" fmla="*/ 286 w 924"/>
                <a:gd name="T39" fmla="*/ 5 h 35"/>
                <a:gd name="T40" fmla="*/ 301 w 924"/>
                <a:gd name="T41" fmla="*/ 4 h 35"/>
                <a:gd name="T42" fmla="*/ 315 w 924"/>
                <a:gd name="T43" fmla="*/ 3 h 35"/>
                <a:gd name="T44" fmla="*/ 330 w 924"/>
                <a:gd name="T45" fmla="*/ 2 h 35"/>
                <a:gd name="T46" fmla="*/ 344 w 924"/>
                <a:gd name="T47" fmla="*/ 2 h 35"/>
                <a:gd name="T48" fmla="*/ 359 w 924"/>
                <a:gd name="T49" fmla="*/ 2 h 35"/>
                <a:gd name="T50" fmla="*/ 373 w 924"/>
                <a:gd name="T51" fmla="*/ 1 h 35"/>
                <a:gd name="T52" fmla="*/ 388 w 924"/>
                <a:gd name="T53" fmla="*/ 1 h 35"/>
                <a:gd name="T54" fmla="*/ 403 w 924"/>
                <a:gd name="T55" fmla="*/ 0 h 35"/>
                <a:gd name="T56" fmla="*/ 417 w 924"/>
                <a:gd name="T57" fmla="*/ 0 h 35"/>
                <a:gd name="T58" fmla="*/ 432 w 924"/>
                <a:gd name="T59" fmla="*/ 0 h 35"/>
                <a:gd name="T60" fmla="*/ 447 w 924"/>
                <a:gd name="T61" fmla="*/ 0 h 35"/>
                <a:gd name="T62" fmla="*/ 462 w 924"/>
                <a:gd name="T63" fmla="*/ 0 h 35"/>
                <a:gd name="T64" fmla="*/ 491 w 924"/>
                <a:gd name="T65" fmla="*/ 0 h 35"/>
                <a:gd name="T66" fmla="*/ 505 w 924"/>
                <a:gd name="T67" fmla="*/ 0 h 35"/>
                <a:gd name="T68" fmla="*/ 520 w 924"/>
                <a:gd name="T69" fmla="*/ 0 h 35"/>
                <a:gd name="T70" fmla="*/ 535 w 924"/>
                <a:gd name="T71" fmla="*/ 1 h 35"/>
                <a:gd name="T72" fmla="*/ 549 w 924"/>
                <a:gd name="T73" fmla="*/ 1 h 35"/>
                <a:gd name="T74" fmla="*/ 564 w 924"/>
                <a:gd name="T75" fmla="*/ 2 h 35"/>
                <a:gd name="T76" fmla="*/ 579 w 924"/>
                <a:gd name="T77" fmla="*/ 2 h 35"/>
                <a:gd name="T78" fmla="*/ 593 w 924"/>
                <a:gd name="T79" fmla="*/ 2 h 35"/>
                <a:gd name="T80" fmla="*/ 608 w 924"/>
                <a:gd name="T81" fmla="*/ 3 h 35"/>
                <a:gd name="T82" fmla="*/ 622 w 924"/>
                <a:gd name="T83" fmla="*/ 4 h 35"/>
                <a:gd name="T84" fmla="*/ 637 w 924"/>
                <a:gd name="T85" fmla="*/ 5 h 35"/>
                <a:gd name="T86" fmla="*/ 651 w 924"/>
                <a:gd name="T87" fmla="*/ 6 h 35"/>
                <a:gd name="T88" fmla="*/ 666 w 924"/>
                <a:gd name="T89" fmla="*/ 6 h 35"/>
                <a:gd name="T90" fmla="*/ 680 w 924"/>
                <a:gd name="T91" fmla="*/ 7 h 35"/>
                <a:gd name="T92" fmla="*/ 695 w 924"/>
                <a:gd name="T93" fmla="*/ 8 h 35"/>
                <a:gd name="T94" fmla="*/ 709 w 924"/>
                <a:gd name="T95" fmla="*/ 10 h 35"/>
                <a:gd name="T96" fmla="*/ 723 w 924"/>
                <a:gd name="T97" fmla="*/ 11 h 35"/>
                <a:gd name="T98" fmla="*/ 738 w 924"/>
                <a:gd name="T99" fmla="*/ 12 h 35"/>
                <a:gd name="T100" fmla="*/ 752 w 924"/>
                <a:gd name="T101" fmla="*/ 13 h 35"/>
                <a:gd name="T102" fmla="*/ 767 w 924"/>
                <a:gd name="T103" fmla="*/ 15 h 35"/>
                <a:gd name="T104" fmla="*/ 781 w 924"/>
                <a:gd name="T105" fmla="*/ 16 h 35"/>
                <a:gd name="T106" fmla="*/ 795 w 924"/>
                <a:gd name="T107" fmla="*/ 18 h 35"/>
                <a:gd name="T108" fmla="*/ 809 w 924"/>
                <a:gd name="T109" fmla="*/ 19 h 35"/>
                <a:gd name="T110" fmla="*/ 824 w 924"/>
                <a:gd name="T111" fmla="*/ 21 h 35"/>
                <a:gd name="T112" fmla="*/ 838 w 924"/>
                <a:gd name="T113" fmla="*/ 22 h 35"/>
                <a:gd name="T114" fmla="*/ 852 w 924"/>
                <a:gd name="T115" fmla="*/ 24 h 35"/>
                <a:gd name="T116" fmla="*/ 867 w 924"/>
                <a:gd name="T117" fmla="*/ 26 h 35"/>
                <a:gd name="T118" fmla="*/ 881 w 924"/>
                <a:gd name="T119" fmla="*/ 28 h 35"/>
                <a:gd name="T120" fmla="*/ 895 w 924"/>
                <a:gd name="T121" fmla="*/ 30 h 35"/>
                <a:gd name="T122" fmla="*/ 909 w 924"/>
                <a:gd name="T123" fmla="*/ 32 h 35"/>
                <a:gd name="T124" fmla="*/ 923 w 924"/>
                <a:gd name="T12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4" h="35">
                  <a:moveTo>
                    <a:pt x="0" y="34"/>
                  </a:moveTo>
                  <a:lnTo>
                    <a:pt x="28" y="30"/>
                  </a:lnTo>
                  <a:lnTo>
                    <a:pt x="42" y="28"/>
                  </a:lnTo>
                  <a:lnTo>
                    <a:pt x="56" y="26"/>
                  </a:lnTo>
                  <a:lnTo>
                    <a:pt x="71" y="24"/>
                  </a:lnTo>
                  <a:lnTo>
                    <a:pt x="85" y="22"/>
                  </a:lnTo>
                  <a:lnTo>
                    <a:pt x="99" y="21"/>
                  </a:lnTo>
                  <a:lnTo>
                    <a:pt x="113" y="19"/>
                  </a:lnTo>
                  <a:lnTo>
                    <a:pt x="127" y="18"/>
                  </a:lnTo>
                  <a:lnTo>
                    <a:pt x="142" y="16"/>
                  </a:lnTo>
                  <a:lnTo>
                    <a:pt x="156" y="15"/>
                  </a:lnTo>
                  <a:lnTo>
                    <a:pt x="171" y="13"/>
                  </a:lnTo>
                  <a:lnTo>
                    <a:pt x="185" y="12"/>
                  </a:lnTo>
                  <a:lnTo>
                    <a:pt x="199" y="11"/>
                  </a:lnTo>
                  <a:lnTo>
                    <a:pt x="214" y="10"/>
                  </a:lnTo>
                  <a:lnTo>
                    <a:pt x="228" y="8"/>
                  </a:lnTo>
                  <a:lnTo>
                    <a:pt x="243" y="7"/>
                  </a:lnTo>
                  <a:lnTo>
                    <a:pt x="257" y="6"/>
                  </a:lnTo>
                  <a:lnTo>
                    <a:pt x="271" y="6"/>
                  </a:lnTo>
                  <a:lnTo>
                    <a:pt x="286" y="5"/>
                  </a:lnTo>
                  <a:lnTo>
                    <a:pt x="301" y="4"/>
                  </a:lnTo>
                  <a:lnTo>
                    <a:pt x="315" y="3"/>
                  </a:lnTo>
                  <a:lnTo>
                    <a:pt x="330" y="2"/>
                  </a:lnTo>
                  <a:lnTo>
                    <a:pt x="344" y="2"/>
                  </a:lnTo>
                  <a:lnTo>
                    <a:pt x="359" y="2"/>
                  </a:lnTo>
                  <a:lnTo>
                    <a:pt x="373" y="1"/>
                  </a:lnTo>
                  <a:lnTo>
                    <a:pt x="388" y="1"/>
                  </a:lnTo>
                  <a:lnTo>
                    <a:pt x="403" y="0"/>
                  </a:lnTo>
                  <a:lnTo>
                    <a:pt x="417" y="0"/>
                  </a:lnTo>
                  <a:lnTo>
                    <a:pt x="432" y="0"/>
                  </a:lnTo>
                  <a:lnTo>
                    <a:pt x="447" y="0"/>
                  </a:lnTo>
                  <a:lnTo>
                    <a:pt x="462" y="0"/>
                  </a:lnTo>
                  <a:lnTo>
                    <a:pt x="491" y="0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35" y="1"/>
                  </a:lnTo>
                  <a:lnTo>
                    <a:pt x="549" y="1"/>
                  </a:lnTo>
                  <a:lnTo>
                    <a:pt x="564" y="2"/>
                  </a:lnTo>
                  <a:lnTo>
                    <a:pt x="579" y="2"/>
                  </a:lnTo>
                  <a:lnTo>
                    <a:pt x="593" y="2"/>
                  </a:lnTo>
                  <a:lnTo>
                    <a:pt x="608" y="3"/>
                  </a:lnTo>
                  <a:lnTo>
                    <a:pt x="622" y="4"/>
                  </a:lnTo>
                  <a:lnTo>
                    <a:pt x="637" y="5"/>
                  </a:lnTo>
                  <a:lnTo>
                    <a:pt x="651" y="6"/>
                  </a:lnTo>
                  <a:lnTo>
                    <a:pt x="666" y="6"/>
                  </a:lnTo>
                  <a:lnTo>
                    <a:pt x="680" y="7"/>
                  </a:lnTo>
                  <a:lnTo>
                    <a:pt x="695" y="8"/>
                  </a:lnTo>
                  <a:lnTo>
                    <a:pt x="709" y="10"/>
                  </a:lnTo>
                  <a:lnTo>
                    <a:pt x="723" y="11"/>
                  </a:lnTo>
                  <a:lnTo>
                    <a:pt x="738" y="12"/>
                  </a:lnTo>
                  <a:lnTo>
                    <a:pt x="752" y="13"/>
                  </a:lnTo>
                  <a:lnTo>
                    <a:pt x="767" y="15"/>
                  </a:lnTo>
                  <a:lnTo>
                    <a:pt x="781" y="16"/>
                  </a:lnTo>
                  <a:lnTo>
                    <a:pt x="795" y="18"/>
                  </a:lnTo>
                  <a:lnTo>
                    <a:pt x="809" y="19"/>
                  </a:lnTo>
                  <a:lnTo>
                    <a:pt x="824" y="21"/>
                  </a:lnTo>
                  <a:lnTo>
                    <a:pt x="838" y="22"/>
                  </a:lnTo>
                  <a:lnTo>
                    <a:pt x="852" y="24"/>
                  </a:lnTo>
                  <a:lnTo>
                    <a:pt x="867" y="26"/>
                  </a:lnTo>
                  <a:lnTo>
                    <a:pt x="881" y="28"/>
                  </a:lnTo>
                  <a:lnTo>
                    <a:pt x="895" y="30"/>
                  </a:lnTo>
                  <a:lnTo>
                    <a:pt x="909" y="32"/>
                  </a:lnTo>
                  <a:lnTo>
                    <a:pt x="923" y="34"/>
                  </a:lnTo>
                </a:path>
              </a:pathLst>
            </a:custGeom>
            <a:noFill/>
            <a:ln w="13334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0" name="Freeform 26">
              <a:extLst>
                <a:ext uri="{FF2B5EF4-FFF2-40B4-BE49-F238E27FC236}">
                  <a16:creationId xmlns:a16="http://schemas.microsoft.com/office/drawing/2014/main" id="{DC101B8A-8C89-49AC-AEDF-48A1AC421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" y="1563"/>
              <a:ext cx="934" cy="30"/>
            </a:xfrm>
            <a:custGeom>
              <a:avLst/>
              <a:gdLst>
                <a:gd name="T0" fmla="*/ 0 w 934"/>
                <a:gd name="T1" fmla="*/ 29 h 30"/>
                <a:gd name="T2" fmla="*/ 37 w 934"/>
                <a:gd name="T3" fmla="*/ 26 h 30"/>
                <a:gd name="T4" fmla="*/ 55 w 934"/>
                <a:gd name="T5" fmla="*/ 24 h 30"/>
                <a:gd name="T6" fmla="*/ 73 w 934"/>
                <a:gd name="T7" fmla="*/ 22 h 30"/>
                <a:gd name="T8" fmla="*/ 91 w 934"/>
                <a:gd name="T9" fmla="*/ 20 h 30"/>
                <a:gd name="T10" fmla="*/ 109 w 934"/>
                <a:gd name="T11" fmla="*/ 19 h 30"/>
                <a:gd name="T12" fmla="*/ 128 w 934"/>
                <a:gd name="T13" fmla="*/ 18 h 30"/>
                <a:gd name="T14" fmla="*/ 146 w 934"/>
                <a:gd name="T15" fmla="*/ 16 h 30"/>
                <a:gd name="T16" fmla="*/ 165 w 934"/>
                <a:gd name="T17" fmla="*/ 15 h 30"/>
                <a:gd name="T18" fmla="*/ 183 w 934"/>
                <a:gd name="T19" fmla="*/ 14 h 30"/>
                <a:gd name="T20" fmla="*/ 201 w 934"/>
                <a:gd name="T21" fmla="*/ 12 h 30"/>
                <a:gd name="T22" fmla="*/ 220 w 934"/>
                <a:gd name="T23" fmla="*/ 11 h 30"/>
                <a:gd name="T24" fmla="*/ 238 w 934"/>
                <a:gd name="T25" fmla="*/ 10 h 30"/>
                <a:gd name="T26" fmla="*/ 257 w 934"/>
                <a:gd name="T27" fmla="*/ 9 h 30"/>
                <a:gd name="T28" fmla="*/ 275 w 934"/>
                <a:gd name="T29" fmla="*/ 8 h 30"/>
                <a:gd name="T30" fmla="*/ 293 w 934"/>
                <a:gd name="T31" fmla="*/ 7 h 30"/>
                <a:gd name="T32" fmla="*/ 312 w 934"/>
                <a:gd name="T33" fmla="*/ 6 h 30"/>
                <a:gd name="T34" fmla="*/ 330 w 934"/>
                <a:gd name="T35" fmla="*/ 5 h 30"/>
                <a:gd name="T36" fmla="*/ 349 w 934"/>
                <a:gd name="T37" fmla="*/ 4 h 30"/>
                <a:gd name="T38" fmla="*/ 367 w 934"/>
                <a:gd name="T39" fmla="*/ 4 h 30"/>
                <a:gd name="T40" fmla="*/ 386 w 934"/>
                <a:gd name="T41" fmla="*/ 3 h 30"/>
                <a:gd name="T42" fmla="*/ 404 w 934"/>
                <a:gd name="T43" fmla="*/ 3 h 30"/>
                <a:gd name="T44" fmla="*/ 423 w 934"/>
                <a:gd name="T45" fmla="*/ 2 h 30"/>
                <a:gd name="T46" fmla="*/ 441 w 934"/>
                <a:gd name="T47" fmla="*/ 2 h 30"/>
                <a:gd name="T48" fmla="*/ 460 w 934"/>
                <a:gd name="T49" fmla="*/ 1 h 30"/>
                <a:gd name="T50" fmla="*/ 479 w 934"/>
                <a:gd name="T51" fmla="*/ 1 h 30"/>
                <a:gd name="T52" fmla="*/ 497 w 934"/>
                <a:gd name="T53" fmla="*/ 0 h 30"/>
                <a:gd name="T54" fmla="*/ 516 w 934"/>
                <a:gd name="T55" fmla="*/ 0 h 30"/>
                <a:gd name="T56" fmla="*/ 535 w 934"/>
                <a:gd name="T57" fmla="*/ 0 h 30"/>
                <a:gd name="T58" fmla="*/ 553 w 934"/>
                <a:gd name="T59" fmla="*/ 0 h 30"/>
                <a:gd name="T60" fmla="*/ 572 w 934"/>
                <a:gd name="T61" fmla="*/ 0 h 30"/>
                <a:gd name="T62" fmla="*/ 591 w 934"/>
                <a:gd name="T63" fmla="*/ 0 h 30"/>
                <a:gd name="T64" fmla="*/ 612 w 934"/>
                <a:gd name="T65" fmla="*/ 0 h 30"/>
                <a:gd name="T66" fmla="*/ 623 w 934"/>
                <a:gd name="T67" fmla="*/ 0 h 30"/>
                <a:gd name="T68" fmla="*/ 633 w 934"/>
                <a:gd name="T69" fmla="*/ 0 h 30"/>
                <a:gd name="T70" fmla="*/ 644 w 934"/>
                <a:gd name="T71" fmla="*/ 0 h 30"/>
                <a:gd name="T72" fmla="*/ 655 w 934"/>
                <a:gd name="T73" fmla="*/ 0 h 30"/>
                <a:gd name="T74" fmla="*/ 666 w 934"/>
                <a:gd name="T75" fmla="*/ 0 h 30"/>
                <a:gd name="T76" fmla="*/ 677 w 934"/>
                <a:gd name="T77" fmla="*/ 0 h 30"/>
                <a:gd name="T78" fmla="*/ 687 w 934"/>
                <a:gd name="T79" fmla="*/ 0 h 30"/>
                <a:gd name="T80" fmla="*/ 698 w 934"/>
                <a:gd name="T81" fmla="*/ 1 h 30"/>
                <a:gd name="T82" fmla="*/ 709 w 934"/>
                <a:gd name="T83" fmla="*/ 1 h 30"/>
                <a:gd name="T84" fmla="*/ 719 w 934"/>
                <a:gd name="T85" fmla="*/ 1 h 30"/>
                <a:gd name="T86" fmla="*/ 730 w 934"/>
                <a:gd name="T87" fmla="*/ 1 h 30"/>
                <a:gd name="T88" fmla="*/ 741 w 934"/>
                <a:gd name="T89" fmla="*/ 2 h 30"/>
                <a:gd name="T90" fmla="*/ 752 w 934"/>
                <a:gd name="T91" fmla="*/ 2 h 30"/>
                <a:gd name="T92" fmla="*/ 763 w 934"/>
                <a:gd name="T93" fmla="*/ 2 h 30"/>
                <a:gd name="T94" fmla="*/ 773 w 934"/>
                <a:gd name="T95" fmla="*/ 2 h 30"/>
                <a:gd name="T96" fmla="*/ 784 w 934"/>
                <a:gd name="T97" fmla="*/ 3 h 30"/>
                <a:gd name="T98" fmla="*/ 795 w 934"/>
                <a:gd name="T99" fmla="*/ 3 h 30"/>
                <a:gd name="T100" fmla="*/ 805 w 934"/>
                <a:gd name="T101" fmla="*/ 4 h 30"/>
                <a:gd name="T102" fmla="*/ 816 w 934"/>
                <a:gd name="T103" fmla="*/ 4 h 30"/>
                <a:gd name="T104" fmla="*/ 827 w 934"/>
                <a:gd name="T105" fmla="*/ 4 h 30"/>
                <a:gd name="T106" fmla="*/ 837 w 934"/>
                <a:gd name="T107" fmla="*/ 5 h 30"/>
                <a:gd name="T108" fmla="*/ 848 w 934"/>
                <a:gd name="T109" fmla="*/ 5 h 30"/>
                <a:gd name="T110" fmla="*/ 859 w 934"/>
                <a:gd name="T111" fmla="*/ 6 h 30"/>
                <a:gd name="T112" fmla="*/ 869 w 934"/>
                <a:gd name="T113" fmla="*/ 6 h 30"/>
                <a:gd name="T114" fmla="*/ 880 w 934"/>
                <a:gd name="T115" fmla="*/ 7 h 30"/>
                <a:gd name="T116" fmla="*/ 891 w 934"/>
                <a:gd name="T117" fmla="*/ 8 h 30"/>
                <a:gd name="T118" fmla="*/ 901 w 934"/>
                <a:gd name="T119" fmla="*/ 8 h 30"/>
                <a:gd name="T120" fmla="*/ 912 w 934"/>
                <a:gd name="T121" fmla="*/ 8 h 30"/>
                <a:gd name="T122" fmla="*/ 923 w 934"/>
                <a:gd name="T123" fmla="*/ 9 h 30"/>
                <a:gd name="T124" fmla="*/ 933 w 934"/>
                <a:gd name="T12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4" h="30">
                  <a:moveTo>
                    <a:pt x="0" y="29"/>
                  </a:moveTo>
                  <a:lnTo>
                    <a:pt x="37" y="26"/>
                  </a:lnTo>
                  <a:lnTo>
                    <a:pt x="55" y="24"/>
                  </a:lnTo>
                  <a:lnTo>
                    <a:pt x="73" y="22"/>
                  </a:lnTo>
                  <a:lnTo>
                    <a:pt x="91" y="20"/>
                  </a:lnTo>
                  <a:lnTo>
                    <a:pt x="109" y="19"/>
                  </a:lnTo>
                  <a:lnTo>
                    <a:pt x="128" y="18"/>
                  </a:lnTo>
                  <a:lnTo>
                    <a:pt x="146" y="16"/>
                  </a:lnTo>
                  <a:lnTo>
                    <a:pt x="165" y="15"/>
                  </a:lnTo>
                  <a:lnTo>
                    <a:pt x="183" y="14"/>
                  </a:lnTo>
                  <a:lnTo>
                    <a:pt x="201" y="12"/>
                  </a:lnTo>
                  <a:lnTo>
                    <a:pt x="220" y="11"/>
                  </a:lnTo>
                  <a:lnTo>
                    <a:pt x="238" y="10"/>
                  </a:lnTo>
                  <a:lnTo>
                    <a:pt x="257" y="9"/>
                  </a:lnTo>
                  <a:lnTo>
                    <a:pt x="275" y="8"/>
                  </a:lnTo>
                  <a:lnTo>
                    <a:pt x="293" y="7"/>
                  </a:lnTo>
                  <a:lnTo>
                    <a:pt x="312" y="6"/>
                  </a:lnTo>
                  <a:lnTo>
                    <a:pt x="330" y="5"/>
                  </a:lnTo>
                  <a:lnTo>
                    <a:pt x="349" y="4"/>
                  </a:lnTo>
                  <a:lnTo>
                    <a:pt x="367" y="4"/>
                  </a:lnTo>
                  <a:lnTo>
                    <a:pt x="386" y="3"/>
                  </a:lnTo>
                  <a:lnTo>
                    <a:pt x="404" y="3"/>
                  </a:lnTo>
                  <a:lnTo>
                    <a:pt x="423" y="2"/>
                  </a:lnTo>
                  <a:lnTo>
                    <a:pt x="441" y="2"/>
                  </a:lnTo>
                  <a:lnTo>
                    <a:pt x="460" y="1"/>
                  </a:lnTo>
                  <a:lnTo>
                    <a:pt x="479" y="1"/>
                  </a:lnTo>
                  <a:lnTo>
                    <a:pt x="497" y="0"/>
                  </a:lnTo>
                  <a:lnTo>
                    <a:pt x="516" y="0"/>
                  </a:lnTo>
                  <a:lnTo>
                    <a:pt x="535" y="0"/>
                  </a:lnTo>
                  <a:lnTo>
                    <a:pt x="553" y="0"/>
                  </a:lnTo>
                  <a:lnTo>
                    <a:pt x="572" y="0"/>
                  </a:lnTo>
                  <a:lnTo>
                    <a:pt x="591" y="0"/>
                  </a:lnTo>
                  <a:lnTo>
                    <a:pt x="612" y="0"/>
                  </a:lnTo>
                  <a:lnTo>
                    <a:pt x="623" y="0"/>
                  </a:lnTo>
                  <a:lnTo>
                    <a:pt x="633" y="0"/>
                  </a:lnTo>
                  <a:lnTo>
                    <a:pt x="644" y="0"/>
                  </a:lnTo>
                  <a:lnTo>
                    <a:pt x="655" y="0"/>
                  </a:lnTo>
                  <a:lnTo>
                    <a:pt x="666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1"/>
                  </a:lnTo>
                  <a:lnTo>
                    <a:pt x="709" y="1"/>
                  </a:lnTo>
                  <a:lnTo>
                    <a:pt x="719" y="1"/>
                  </a:lnTo>
                  <a:lnTo>
                    <a:pt x="730" y="1"/>
                  </a:lnTo>
                  <a:lnTo>
                    <a:pt x="741" y="2"/>
                  </a:lnTo>
                  <a:lnTo>
                    <a:pt x="752" y="2"/>
                  </a:lnTo>
                  <a:lnTo>
                    <a:pt x="763" y="2"/>
                  </a:lnTo>
                  <a:lnTo>
                    <a:pt x="773" y="2"/>
                  </a:lnTo>
                  <a:lnTo>
                    <a:pt x="784" y="3"/>
                  </a:lnTo>
                  <a:lnTo>
                    <a:pt x="795" y="3"/>
                  </a:lnTo>
                  <a:lnTo>
                    <a:pt x="805" y="4"/>
                  </a:lnTo>
                  <a:lnTo>
                    <a:pt x="816" y="4"/>
                  </a:lnTo>
                  <a:lnTo>
                    <a:pt x="827" y="4"/>
                  </a:lnTo>
                  <a:lnTo>
                    <a:pt x="837" y="5"/>
                  </a:lnTo>
                  <a:lnTo>
                    <a:pt x="848" y="5"/>
                  </a:lnTo>
                  <a:lnTo>
                    <a:pt x="859" y="6"/>
                  </a:lnTo>
                  <a:lnTo>
                    <a:pt x="869" y="6"/>
                  </a:lnTo>
                  <a:lnTo>
                    <a:pt x="880" y="7"/>
                  </a:lnTo>
                  <a:lnTo>
                    <a:pt x="891" y="8"/>
                  </a:lnTo>
                  <a:lnTo>
                    <a:pt x="901" y="8"/>
                  </a:lnTo>
                  <a:lnTo>
                    <a:pt x="912" y="8"/>
                  </a:lnTo>
                  <a:lnTo>
                    <a:pt x="923" y="9"/>
                  </a:lnTo>
                  <a:lnTo>
                    <a:pt x="933" y="10"/>
                  </a:lnTo>
                </a:path>
              </a:pathLst>
            </a:custGeom>
            <a:noFill/>
            <a:ln w="13334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1" name="Line 27">
              <a:extLst>
                <a:ext uri="{FF2B5EF4-FFF2-40B4-BE49-F238E27FC236}">
                  <a16:creationId xmlns:a16="http://schemas.microsoft.com/office/drawing/2014/main" id="{B342C9DC-FF6D-4896-9499-A25D2BC54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8" y="1573"/>
              <a:ext cx="325" cy="34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2" name="Line 28">
              <a:extLst>
                <a:ext uri="{FF2B5EF4-FFF2-40B4-BE49-F238E27FC236}">
                  <a16:creationId xmlns:a16="http://schemas.microsoft.com/office/drawing/2014/main" id="{9A5A9239-5229-483A-ADBA-2ABCF0D9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7" y="1511"/>
              <a:ext cx="296" cy="33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3" name="Line 29">
              <a:extLst>
                <a:ext uri="{FF2B5EF4-FFF2-40B4-BE49-F238E27FC236}">
                  <a16:creationId xmlns:a16="http://schemas.microsoft.com/office/drawing/2014/main" id="{AF0D0E61-F2F9-487E-AA1B-B1CB5A4CA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1" y="1511"/>
              <a:ext cx="143" cy="0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4" name="Line 30">
              <a:extLst>
                <a:ext uri="{FF2B5EF4-FFF2-40B4-BE49-F238E27FC236}">
                  <a16:creationId xmlns:a16="http://schemas.microsoft.com/office/drawing/2014/main" id="{9BE77EB0-4D9F-4E48-8100-7D900C536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6" y="1578"/>
              <a:ext cx="129" cy="0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5" name="Line 31">
              <a:extLst>
                <a:ext uri="{FF2B5EF4-FFF2-40B4-BE49-F238E27FC236}">
                  <a16:creationId xmlns:a16="http://schemas.microsoft.com/office/drawing/2014/main" id="{DEC2EE0D-34C2-442B-A461-49F1F70DE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82" y="1491"/>
              <a:ext cx="105" cy="44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6" name="Line 32">
              <a:extLst>
                <a:ext uri="{FF2B5EF4-FFF2-40B4-BE49-F238E27FC236}">
                  <a16:creationId xmlns:a16="http://schemas.microsoft.com/office/drawing/2014/main" id="{4676E9CC-2424-4AC4-8414-7819C5945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" y="1611"/>
              <a:ext cx="105" cy="62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7" name="Line 33">
              <a:extLst>
                <a:ext uri="{FF2B5EF4-FFF2-40B4-BE49-F238E27FC236}">
                  <a16:creationId xmlns:a16="http://schemas.microsoft.com/office/drawing/2014/main" id="{81310010-E8B6-4993-941F-27C1BF3F7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82" y="1245"/>
              <a:ext cx="231" cy="246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8" name="Rectangle 34">
              <a:extLst>
                <a:ext uri="{FF2B5EF4-FFF2-40B4-BE49-F238E27FC236}">
                  <a16:creationId xmlns:a16="http://schemas.microsoft.com/office/drawing/2014/main" id="{14CF1FB7-1653-41CC-AA7C-A042041703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80" y="1107"/>
              <a:ext cx="2269" cy="125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19" name="Rectangle 35">
              <a:extLst>
                <a:ext uri="{FF2B5EF4-FFF2-40B4-BE49-F238E27FC236}">
                  <a16:creationId xmlns:a16="http://schemas.microsoft.com/office/drawing/2014/main" id="{4512D9F3-5812-43B5-9ADA-A9D5AC7085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44" y="1107"/>
              <a:ext cx="886" cy="50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0" name="Text Box 36">
              <a:extLst>
                <a:ext uri="{FF2B5EF4-FFF2-40B4-BE49-F238E27FC236}">
                  <a16:creationId xmlns:a16="http://schemas.microsoft.com/office/drawing/2014/main" id="{8B78418F-7449-4236-BDDE-9BF2F92BD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" y="1076"/>
              <a:ext cx="1518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Corso d'acqua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largo 5m ed </a:t>
              </a:r>
              <a:b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oltre</a:t>
              </a:r>
              <a:endParaRPr lang="it-IT" altLang="it-IT" sz="2216" b="1" dirty="0">
                <a:solidFill>
                  <a:schemeClr val="tx1"/>
                </a:solidFill>
              </a:endParaRPr>
            </a:p>
          </p:txBody>
        </p:sp>
        <p:sp>
          <p:nvSpPr>
            <p:cNvPr id="42046" name="Text Box 62">
              <a:extLst>
                <a:ext uri="{FF2B5EF4-FFF2-40B4-BE49-F238E27FC236}">
                  <a16:creationId xmlns:a16="http://schemas.microsoft.com/office/drawing/2014/main" id="{7F568033-7DBC-499A-85A2-702A9A265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" y="769"/>
              <a:ext cx="155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IDROGRAFIA</a:t>
              </a:r>
              <a:endParaRPr lang="it-IT" altLang="it-IT" sz="2586" b="1" dirty="0">
                <a:solidFill>
                  <a:schemeClr val="tx1"/>
                </a:solidFill>
              </a:endParaRPr>
            </a:p>
          </p:txBody>
        </p:sp>
        <p:pic>
          <p:nvPicPr>
            <p:cNvPr id="41988" name="Picture 4">
              <a:extLst>
                <a:ext uri="{FF2B5EF4-FFF2-40B4-BE49-F238E27FC236}">
                  <a16:creationId xmlns:a16="http://schemas.microsoft.com/office/drawing/2014/main" id="{6FE35D21-4848-4A07-80F3-8075FBABC8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2327"/>
              <a:ext cx="4420" cy="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022" name="Line 38">
              <a:extLst>
                <a:ext uri="{FF2B5EF4-FFF2-40B4-BE49-F238E27FC236}">
                  <a16:creationId xmlns:a16="http://schemas.microsoft.com/office/drawing/2014/main" id="{E7527D8F-31F4-4F9C-BAF5-6A4C00818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5" y="2602"/>
              <a:ext cx="842" cy="0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3" name="Line 39">
              <a:extLst>
                <a:ext uri="{FF2B5EF4-FFF2-40B4-BE49-F238E27FC236}">
                  <a16:creationId xmlns:a16="http://schemas.microsoft.com/office/drawing/2014/main" id="{8D8D7D66-AA5E-4872-90E7-DEB53C1D3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698"/>
              <a:ext cx="582" cy="24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4" name="Line 40">
              <a:extLst>
                <a:ext uri="{FF2B5EF4-FFF2-40B4-BE49-F238E27FC236}">
                  <a16:creationId xmlns:a16="http://schemas.microsoft.com/office/drawing/2014/main" id="{DA61A226-022E-46B6-90FC-CBB613DBB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8" y="2708"/>
              <a:ext cx="168" cy="19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5" name="Line 41">
              <a:extLst>
                <a:ext uri="{FF2B5EF4-FFF2-40B4-BE49-F238E27FC236}">
                  <a16:creationId xmlns:a16="http://schemas.microsoft.com/office/drawing/2014/main" id="{26DC29E5-47F6-4468-B738-A046760F0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6" y="2708"/>
              <a:ext cx="452" cy="9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6" name="Line 42">
              <a:extLst>
                <a:ext uri="{FF2B5EF4-FFF2-40B4-BE49-F238E27FC236}">
                  <a16:creationId xmlns:a16="http://schemas.microsoft.com/office/drawing/2014/main" id="{6F8273E0-7A92-497E-B451-270716931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717"/>
              <a:ext cx="717" cy="15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7" name="Line 43">
              <a:extLst>
                <a:ext uri="{FF2B5EF4-FFF2-40B4-BE49-F238E27FC236}">
                  <a16:creationId xmlns:a16="http://schemas.microsoft.com/office/drawing/2014/main" id="{B5F7656D-D69F-4C03-938B-F9B0768A2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2602"/>
              <a:ext cx="264" cy="9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8" name="Line 44">
              <a:extLst>
                <a:ext uri="{FF2B5EF4-FFF2-40B4-BE49-F238E27FC236}">
                  <a16:creationId xmlns:a16="http://schemas.microsoft.com/office/drawing/2014/main" id="{C4EE1BC2-4D80-4071-A4FD-47CD92CAF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0" y="2606"/>
              <a:ext cx="482" cy="5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29" name="Line 45">
              <a:extLst>
                <a:ext uri="{FF2B5EF4-FFF2-40B4-BE49-F238E27FC236}">
                  <a16:creationId xmlns:a16="http://schemas.microsoft.com/office/drawing/2014/main" id="{466A02F4-997F-433E-ABC2-5718E4D1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2611"/>
              <a:ext cx="289" cy="0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30" name="Freeform 46">
              <a:extLst>
                <a:ext uri="{FF2B5EF4-FFF2-40B4-BE49-F238E27FC236}">
                  <a16:creationId xmlns:a16="http://schemas.microsoft.com/office/drawing/2014/main" id="{F8942460-BB37-4A6F-BCE3-E5DE7F1E7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660"/>
              <a:ext cx="141" cy="10"/>
            </a:xfrm>
            <a:custGeom>
              <a:avLst/>
              <a:gdLst>
                <a:gd name="T0" fmla="*/ 0 w 141"/>
                <a:gd name="T1" fmla="*/ 0 h 10"/>
                <a:gd name="T2" fmla="*/ 4 w 141"/>
                <a:gd name="T3" fmla="*/ 0 h 10"/>
                <a:gd name="T4" fmla="*/ 6 w 141"/>
                <a:gd name="T5" fmla="*/ 1 h 10"/>
                <a:gd name="T6" fmla="*/ 9 w 141"/>
                <a:gd name="T7" fmla="*/ 2 h 10"/>
                <a:gd name="T8" fmla="*/ 11 w 141"/>
                <a:gd name="T9" fmla="*/ 2 h 10"/>
                <a:gd name="T10" fmla="*/ 13 w 141"/>
                <a:gd name="T11" fmla="*/ 2 h 10"/>
                <a:gd name="T12" fmla="*/ 15 w 141"/>
                <a:gd name="T13" fmla="*/ 3 h 10"/>
                <a:gd name="T14" fmla="*/ 17 w 141"/>
                <a:gd name="T15" fmla="*/ 4 h 10"/>
                <a:gd name="T16" fmla="*/ 19 w 141"/>
                <a:gd name="T17" fmla="*/ 4 h 10"/>
                <a:gd name="T18" fmla="*/ 21 w 141"/>
                <a:gd name="T19" fmla="*/ 4 h 10"/>
                <a:gd name="T20" fmla="*/ 23 w 141"/>
                <a:gd name="T21" fmla="*/ 5 h 10"/>
                <a:gd name="T22" fmla="*/ 25 w 141"/>
                <a:gd name="T23" fmla="*/ 5 h 10"/>
                <a:gd name="T24" fmla="*/ 28 w 141"/>
                <a:gd name="T25" fmla="*/ 5 h 10"/>
                <a:gd name="T26" fmla="*/ 30 w 141"/>
                <a:gd name="T27" fmla="*/ 6 h 10"/>
                <a:gd name="T28" fmla="*/ 32 w 141"/>
                <a:gd name="T29" fmla="*/ 6 h 10"/>
                <a:gd name="T30" fmla="*/ 34 w 141"/>
                <a:gd name="T31" fmla="*/ 6 h 10"/>
                <a:gd name="T32" fmla="*/ 37 w 141"/>
                <a:gd name="T33" fmla="*/ 7 h 10"/>
                <a:gd name="T34" fmla="*/ 39 w 141"/>
                <a:gd name="T35" fmla="*/ 7 h 10"/>
                <a:gd name="T36" fmla="*/ 41 w 141"/>
                <a:gd name="T37" fmla="*/ 7 h 10"/>
                <a:gd name="T38" fmla="*/ 43 w 141"/>
                <a:gd name="T39" fmla="*/ 8 h 10"/>
                <a:gd name="T40" fmla="*/ 45 w 141"/>
                <a:gd name="T41" fmla="*/ 8 h 10"/>
                <a:gd name="T42" fmla="*/ 47 w 141"/>
                <a:gd name="T43" fmla="*/ 8 h 10"/>
                <a:gd name="T44" fmla="*/ 50 w 141"/>
                <a:gd name="T45" fmla="*/ 8 h 10"/>
                <a:gd name="T46" fmla="*/ 52 w 141"/>
                <a:gd name="T47" fmla="*/ 8 h 10"/>
                <a:gd name="T48" fmla="*/ 54 w 141"/>
                <a:gd name="T49" fmla="*/ 8 h 10"/>
                <a:gd name="T50" fmla="*/ 56 w 141"/>
                <a:gd name="T51" fmla="*/ 9 h 10"/>
                <a:gd name="T52" fmla="*/ 59 w 141"/>
                <a:gd name="T53" fmla="*/ 9 h 10"/>
                <a:gd name="T54" fmla="*/ 61 w 141"/>
                <a:gd name="T55" fmla="*/ 9 h 10"/>
                <a:gd name="T56" fmla="*/ 63 w 141"/>
                <a:gd name="T57" fmla="*/ 9 h 10"/>
                <a:gd name="T58" fmla="*/ 65 w 141"/>
                <a:gd name="T59" fmla="*/ 9 h 10"/>
                <a:gd name="T60" fmla="*/ 68 w 141"/>
                <a:gd name="T61" fmla="*/ 9 h 10"/>
                <a:gd name="T62" fmla="*/ 70 w 141"/>
                <a:gd name="T63" fmla="*/ 9 h 10"/>
                <a:gd name="T64" fmla="*/ 75 w 141"/>
                <a:gd name="T65" fmla="*/ 9 h 10"/>
                <a:gd name="T66" fmla="*/ 77 w 141"/>
                <a:gd name="T67" fmla="*/ 9 h 10"/>
                <a:gd name="T68" fmla="*/ 79 w 141"/>
                <a:gd name="T69" fmla="*/ 9 h 10"/>
                <a:gd name="T70" fmla="*/ 81 w 141"/>
                <a:gd name="T71" fmla="*/ 9 h 10"/>
                <a:gd name="T72" fmla="*/ 83 w 141"/>
                <a:gd name="T73" fmla="*/ 9 h 10"/>
                <a:gd name="T74" fmla="*/ 86 w 141"/>
                <a:gd name="T75" fmla="*/ 8 h 10"/>
                <a:gd name="T76" fmla="*/ 88 w 141"/>
                <a:gd name="T77" fmla="*/ 8 h 10"/>
                <a:gd name="T78" fmla="*/ 90 w 141"/>
                <a:gd name="T79" fmla="*/ 8 h 10"/>
                <a:gd name="T80" fmla="*/ 92 w 141"/>
                <a:gd name="T81" fmla="*/ 8 h 10"/>
                <a:gd name="T82" fmla="*/ 95 w 141"/>
                <a:gd name="T83" fmla="*/ 8 h 10"/>
                <a:gd name="T84" fmla="*/ 97 w 141"/>
                <a:gd name="T85" fmla="*/ 8 h 10"/>
                <a:gd name="T86" fmla="*/ 99 w 141"/>
                <a:gd name="T87" fmla="*/ 7 h 10"/>
                <a:gd name="T88" fmla="*/ 101 w 141"/>
                <a:gd name="T89" fmla="*/ 7 h 10"/>
                <a:gd name="T90" fmla="*/ 103 w 141"/>
                <a:gd name="T91" fmla="*/ 7 h 10"/>
                <a:gd name="T92" fmla="*/ 105 w 141"/>
                <a:gd name="T93" fmla="*/ 6 h 10"/>
                <a:gd name="T94" fmla="*/ 108 w 141"/>
                <a:gd name="T95" fmla="*/ 6 h 10"/>
                <a:gd name="T96" fmla="*/ 110 w 141"/>
                <a:gd name="T97" fmla="*/ 6 h 10"/>
                <a:gd name="T98" fmla="*/ 112 w 141"/>
                <a:gd name="T99" fmla="*/ 5 h 10"/>
                <a:gd name="T100" fmla="*/ 114 w 141"/>
                <a:gd name="T101" fmla="*/ 5 h 10"/>
                <a:gd name="T102" fmla="*/ 116 w 141"/>
                <a:gd name="T103" fmla="*/ 5 h 10"/>
                <a:gd name="T104" fmla="*/ 119 w 141"/>
                <a:gd name="T105" fmla="*/ 4 h 10"/>
                <a:gd name="T106" fmla="*/ 121 w 141"/>
                <a:gd name="T107" fmla="*/ 4 h 10"/>
                <a:gd name="T108" fmla="*/ 123 w 141"/>
                <a:gd name="T109" fmla="*/ 4 h 10"/>
                <a:gd name="T110" fmla="*/ 125 w 141"/>
                <a:gd name="T111" fmla="*/ 3 h 10"/>
                <a:gd name="T112" fmla="*/ 127 w 141"/>
                <a:gd name="T113" fmla="*/ 2 h 10"/>
                <a:gd name="T114" fmla="*/ 129 w 141"/>
                <a:gd name="T115" fmla="*/ 2 h 10"/>
                <a:gd name="T116" fmla="*/ 131 w 141"/>
                <a:gd name="T117" fmla="*/ 2 h 10"/>
                <a:gd name="T118" fmla="*/ 133 w 141"/>
                <a:gd name="T119" fmla="*/ 1 h 10"/>
                <a:gd name="T120" fmla="*/ 135 w 141"/>
                <a:gd name="T121" fmla="*/ 0 h 10"/>
                <a:gd name="T122" fmla="*/ 137 w 141"/>
                <a:gd name="T123" fmla="*/ 0 h 10"/>
                <a:gd name="T124" fmla="*/ 140 w 141"/>
                <a:gd name="T1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0">
                  <a:moveTo>
                    <a:pt x="0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8" y="9"/>
                  </a:lnTo>
                  <a:lnTo>
                    <a:pt x="70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9" y="9"/>
                  </a:lnTo>
                  <a:lnTo>
                    <a:pt x="81" y="9"/>
                  </a:lnTo>
                  <a:lnTo>
                    <a:pt x="83" y="9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3" y="7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5" y="3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2"/>
                  </a:lnTo>
                  <a:lnTo>
                    <a:pt x="133" y="1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0" y="0"/>
                  </a:lnTo>
                </a:path>
              </a:pathLst>
            </a:custGeom>
            <a:noFill/>
            <a:ln w="13334" cap="flat" cmpd="sng">
              <a:solidFill>
                <a:srgbClr val="008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31" name="Freeform 47">
              <a:extLst>
                <a:ext uri="{FF2B5EF4-FFF2-40B4-BE49-F238E27FC236}">
                  <a16:creationId xmlns:a16="http://schemas.microsoft.com/office/drawing/2014/main" id="{9761C149-F45B-4137-8CA0-18BD6670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" y="2644"/>
              <a:ext cx="127" cy="17"/>
            </a:xfrm>
            <a:custGeom>
              <a:avLst/>
              <a:gdLst>
                <a:gd name="T0" fmla="*/ 0 w 127"/>
                <a:gd name="T1" fmla="*/ 10 h 17"/>
                <a:gd name="T2" fmla="*/ 4 w 127"/>
                <a:gd name="T3" fmla="*/ 9 h 17"/>
                <a:gd name="T4" fmla="*/ 5 w 127"/>
                <a:gd name="T5" fmla="*/ 8 h 17"/>
                <a:gd name="T6" fmla="*/ 7 w 127"/>
                <a:gd name="T7" fmla="*/ 8 h 17"/>
                <a:gd name="T8" fmla="*/ 8 w 127"/>
                <a:gd name="T9" fmla="*/ 7 h 17"/>
                <a:gd name="T10" fmla="*/ 10 w 127"/>
                <a:gd name="T11" fmla="*/ 7 h 17"/>
                <a:gd name="T12" fmla="*/ 12 w 127"/>
                <a:gd name="T13" fmla="*/ 6 h 17"/>
                <a:gd name="T14" fmla="*/ 14 w 127"/>
                <a:gd name="T15" fmla="*/ 6 h 17"/>
                <a:gd name="T16" fmla="*/ 16 w 127"/>
                <a:gd name="T17" fmla="*/ 5 h 17"/>
                <a:gd name="T18" fmla="*/ 17 w 127"/>
                <a:gd name="T19" fmla="*/ 5 h 17"/>
                <a:gd name="T20" fmla="*/ 19 w 127"/>
                <a:gd name="T21" fmla="*/ 4 h 17"/>
                <a:gd name="T22" fmla="*/ 21 w 127"/>
                <a:gd name="T23" fmla="*/ 4 h 17"/>
                <a:gd name="T24" fmla="*/ 22 w 127"/>
                <a:gd name="T25" fmla="*/ 4 h 17"/>
                <a:gd name="T26" fmla="*/ 24 w 127"/>
                <a:gd name="T27" fmla="*/ 3 h 17"/>
                <a:gd name="T28" fmla="*/ 26 w 127"/>
                <a:gd name="T29" fmla="*/ 3 h 17"/>
                <a:gd name="T30" fmla="*/ 28 w 127"/>
                <a:gd name="T31" fmla="*/ 3 h 17"/>
                <a:gd name="T32" fmla="*/ 30 w 127"/>
                <a:gd name="T33" fmla="*/ 2 h 17"/>
                <a:gd name="T34" fmla="*/ 31 w 127"/>
                <a:gd name="T35" fmla="*/ 2 h 17"/>
                <a:gd name="T36" fmla="*/ 33 w 127"/>
                <a:gd name="T37" fmla="*/ 2 h 17"/>
                <a:gd name="T38" fmla="*/ 35 w 127"/>
                <a:gd name="T39" fmla="*/ 2 h 17"/>
                <a:gd name="T40" fmla="*/ 37 w 127"/>
                <a:gd name="T41" fmla="*/ 1 h 17"/>
                <a:gd name="T42" fmla="*/ 38 w 127"/>
                <a:gd name="T43" fmla="*/ 1 h 17"/>
                <a:gd name="T44" fmla="*/ 40 w 127"/>
                <a:gd name="T45" fmla="*/ 1 h 17"/>
                <a:gd name="T46" fmla="*/ 42 w 127"/>
                <a:gd name="T47" fmla="*/ 0 h 17"/>
                <a:gd name="T48" fmla="*/ 44 w 127"/>
                <a:gd name="T49" fmla="*/ 0 h 17"/>
                <a:gd name="T50" fmla="*/ 46 w 127"/>
                <a:gd name="T51" fmla="*/ 0 h 17"/>
                <a:gd name="T52" fmla="*/ 48 w 127"/>
                <a:gd name="T53" fmla="*/ 0 h 17"/>
                <a:gd name="T54" fmla="*/ 50 w 127"/>
                <a:gd name="T55" fmla="*/ 0 h 17"/>
                <a:gd name="T56" fmla="*/ 51 w 127"/>
                <a:gd name="T57" fmla="*/ 0 h 17"/>
                <a:gd name="T58" fmla="*/ 53 w 127"/>
                <a:gd name="T59" fmla="*/ 0 h 17"/>
                <a:gd name="T60" fmla="*/ 55 w 127"/>
                <a:gd name="T61" fmla="*/ 0 h 17"/>
                <a:gd name="T62" fmla="*/ 57 w 127"/>
                <a:gd name="T63" fmla="*/ 0 h 17"/>
                <a:gd name="T64" fmla="*/ 62 w 127"/>
                <a:gd name="T65" fmla="*/ 0 h 17"/>
                <a:gd name="T66" fmla="*/ 64 w 127"/>
                <a:gd name="T67" fmla="*/ 0 h 17"/>
                <a:gd name="T68" fmla="*/ 66 w 127"/>
                <a:gd name="T69" fmla="*/ 0 h 17"/>
                <a:gd name="T70" fmla="*/ 68 w 127"/>
                <a:gd name="T71" fmla="*/ 0 h 17"/>
                <a:gd name="T72" fmla="*/ 70 w 127"/>
                <a:gd name="T73" fmla="*/ 0 h 17"/>
                <a:gd name="T74" fmla="*/ 73 w 127"/>
                <a:gd name="T75" fmla="*/ 0 h 17"/>
                <a:gd name="T76" fmla="*/ 75 w 127"/>
                <a:gd name="T77" fmla="*/ 1 h 17"/>
                <a:gd name="T78" fmla="*/ 77 w 127"/>
                <a:gd name="T79" fmla="*/ 1 h 17"/>
                <a:gd name="T80" fmla="*/ 80 w 127"/>
                <a:gd name="T81" fmla="*/ 1 h 17"/>
                <a:gd name="T82" fmla="*/ 82 w 127"/>
                <a:gd name="T83" fmla="*/ 2 h 17"/>
                <a:gd name="T84" fmla="*/ 84 w 127"/>
                <a:gd name="T85" fmla="*/ 2 h 17"/>
                <a:gd name="T86" fmla="*/ 86 w 127"/>
                <a:gd name="T87" fmla="*/ 2 h 17"/>
                <a:gd name="T88" fmla="*/ 88 w 127"/>
                <a:gd name="T89" fmla="*/ 3 h 17"/>
                <a:gd name="T90" fmla="*/ 90 w 127"/>
                <a:gd name="T91" fmla="*/ 3 h 17"/>
                <a:gd name="T92" fmla="*/ 92 w 127"/>
                <a:gd name="T93" fmla="*/ 4 h 17"/>
                <a:gd name="T94" fmla="*/ 95 w 127"/>
                <a:gd name="T95" fmla="*/ 4 h 17"/>
                <a:gd name="T96" fmla="*/ 97 w 127"/>
                <a:gd name="T97" fmla="*/ 5 h 17"/>
                <a:gd name="T98" fmla="*/ 99 w 127"/>
                <a:gd name="T99" fmla="*/ 6 h 17"/>
                <a:gd name="T100" fmla="*/ 101 w 127"/>
                <a:gd name="T101" fmla="*/ 6 h 17"/>
                <a:gd name="T102" fmla="*/ 103 w 127"/>
                <a:gd name="T103" fmla="*/ 7 h 17"/>
                <a:gd name="T104" fmla="*/ 105 w 127"/>
                <a:gd name="T105" fmla="*/ 7 h 17"/>
                <a:gd name="T106" fmla="*/ 107 w 127"/>
                <a:gd name="T107" fmla="*/ 8 h 17"/>
                <a:gd name="T108" fmla="*/ 109 w 127"/>
                <a:gd name="T109" fmla="*/ 9 h 17"/>
                <a:gd name="T110" fmla="*/ 111 w 127"/>
                <a:gd name="T111" fmla="*/ 10 h 17"/>
                <a:gd name="T112" fmla="*/ 114 w 127"/>
                <a:gd name="T113" fmla="*/ 10 h 17"/>
                <a:gd name="T114" fmla="*/ 116 w 127"/>
                <a:gd name="T115" fmla="*/ 11 h 17"/>
                <a:gd name="T116" fmla="*/ 118 w 127"/>
                <a:gd name="T117" fmla="*/ 12 h 17"/>
                <a:gd name="T118" fmla="*/ 120 w 127"/>
                <a:gd name="T119" fmla="*/ 13 h 17"/>
                <a:gd name="T120" fmla="*/ 122 w 127"/>
                <a:gd name="T121" fmla="*/ 14 h 17"/>
                <a:gd name="T122" fmla="*/ 124 w 127"/>
                <a:gd name="T123" fmla="*/ 14 h 17"/>
                <a:gd name="T124" fmla="*/ 126 w 127"/>
                <a:gd name="T12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7">
                  <a:moveTo>
                    <a:pt x="0" y="10"/>
                  </a:moveTo>
                  <a:lnTo>
                    <a:pt x="4" y="9"/>
                  </a:lnTo>
                  <a:lnTo>
                    <a:pt x="5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80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3"/>
                  </a:lnTo>
                  <a:lnTo>
                    <a:pt x="90" y="3"/>
                  </a:lnTo>
                  <a:lnTo>
                    <a:pt x="92" y="4"/>
                  </a:lnTo>
                  <a:lnTo>
                    <a:pt x="95" y="4"/>
                  </a:lnTo>
                  <a:lnTo>
                    <a:pt x="97" y="5"/>
                  </a:lnTo>
                  <a:lnTo>
                    <a:pt x="99" y="6"/>
                  </a:lnTo>
                  <a:lnTo>
                    <a:pt x="101" y="6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1" y="10"/>
                  </a:lnTo>
                  <a:lnTo>
                    <a:pt x="114" y="10"/>
                  </a:lnTo>
                  <a:lnTo>
                    <a:pt x="116" y="11"/>
                  </a:lnTo>
                  <a:lnTo>
                    <a:pt x="118" y="12"/>
                  </a:lnTo>
                  <a:lnTo>
                    <a:pt x="120" y="13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6" y="16"/>
                  </a:lnTo>
                </a:path>
              </a:pathLst>
            </a:custGeom>
            <a:noFill/>
            <a:ln w="13334" cap="flat" cmpd="sng">
              <a:solidFill>
                <a:srgbClr val="008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40" name="Rectangle 56">
              <a:extLst>
                <a:ext uri="{FF2B5EF4-FFF2-40B4-BE49-F238E27FC236}">
                  <a16:creationId xmlns:a16="http://schemas.microsoft.com/office/drawing/2014/main" id="{4B0A57D0-449D-4EB7-839B-65ECF0EF3B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90" y="2724"/>
              <a:ext cx="239" cy="248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41" name="Rectangle 57">
              <a:extLst>
                <a:ext uri="{FF2B5EF4-FFF2-40B4-BE49-F238E27FC236}">
                  <a16:creationId xmlns:a16="http://schemas.microsoft.com/office/drawing/2014/main" id="{CA27D70E-011E-42D8-85F4-6EDE63B318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337" y="2858"/>
              <a:ext cx="124" cy="81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42" name="Rectangle 58">
              <a:extLst>
                <a:ext uri="{FF2B5EF4-FFF2-40B4-BE49-F238E27FC236}">
                  <a16:creationId xmlns:a16="http://schemas.microsoft.com/office/drawing/2014/main" id="{13742CA1-1337-488A-B727-A7DCA121D8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54" y="2427"/>
              <a:ext cx="148" cy="129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45" name="Text Box 61">
              <a:extLst>
                <a:ext uri="{FF2B5EF4-FFF2-40B4-BE49-F238E27FC236}">
                  <a16:creationId xmlns:a16="http://schemas.microsoft.com/office/drawing/2014/main" id="{DA613B3A-3890-4867-8E29-5BA85138E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52"/>
              <a:ext cx="1526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  <a:t>Segno di </a:t>
              </a:r>
              <a:b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  <a:t>direzione della </a:t>
              </a:r>
              <a:b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  <a:t>corrente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  <p:sp>
          <p:nvSpPr>
            <p:cNvPr id="42047" name="Rectangle 63">
              <a:extLst>
                <a:ext uri="{FF2B5EF4-FFF2-40B4-BE49-F238E27FC236}">
                  <a16:creationId xmlns:a16="http://schemas.microsoft.com/office/drawing/2014/main" id="{23C00309-EFD3-47D4-9BB6-8B91D4638D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35" y="2271"/>
              <a:ext cx="150" cy="84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48" name="Rectangle 64">
              <a:extLst>
                <a:ext uri="{FF2B5EF4-FFF2-40B4-BE49-F238E27FC236}">
                  <a16:creationId xmlns:a16="http://schemas.microsoft.com/office/drawing/2014/main" id="{38007480-13AA-464E-B41B-018C97DE9C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72" y="3043"/>
              <a:ext cx="2108" cy="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49" name="Rectangle 65">
              <a:extLst>
                <a:ext uri="{FF2B5EF4-FFF2-40B4-BE49-F238E27FC236}">
                  <a16:creationId xmlns:a16="http://schemas.microsoft.com/office/drawing/2014/main" id="{8B3EB8B7-4199-471B-8F4B-CC1827162B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04" y="3056"/>
              <a:ext cx="1808" cy="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0" name="Rectangle 66">
              <a:extLst>
                <a:ext uri="{FF2B5EF4-FFF2-40B4-BE49-F238E27FC236}">
                  <a16:creationId xmlns:a16="http://schemas.microsoft.com/office/drawing/2014/main" id="{EC44543F-73D7-48EC-B4D8-5A104F6A3DA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04" y="2271"/>
              <a:ext cx="2170" cy="1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2" name="Rectangle 68">
              <a:extLst>
                <a:ext uri="{FF2B5EF4-FFF2-40B4-BE49-F238E27FC236}">
                  <a16:creationId xmlns:a16="http://schemas.microsoft.com/office/drawing/2014/main" id="{0D2F6A89-8D0B-48B1-A658-88E605C90F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35" y="3403"/>
              <a:ext cx="2257" cy="74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3" name="Rectangle 69">
              <a:extLst>
                <a:ext uri="{FF2B5EF4-FFF2-40B4-BE49-F238E27FC236}">
                  <a16:creationId xmlns:a16="http://schemas.microsoft.com/office/drawing/2014/main" id="{CBE62565-5ADB-4C6A-A8CE-6ACBBF5B12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17" y="3409"/>
              <a:ext cx="2257" cy="74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4" name="Line 70">
              <a:extLst>
                <a:ext uri="{FF2B5EF4-FFF2-40B4-BE49-F238E27FC236}">
                  <a16:creationId xmlns:a16="http://schemas.microsoft.com/office/drawing/2014/main" id="{E211888A-D3D2-4193-8A9F-617A65EB4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2" y="3763"/>
              <a:ext cx="1984" cy="0"/>
            </a:xfrm>
            <a:prstGeom prst="line">
              <a:avLst/>
            </a:prstGeom>
            <a:noFill/>
            <a:ln w="6350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5" name="Rectangle 71">
              <a:extLst>
                <a:ext uri="{FF2B5EF4-FFF2-40B4-BE49-F238E27FC236}">
                  <a16:creationId xmlns:a16="http://schemas.microsoft.com/office/drawing/2014/main" id="{104700C5-02DA-4935-9788-9C77DE0E26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19" y="3743"/>
              <a:ext cx="54" cy="54"/>
            </a:xfrm>
            <a:prstGeom prst="rect">
              <a:avLst/>
            </a:prstGeom>
            <a:solidFill>
              <a:srgbClr val="0080FF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6" name="Rectangle 72">
              <a:extLst>
                <a:ext uri="{FF2B5EF4-FFF2-40B4-BE49-F238E27FC236}">
                  <a16:creationId xmlns:a16="http://schemas.microsoft.com/office/drawing/2014/main" id="{C473D6BB-E4B9-4CFF-A0DF-956EB4ED47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4" y="3743"/>
              <a:ext cx="54" cy="54"/>
            </a:xfrm>
            <a:prstGeom prst="rect">
              <a:avLst/>
            </a:prstGeom>
            <a:solidFill>
              <a:srgbClr val="0080FF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7" name="Rectangle 73">
              <a:extLst>
                <a:ext uri="{FF2B5EF4-FFF2-40B4-BE49-F238E27FC236}">
                  <a16:creationId xmlns:a16="http://schemas.microsoft.com/office/drawing/2014/main" id="{F200C949-A05F-4585-8508-CC0896B74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69" y="3743"/>
              <a:ext cx="54" cy="54"/>
            </a:xfrm>
            <a:prstGeom prst="rect">
              <a:avLst/>
            </a:prstGeom>
            <a:solidFill>
              <a:srgbClr val="0080FF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8" name="Rectangle 74">
              <a:extLst>
                <a:ext uri="{FF2B5EF4-FFF2-40B4-BE49-F238E27FC236}">
                  <a16:creationId xmlns:a16="http://schemas.microsoft.com/office/drawing/2014/main" id="{E540A1A7-B200-4818-8CFF-F4CB24BAAF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4" y="3743"/>
              <a:ext cx="54" cy="54"/>
            </a:xfrm>
            <a:prstGeom prst="rect">
              <a:avLst/>
            </a:prstGeom>
            <a:solidFill>
              <a:srgbClr val="0080FF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59" name="Rectangle 75">
              <a:extLst>
                <a:ext uri="{FF2B5EF4-FFF2-40B4-BE49-F238E27FC236}">
                  <a16:creationId xmlns:a16="http://schemas.microsoft.com/office/drawing/2014/main" id="{C2D80D2D-A98B-4E71-87C5-F4BFBC1649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19" y="3743"/>
              <a:ext cx="54" cy="54"/>
            </a:xfrm>
            <a:prstGeom prst="rect">
              <a:avLst/>
            </a:prstGeom>
            <a:solidFill>
              <a:srgbClr val="0080FF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0" name="Rectangle 76">
              <a:extLst>
                <a:ext uri="{FF2B5EF4-FFF2-40B4-BE49-F238E27FC236}">
                  <a16:creationId xmlns:a16="http://schemas.microsoft.com/office/drawing/2014/main" id="{0B4C0BFA-BA05-4885-8067-EB6580AEC3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94" y="3743"/>
              <a:ext cx="54" cy="54"/>
            </a:xfrm>
            <a:prstGeom prst="rect">
              <a:avLst/>
            </a:prstGeom>
            <a:solidFill>
              <a:srgbClr val="0080FF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1" name="Rectangle 77">
              <a:extLst>
                <a:ext uri="{FF2B5EF4-FFF2-40B4-BE49-F238E27FC236}">
                  <a16:creationId xmlns:a16="http://schemas.microsoft.com/office/drawing/2014/main" id="{82BD260A-D782-407F-8C48-63DFB624A9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69" y="3743"/>
              <a:ext cx="54" cy="54"/>
            </a:xfrm>
            <a:prstGeom prst="rect">
              <a:avLst/>
            </a:prstGeom>
            <a:solidFill>
              <a:srgbClr val="0080FF"/>
            </a:solidFill>
            <a:ln w="6350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2" name="Line 78">
              <a:extLst>
                <a:ext uri="{FF2B5EF4-FFF2-40B4-BE49-F238E27FC236}">
                  <a16:creationId xmlns:a16="http://schemas.microsoft.com/office/drawing/2014/main" id="{E1BB1ACC-6659-4568-AEE7-D0C516010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3774"/>
              <a:ext cx="1700" cy="0"/>
            </a:xfrm>
            <a:prstGeom prst="line">
              <a:avLst/>
            </a:prstGeom>
            <a:noFill/>
            <a:ln w="13334">
              <a:solidFill>
                <a:srgbClr val="008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3" name="Rectangle 79">
              <a:extLst>
                <a:ext uri="{FF2B5EF4-FFF2-40B4-BE49-F238E27FC236}">
                  <a16:creationId xmlns:a16="http://schemas.microsoft.com/office/drawing/2014/main" id="{7C28012D-94DF-49DF-83D3-CA6A56BA37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94" y="3698"/>
              <a:ext cx="151" cy="151"/>
            </a:xfrm>
            <a:prstGeom prst="rect">
              <a:avLst/>
            </a:prstGeom>
            <a:solidFill>
              <a:srgbClr val="0080FF"/>
            </a:solidFill>
            <a:ln w="13334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4" name="Rectangle 80">
              <a:extLst>
                <a:ext uri="{FF2B5EF4-FFF2-40B4-BE49-F238E27FC236}">
                  <a16:creationId xmlns:a16="http://schemas.microsoft.com/office/drawing/2014/main" id="{365062E9-1213-4C26-B860-62DA668ADE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40" y="3698"/>
              <a:ext cx="150" cy="150"/>
            </a:xfrm>
            <a:prstGeom prst="rect">
              <a:avLst/>
            </a:prstGeom>
            <a:solidFill>
              <a:srgbClr val="0080FF"/>
            </a:solidFill>
            <a:ln w="13334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5" name="Rectangle 81">
              <a:extLst>
                <a:ext uri="{FF2B5EF4-FFF2-40B4-BE49-F238E27FC236}">
                  <a16:creationId xmlns:a16="http://schemas.microsoft.com/office/drawing/2014/main" id="{3D9D7AA9-47E5-4BAB-B1B0-8F6CBBB9FA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485" y="3696"/>
              <a:ext cx="150" cy="151"/>
            </a:xfrm>
            <a:prstGeom prst="rect">
              <a:avLst/>
            </a:prstGeom>
            <a:solidFill>
              <a:srgbClr val="0080FF"/>
            </a:solidFill>
            <a:ln w="13334">
              <a:solidFill>
                <a:srgbClr val="008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6" name="Line 82">
              <a:extLst>
                <a:ext uri="{FF2B5EF4-FFF2-40B4-BE49-F238E27FC236}">
                  <a16:creationId xmlns:a16="http://schemas.microsoft.com/office/drawing/2014/main" id="{267DA1F0-008A-4D3C-ABC2-B7A6E179A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7" y="3774"/>
              <a:ext cx="13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7" name="Freeform 83">
              <a:extLst>
                <a:ext uri="{FF2B5EF4-FFF2-40B4-BE49-F238E27FC236}">
                  <a16:creationId xmlns:a16="http://schemas.microsoft.com/office/drawing/2014/main" id="{A8E3BAFF-8B2F-4872-B615-70475A43D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" y="3666"/>
              <a:ext cx="208" cy="62"/>
            </a:xfrm>
            <a:custGeom>
              <a:avLst/>
              <a:gdLst>
                <a:gd name="T0" fmla="*/ 0 w 208"/>
                <a:gd name="T1" fmla="*/ 61 h 62"/>
                <a:gd name="T2" fmla="*/ 76 w 208"/>
                <a:gd name="T3" fmla="*/ 61 h 62"/>
                <a:gd name="T4" fmla="*/ 207 w 208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62">
                  <a:moveTo>
                    <a:pt x="0" y="61"/>
                  </a:moveTo>
                  <a:lnTo>
                    <a:pt x="76" y="61"/>
                  </a:lnTo>
                  <a:lnTo>
                    <a:pt x="207" y="0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8" name="Freeform 84">
              <a:extLst>
                <a:ext uri="{FF2B5EF4-FFF2-40B4-BE49-F238E27FC236}">
                  <a16:creationId xmlns:a16="http://schemas.microsoft.com/office/drawing/2014/main" id="{8C34E8F4-DC8D-408A-878B-3D40FEAA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" y="3821"/>
              <a:ext cx="189" cy="58"/>
            </a:xfrm>
            <a:custGeom>
              <a:avLst/>
              <a:gdLst>
                <a:gd name="T0" fmla="*/ 0 w 189"/>
                <a:gd name="T1" fmla="*/ 0 h 58"/>
                <a:gd name="T2" fmla="*/ 76 w 189"/>
                <a:gd name="T3" fmla="*/ 0 h 58"/>
                <a:gd name="T4" fmla="*/ 188 w 189"/>
                <a:gd name="T5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58">
                  <a:moveTo>
                    <a:pt x="0" y="0"/>
                  </a:moveTo>
                  <a:lnTo>
                    <a:pt x="76" y="0"/>
                  </a:lnTo>
                  <a:lnTo>
                    <a:pt x="188" y="57"/>
                  </a:ln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69" name="Line 85">
              <a:extLst>
                <a:ext uri="{FF2B5EF4-FFF2-40B4-BE49-F238E27FC236}">
                  <a16:creationId xmlns:a16="http://schemas.microsoft.com/office/drawing/2014/main" id="{73751CD3-9102-48B7-856F-48AED99DD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0" y="3543"/>
              <a:ext cx="0" cy="1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70" name="Line 86">
              <a:extLst>
                <a:ext uri="{FF2B5EF4-FFF2-40B4-BE49-F238E27FC236}">
                  <a16:creationId xmlns:a16="http://schemas.microsoft.com/office/drawing/2014/main" id="{6E7768D7-6E5C-4305-AB66-ADCA40DA8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0" y="3548"/>
              <a:ext cx="0" cy="1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71" name="Line 87">
              <a:extLst>
                <a:ext uri="{FF2B5EF4-FFF2-40B4-BE49-F238E27FC236}">
                  <a16:creationId xmlns:a16="http://schemas.microsoft.com/office/drawing/2014/main" id="{AB69138E-0806-4070-8866-A6412971B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64" y="3858"/>
              <a:ext cx="113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72" name="Line 88">
              <a:extLst>
                <a:ext uri="{FF2B5EF4-FFF2-40B4-BE49-F238E27FC236}">
                  <a16:creationId xmlns:a16="http://schemas.microsoft.com/office/drawing/2014/main" id="{35F9BECE-AF66-415A-A53D-D35FD742F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2" y="3849"/>
              <a:ext cx="113" cy="1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73" name="Line 89">
              <a:extLst>
                <a:ext uri="{FF2B5EF4-FFF2-40B4-BE49-F238E27FC236}">
                  <a16:creationId xmlns:a16="http://schemas.microsoft.com/office/drawing/2014/main" id="{002EC877-A904-4D07-8275-09615A419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3614"/>
              <a:ext cx="19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74" name="Line 90">
              <a:extLst>
                <a:ext uri="{FF2B5EF4-FFF2-40B4-BE49-F238E27FC236}">
                  <a16:creationId xmlns:a16="http://schemas.microsoft.com/office/drawing/2014/main" id="{736C600F-B8B2-4606-B7E0-E914A6378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0" y="3618"/>
              <a:ext cx="16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2075" name="Text Box 91">
              <a:extLst>
                <a:ext uri="{FF2B5EF4-FFF2-40B4-BE49-F238E27FC236}">
                  <a16:creationId xmlns:a16="http://schemas.microsoft.com/office/drawing/2014/main" id="{7E9215A7-E6E1-41E1-B400-B40639D4D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" y="3514"/>
              <a:ext cx="2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385">
                  <a:solidFill>
                    <a:schemeClr val="tx1"/>
                  </a:solidFill>
                  <a:latin typeface="Arial" panose="020B0604020202020204" pitchFamily="34" charset="0"/>
                </a:rPr>
                <a:t>3,5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2076" name="Text Box 92">
              <a:extLst>
                <a:ext uri="{FF2B5EF4-FFF2-40B4-BE49-F238E27FC236}">
                  <a16:creationId xmlns:a16="http://schemas.microsoft.com/office/drawing/2014/main" id="{68A3FDD4-EFB5-467A-9CB5-179D5C3E8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3585"/>
              <a:ext cx="363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385">
                  <a:solidFill>
                    <a:schemeClr val="tx1"/>
                  </a:solidFill>
                  <a:latin typeface="Arial" panose="020B0604020202020204" pitchFamily="34" charset="0"/>
                </a:rPr>
                <a:t>0,13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2077" name="Text Box 93">
              <a:extLst>
                <a:ext uri="{FF2B5EF4-FFF2-40B4-BE49-F238E27FC236}">
                  <a16:creationId xmlns:a16="http://schemas.microsoft.com/office/drawing/2014/main" id="{89E6DCDD-761B-4B4E-821D-8ADE908D1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2" y="3882"/>
              <a:ext cx="2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385">
                  <a:solidFill>
                    <a:schemeClr val="tx1"/>
                  </a:solidFill>
                  <a:latin typeface="Arial" panose="020B0604020202020204" pitchFamily="34" charset="0"/>
                </a:rPr>
                <a:t>0,5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2078" name="Text Box 94">
              <a:extLst>
                <a:ext uri="{FF2B5EF4-FFF2-40B4-BE49-F238E27FC236}">
                  <a16:creationId xmlns:a16="http://schemas.microsoft.com/office/drawing/2014/main" id="{31AE187B-D3CC-472F-B9FA-EAF2BD97E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" y="3670"/>
              <a:ext cx="2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385">
                  <a:solidFill>
                    <a:schemeClr val="tx1"/>
                  </a:solidFill>
                  <a:latin typeface="Arial" panose="020B0604020202020204" pitchFamily="34" charset="0"/>
                </a:rPr>
                <a:t>0,5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2079" name="Text Box 95">
              <a:extLst>
                <a:ext uri="{FF2B5EF4-FFF2-40B4-BE49-F238E27FC236}">
                  <a16:creationId xmlns:a16="http://schemas.microsoft.com/office/drawing/2014/main" id="{0F4004BC-2F53-45AC-A5DF-0BFF0DA7B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" y="3504"/>
              <a:ext cx="1171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1939" b="1">
                  <a:solidFill>
                    <a:schemeClr val="tx1"/>
                  </a:solidFill>
                  <a:latin typeface="Arial" panose="020B0604020202020204" pitchFamily="34" charset="0"/>
                </a:rPr>
                <a:t>Acquedotto </a:t>
              </a:r>
              <a:br>
                <a:rPr lang="it-IT" altLang="it-IT" sz="1939" b="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939" b="1">
                  <a:solidFill>
                    <a:schemeClr val="tx1"/>
                  </a:solidFill>
                  <a:latin typeface="Arial" panose="020B0604020202020204" pitchFamily="34" charset="0"/>
                </a:rPr>
                <a:t>sopraelevato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</p:grpSp>
      <p:sp>
        <p:nvSpPr>
          <p:cNvPr id="42112" name="Text Box 128">
            <a:extLst>
              <a:ext uri="{FF2B5EF4-FFF2-40B4-BE49-F238E27FC236}">
                <a16:creationId xmlns:a16="http://schemas.microsoft.com/office/drawing/2014/main" id="{601BEA55-370A-47C3-A1D8-AD3C80E8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84" y="294158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 dirty="0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20" name="Group 88">
            <a:extLst>
              <a:ext uri="{FF2B5EF4-FFF2-40B4-BE49-F238E27FC236}">
                <a16:creationId xmlns:a16="http://schemas.microsoft.com/office/drawing/2014/main" id="{53BAC161-D14F-4F31-B57F-C03D557621D8}"/>
              </a:ext>
            </a:extLst>
          </p:cNvPr>
          <p:cNvGrpSpPr>
            <a:grpSpLocks/>
          </p:cNvGrpSpPr>
          <p:nvPr/>
        </p:nvGrpSpPr>
        <p:grpSpPr bwMode="auto">
          <a:xfrm>
            <a:off x="187629" y="1410426"/>
            <a:ext cx="8956371" cy="3744797"/>
            <a:chOff x="64" y="1032"/>
            <a:chExt cx="6110" cy="2485"/>
          </a:xfrm>
        </p:grpSpPr>
        <p:pic>
          <p:nvPicPr>
            <p:cNvPr id="44037" name="Picture 5">
              <a:extLst>
                <a:ext uri="{FF2B5EF4-FFF2-40B4-BE49-F238E27FC236}">
                  <a16:creationId xmlns:a16="http://schemas.microsoft.com/office/drawing/2014/main" id="{36480F1E-14C5-4F95-9CA5-A498CCA824D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1910"/>
              <a:ext cx="6110" cy="1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039" name="Rectangle 7">
              <a:extLst>
                <a:ext uri="{FF2B5EF4-FFF2-40B4-BE49-F238E27FC236}">
                  <a16:creationId xmlns:a16="http://schemas.microsoft.com/office/drawing/2014/main" id="{7B944106-3796-4788-A6DA-4049B432F3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8" y="1968"/>
              <a:ext cx="2594" cy="8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0" name="Line 8">
              <a:extLst>
                <a:ext uri="{FF2B5EF4-FFF2-40B4-BE49-F238E27FC236}">
                  <a16:creationId xmlns:a16="http://schemas.microsoft.com/office/drawing/2014/main" id="{E47065FB-D3F5-47A5-BD20-3FDC49C14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" y="1968"/>
              <a:ext cx="848" cy="859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1" name="Rectangle 9">
              <a:extLst>
                <a:ext uri="{FF2B5EF4-FFF2-40B4-BE49-F238E27FC236}">
                  <a16:creationId xmlns:a16="http://schemas.microsoft.com/office/drawing/2014/main" id="{08F57D75-DA58-4F82-ACCD-BEB9E2C05CF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50" y="2035"/>
              <a:ext cx="697" cy="14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2" name="Rectangle 10">
              <a:extLst>
                <a:ext uri="{FF2B5EF4-FFF2-40B4-BE49-F238E27FC236}">
                  <a16:creationId xmlns:a16="http://schemas.microsoft.com/office/drawing/2014/main" id="{F8D13259-D17B-4396-9568-DFFEBB099A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003" y="2143"/>
              <a:ext cx="150" cy="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3" name="Rectangle 11">
              <a:extLst>
                <a:ext uri="{FF2B5EF4-FFF2-40B4-BE49-F238E27FC236}">
                  <a16:creationId xmlns:a16="http://schemas.microsoft.com/office/drawing/2014/main" id="{127C26ED-F869-4D99-A594-32C72BD063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77" y="2125"/>
              <a:ext cx="324" cy="51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4" name="Rectangle 12">
              <a:extLst>
                <a:ext uri="{FF2B5EF4-FFF2-40B4-BE49-F238E27FC236}">
                  <a16:creationId xmlns:a16="http://schemas.microsoft.com/office/drawing/2014/main" id="{ADDF2DDB-9B4F-4514-BE31-007E068D34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11" y="2558"/>
              <a:ext cx="138" cy="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5" name="Rectangle 13">
              <a:extLst>
                <a:ext uri="{FF2B5EF4-FFF2-40B4-BE49-F238E27FC236}">
                  <a16:creationId xmlns:a16="http://schemas.microsoft.com/office/drawing/2014/main" id="{7C9B176D-9582-446E-8D8C-EC0306E661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28" y="2636"/>
              <a:ext cx="102" cy="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6" name="Rectangle 14">
              <a:extLst>
                <a:ext uri="{FF2B5EF4-FFF2-40B4-BE49-F238E27FC236}">
                  <a16:creationId xmlns:a16="http://schemas.microsoft.com/office/drawing/2014/main" id="{4A37940E-96C9-4E12-8012-A20F93C2AF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28" y="2630"/>
              <a:ext cx="799" cy="1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7" name="Line 15">
              <a:extLst>
                <a:ext uri="{FF2B5EF4-FFF2-40B4-BE49-F238E27FC236}">
                  <a16:creationId xmlns:a16="http://schemas.microsoft.com/office/drawing/2014/main" id="{39821EEF-B957-47C7-833E-7F5208FC6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2" y="2636"/>
              <a:ext cx="0" cy="1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8" name="Line 16">
              <a:extLst>
                <a:ext uri="{FF2B5EF4-FFF2-40B4-BE49-F238E27FC236}">
                  <a16:creationId xmlns:a16="http://schemas.microsoft.com/office/drawing/2014/main" id="{E3E2AC9B-FC19-4152-8507-87595C9DA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" y="2636"/>
              <a:ext cx="0" cy="1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49" name="Line 17">
              <a:extLst>
                <a:ext uri="{FF2B5EF4-FFF2-40B4-BE49-F238E27FC236}">
                  <a16:creationId xmlns:a16="http://schemas.microsoft.com/office/drawing/2014/main" id="{003A4F99-6E7B-460B-A6A6-96D766B18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2600"/>
              <a:ext cx="27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0" name="Line 18">
              <a:extLst>
                <a:ext uri="{FF2B5EF4-FFF2-40B4-BE49-F238E27FC236}">
                  <a16:creationId xmlns:a16="http://schemas.microsoft.com/office/drawing/2014/main" id="{7FE7E2D0-354C-4DFA-AB0C-188929E78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9" y="2101"/>
              <a:ext cx="3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1" name="Line 19">
              <a:extLst>
                <a:ext uri="{FF2B5EF4-FFF2-40B4-BE49-F238E27FC236}">
                  <a16:creationId xmlns:a16="http://schemas.microsoft.com/office/drawing/2014/main" id="{54094685-5590-435A-AECA-0D32013846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1" y="2113"/>
              <a:ext cx="0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2" name="Line 20">
              <a:extLst>
                <a:ext uri="{FF2B5EF4-FFF2-40B4-BE49-F238E27FC236}">
                  <a16:creationId xmlns:a16="http://schemas.microsoft.com/office/drawing/2014/main" id="{E2BCC860-1F54-431B-BC1B-219BAB021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" y="2432"/>
              <a:ext cx="0" cy="1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3" name="Line 21">
              <a:extLst>
                <a:ext uri="{FF2B5EF4-FFF2-40B4-BE49-F238E27FC236}">
                  <a16:creationId xmlns:a16="http://schemas.microsoft.com/office/drawing/2014/main" id="{071CD9AA-C3AC-42E0-B8EF-DFA015F8E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0" y="2684"/>
              <a:ext cx="18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4" name="Line 22">
              <a:extLst>
                <a:ext uri="{FF2B5EF4-FFF2-40B4-BE49-F238E27FC236}">
                  <a16:creationId xmlns:a16="http://schemas.microsoft.com/office/drawing/2014/main" id="{F67B4DD3-A68E-40E3-825B-F2695BC6E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640"/>
              <a:ext cx="298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5" name="Text Box 23">
              <a:extLst>
                <a:ext uri="{FF2B5EF4-FFF2-40B4-BE49-F238E27FC236}">
                  <a16:creationId xmlns:a16="http://schemas.microsoft.com/office/drawing/2014/main" id="{AE6B6DE2-E284-4765-A245-023A94D80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0" y="2586"/>
              <a:ext cx="2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385" b="1">
                  <a:solidFill>
                    <a:schemeClr val="tx1"/>
                  </a:solidFill>
                  <a:latin typeface="Arial" panose="020B0604020202020204" pitchFamily="34" charset="0"/>
                </a:rPr>
                <a:t>2,8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4056" name="Text Box 24">
              <a:extLst>
                <a:ext uri="{FF2B5EF4-FFF2-40B4-BE49-F238E27FC236}">
                  <a16:creationId xmlns:a16="http://schemas.microsoft.com/office/drawing/2014/main" id="{98238DED-ADDC-464F-B7CE-174A4097F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3" y="2261"/>
              <a:ext cx="29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385" b="1">
                  <a:solidFill>
                    <a:schemeClr val="tx1"/>
                  </a:solidFill>
                  <a:latin typeface="Arial" panose="020B0604020202020204" pitchFamily="34" charset="0"/>
                </a:rPr>
                <a:t>3,4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4057" name="Line 25">
              <a:extLst>
                <a:ext uri="{FF2B5EF4-FFF2-40B4-BE49-F238E27FC236}">
                  <a16:creationId xmlns:a16="http://schemas.microsoft.com/office/drawing/2014/main" id="{8D1B34AF-4E76-4948-944C-673C3035B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4" y="2702"/>
              <a:ext cx="0" cy="511"/>
            </a:xfrm>
            <a:prstGeom prst="line">
              <a:avLst/>
            </a:prstGeom>
            <a:noFill/>
            <a:ln w="203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8" name="Line 26">
              <a:extLst>
                <a:ext uri="{FF2B5EF4-FFF2-40B4-BE49-F238E27FC236}">
                  <a16:creationId xmlns:a16="http://schemas.microsoft.com/office/drawing/2014/main" id="{A7B99441-9596-4974-9F81-C5DBBE1BB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8" y="2728"/>
              <a:ext cx="0" cy="498"/>
            </a:xfrm>
            <a:prstGeom prst="line">
              <a:avLst/>
            </a:prstGeom>
            <a:noFill/>
            <a:ln w="203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4059" name="Text Box 27">
              <a:extLst>
                <a:ext uri="{FF2B5EF4-FFF2-40B4-BE49-F238E27FC236}">
                  <a16:creationId xmlns:a16="http://schemas.microsoft.com/office/drawing/2014/main" id="{ADBCACE0-2BB7-405B-A71E-92DF335FE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" y="3183"/>
              <a:ext cx="133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>
                  <a:solidFill>
                    <a:schemeClr val="tx1"/>
                  </a:solidFill>
                  <a:latin typeface="Arial" panose="020B0604020202020204" pitchFamily="34" charset="0"/>
                </a:rPr>
                <a:t>Boschi fitti</a:t>
              </a:r>
              <a:r>
                <a:rPr lang="it-IT" altLang="it-IT" sz="1754" b="1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4060" name="Text Box 28">
              <a:extLst>
                <a:ext uri="{FF2B5EF4-FFF2-40B4-BE49-F238E27FC236}">
                  <a16:creationId xmlns:a16="http://schemas.microsoft.com/office/drawing/2014/main" id="{E8DC02FD-E6D3-4D4A-9BED-AF428F51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" y="3182"/>
              <a:ext cx="135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>
                  <a:solidFill>
                    <a:schemeClr val="tx1"/>
                  </a:solidFill>
                  <a:latin typeface="Arial" panose="020B0604020202020204" pitchFamily="34" charset="0"/>
                </a:rPr>
                <a:t>Boschi radi</a:t>
              </a:r>
              <a:endParaRPr lang="it-IT" altLang="it-IT" sz="2586">
                <a:solidFill>
                  <a:schemeClr val="tx1"/>
                </a:solidFill>
              </a:endParaRPr>
            </a:p>
          </p:txBody>
        </p:sp>
        <p:sp>
          <p:nvSpPr>
            <p:cNvPr id="44062" name="Text Box 30">
              <a:extLst>
                <a:ext uri="{FF2B5EF4-FFF2-40B4-BE49-F238E27FC236}">
                  <a16:creationId xmlns:a16="http://schemas.microsoft.com/office/drawing/2014/main" id="{048206C7-ECB8-415D-8500-8078C7619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" y="1032"/>
              <a:ext cx="174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>
                  <a:solidFill>
                    <a:schemeClr val="tx1"/>
                  </a:solidFill>
                  <a:latin typeface="Arial" panose="020B0604020202020204" pitchFamily="34" charset="0"/>
                </a:rPr>
                <a:t>VEGETAZIONE</a:t>
              </a:r>
              <a:endParaRPr lang="it-IT" altLang="it-IT" sz="2586">
                <a:solidFill>
                  <a:schemeClr val="tx1"/>
                </a:solidFill>
              </a:endParaRPr>
            </a:p>
          </p:txBody>
        </p:sp>
      </p:grpSp>
      <p:sp>
        <p:nvSpPr>
          <p:cNvPr id="44119" name="Text Box 87">
            <a:extLst>
              <a:ext uri="{FF2B5EF4-FFF2-40B4-BE49-F238E27FC236}">
                <a16:creationId xmlns:a16="http://schemas.microsoft.com/office/drawing/2014/main" id="{CDC22521-A4C7-4808-AB86-248B06C0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346309"/>
            <a:ext cx="4995632" cy="48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6" name="Text Box 32">
            <a:extLst>
              <a:ext uri="{FF2B5EF4-FFF2-40B4-BE49-F238E27FC236}">
                <a16:creationId xmlns:a16="http://schemas.microsoft.com/office/drawing/2014/main" id="{230B4D63-75B2-4B02-B8B7-954FCD62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93" y="440122"/>
            <a:ext cx="4995632" cy="48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 dirty="0">
                <a:solidFill>
                  <a:schemeClr val="tx1"/>
                </a:solidFill>
              </a:rPr>
              <a:t>Primo argomento (segue)</a:t>
            </a:r>
          </a:p>
        </p:txBody>
      </p:sp>
      <p:grpSp>
        <p:nvGrpSpPr>
          <p:cNvPr id="82978" name="Group 34">
            <a:extLst>
              <a:ext uri="{FF2B5EF4-FFF2-40B4-BE49-F238E27FC236}">
                <a16:creationId xmlns:a16="http://schemas.microsoft.com/office/drawing/2014/main" id="{0DE5A9B5-35EE-4E30-9E9B-63E42CE7CE3A}"/>
              </a:ext>
            </a:extLst>
          </p:cNvPr>
          <p:cNvGrpSpPr>
            <a:grpSpLocks/>
          </p:cNvGrpSpPr>
          <p:nvPr/>
        </p:nvGrpSpPr>
        <p:grpSpPr bwMode="auto">
          <a:xfrm>
            <a:off x="294566" y="1384560"/>
            <a:ext cx="8988621" cy="4297233"/>
            <a:chOff x="176" y="1047"/>
            <a:chExt cx="6132" cy="2964"/>
          </a:xfrm>
        </p:grpSpPr>
        <p:grpSp>
          <p:nvGrpSpPr>
            <p:cNvPr id="82946" name="Group 2">
              <a:extLst>
                <a:ext uri="{FF2B5EF4-FFF2-40B4-BE49-F238E27FC236}">
                  <a16:creationId xmlns:a16="http://schemas.microsoft.com/office/drawing/2014/main" id="{A8F53BBB-635B-484C-9AD4-8AD9C0502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" y="1407"/>
              <a:ext cx="6132" cy="2604"/>
              <a:chOff x="176" y="1695"/>
              <a:chExt cx="6132" cy="2604"/>
            </a:xfrm>
          </p:grpSpPr>
          <p:pic>
            <p:nvPicPr>
              <p:cNvPr id="82947" name="Picture 3">
                <a:extLst>
                  <a:ext uri="{FF2B5EF4-FFF2-40B4-BE49-F238E27FC236}">
                    <a16:creationId xmlns:a16="http://schemas.microsoft.com/office/drawing/2014/main" id="{D8146C62-966F-4CDC-AB3B-CE6B85C47D9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" y="2127"/>
                <a:ext cx="6110" cy="2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948" name="Rectangle 4">
                <a:extLst>
                  <a:ext uri="{FF2B5EF4-FFF2-40B4-BE49-F238E27FC236}">
                    <a16:creationId xmlns:a16="http://schemas.microsoft.com/office/drawing/2014/main" id="{0F1B21D5-9A2B-413A-9CC4-9F57D27B3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2285"/>
                <a:ext cx="5138" cy="1854"/>
              </a:xfrm>
              <a:prstGeom prst="rect">
                <a:avLst/>
              </a:prstGeom>
              <a:noFill/>
              <a:ln w="13334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49" name="Line 5">
                <a:extLst>
                  <a:ext uri="{FF2B5EF4-FFF2-40B4-BE49-F238E27FC236}">
                    <a16:creationId xmlns:a16="http://schemas.microsoft.com/office/drawing/2014/main" id="{D6946E9B-A50F-4657-9C08-4791D9747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6" y="3112"/>
                <a:ext cx="774" cy="150"/>
              </a:xfrm>
              <a:prstGeom prst="line">
                <a:avLst/>
              </a:prstGeom>
              <a:noFill/>
              <a:ln w="13334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0" name="Oval 6">
                <a:extLst>
                  <a:ext uri="{FF2B5EF4-FFF2-40B4-BE49-F238E27FC236}">
                    <a16:creationId xmlns:a16="http://schemas.microsoft.com/office/drawing/2014/main" id="{71E433E8-49D6-4F0F-A7E3-59C201D34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048" y="2777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1" name="Oval 7">
                <a:extLst>
                  <a:ext uri="{FF2B5EF4-FFF2-40B4-BE49-F238E27FC236}">
                    <a16:creationId xmlns:a16="http://schemas.microsoft.com/office/drawing/2014/main" id="{080FA41C-A8EA-4475-8D07-79597296D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774" y="3057"/>
                <a:ext cx="53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2" name="Oval 8">
                <a:extLst>
                  <a:ext uri="{FF2B5EF4-FFF2-40B4-BE49-F238E27FC236}">
                    <a16:creationId xmlns:a16="http://schemas.microsoft.com/office/drawing/2014/main" id="{A398C1D4-077F-4E61-9118-381793241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89" y="2425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3" name="Oval 9">
                <a:extLst>
                  <a:ext uri="{FF2B5EF4-FFF2-40B4-BE49-F238E27FC236}">
                    <a16:creationId xmlns:a16="http://schemas.microsoft.com/office/drawing/2014/main" id="{64E3A6AE-EE1C-47D3-A555-8080A8C4E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521" y="3128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4" name="Oval 10">
                <a:extLst>
                  <a:ext uri="{FF2B5EF4-FFF2-40B4-BE49-F238E27FC236}">
                    <a16:creationId xmlns:a16="http://schemas.microsoft.com/office/drawing/2014/main" id="{6B0416D6-7C03-4CBC-80B8-24DDC6B23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916" y="3337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5" name="Oval 11">
                <a:extLst>
                  <a:ext uri="{FF2B5EF4-FFF2-40B4-BE49-F238E27FC236}">
                    <a16:creationId xmlns:a16="http://schemas.microsoft.com/office/drawing/2014/main" id="{330DC7B4-A918-4889-B70D-EA1946322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41" y="3650"/>
                <a:ext cx="55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6" name="Oval 12">
                <a:extLst>
                  <a:ext uri="{FF2B5EF4-FFF2-40B4-BE49-F238E27FC236}">
                    <a16:creationId xmlns:a16="http://schemas.microsoft.com/office/drawing/2014/main" id="{072A878E-69B7-4CBA-940D-3939BAB20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789" y="3644"/>
                <a:ext cx="55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7" name="Oval 13">
                <a:extLst>
                  <a:ext uri="{FF2B5EF4-FFF2-40B4-BE49-F238E27FC236}">
                    <a16:creationId xmlns:a16="http://schemas.microsoft.com/office/drawing/2014/main" id="{6C786405-4494-42AF-80A3-8FBF859A9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89" y="3139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8" name="Oval 14">
                <a:extLst>
                  <a:ext uri="{FF2B5EF4-FFF2-40B4-BE49-F238E27FC236}">
                    <a16:creationId xmlns:a16="http://schemas.microsoft.com/office/drawing/2014/main" id="{17177D97-6507-4C80-85EE-6967975DD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465" y="2496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59" name="Oval 15">
                <a:extLst>
                  <a:ext uri="{FF2B5EF4-FFF2-40B4-BE49-F238E27FC236}">
                    <a16:creationId xmlns:a16="http://schemas.microsoft.com/office/drawing/2014/main" id="{F9E919DE-6DAB-42E6-A774-201290F77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95" y="3618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0" name="Oval 16">
                <a:extLst>
                  <a:ext uri="{FF2B5EF4-FFF2-40B4-BE49-F238E27FC236}">
                    <a16:creationId xmlns:a16="http://schemas.microsoft.com/office/drawing/2014/main" id="{95BB5CD3-FC9D-4959-BBCA-BC341B7A9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729" y="3562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1" name="Oval 17">
                <a:extLst>
                  <a:ext uri="{FF2B5EF4-FFF2-40B4-BE49-F238E27FC236}">
                    <a16:creationId xmlns:a16="http://schemas.microsoft.com/office/drawing/2014/main" id="{36B454A4-B395-48B0-A204-7276AA6CB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85" y="4008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2" name="Oval 18">
                <a:extLst>
                  <a:ext uri="{FF2B5EF4-FFF2-40B4-BE49-F238E27FC236}">
                    <a16:creationId xmlns:a16="http://schemas.microsoft.com/office/drawing/2014/main" id="{4175C660-B558-4CCC-96EC-4B8108FAC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944" y="3486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3" name="Oval 19">
                <a:extLst>
                  <a:ext uri="{FF2B5EF4-FFF2-40B4-BE49-F238E27FC236}">
                    <a16:creationId xmlns:a16="http://schemas.microsoft.com/office/drawing/2014/main" id="{F1CA8349-1A18-4B02-AFCE-950555B0F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99" y="3766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4" name="Oval 20">
                <a:extLst>
                  <a:ext uri="{FF2B5EF4-FFF2-40B4-BE49-F238E27FC236}">
                    <a16:creationId xmlns:a16="http://schemas.microsoft.com/office/drawing/2014/main" id="{3DE5F318-F6D0-49EE-B1A6-DB5066B05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102" y="2430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5" name="Oval 21">
                <a:extLst>
                  <a:ext uri="{FF2B5EF4-FFF2-40B4-BE49-F238E27FC236}">
                    <a16:creationId xmlns:a16="http://schemas.microsoft.com/office/drawing/2014/main" id="{8CF2CADD-DAE0-4FAD-9FDE-45E7A7812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532" y="2848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6" name="Oval 22">
                <a:extLst>
                  <a:ext uri="{FF2B5EF4-FFF2-40B4-BE49-F238E27FC236}">
                    <a16:creationId xmlns:a16="http://schemas.microsoft.com/office/drawing/2014/main" id="{11007069-A80E-4366-AD99-90E61E2E4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164" y="4019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7" name="Oval 23">
                <a:extLst>
                  <a:ext uri="{FF2B5EF4-FFF2-40B4-BE49-F238E27FC236}">
                    <a16:creationId xmlns:a16="http://schemas.microsoft.com/office/drawing/2014/main" id="{29C05DAA-AD5B-4BEC-BA7F-1466B9F24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686" y="2463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8" name="Oval 24">
                <a:extLst>
                  <a:ext uri="{FF2B5EF4-FFF2-40B4-BE49-F238E27FC236}">
                    <a16:creationId xmlns:a16="http://schemas.microsoft.com/office/drawing/2014/main" id="{A2D326DD-F125-4D4D-B7B1-A1BE680D6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02" y="2826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69" name="Oval 25">
                <a:extLst>
                  <a:ext uri="{FF2B5EF4-FFF2-40B4-BE49-F238E27FC236}">
                    <a16:creationId xmlns:a16="http://schemas.microsoft.com/office/drawing/2014/main" id="{DA42DC1B-B37F-4964-A4D9-771A379A4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845" y="2677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70" name="Oval 26">
                <a:extLst>
                  <a:ext uri="{FF2B5EF4-FFF2-40B4-BE49-F238E27FC236}">
                    <a16:creationId xmlns:a16="http://schemas.microsoft.com/office/drawing/2014/main" id="{01806FEE-02D0-4CC4-B4EA-A3BE07B25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70" y="3117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71" name="Oval 27">
                <a:extLst>
                  <a:ext uri="{FF2B5EF4-FFF2-40B4-BE49-F238E27FC236}">
                    <a16:creationId xmlns:a16="http://schemas.microsoft.com/office/drawing/2014/main" id="{D449433B-8E60-4484-9B22-E09AC0096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730" y="3354"/>
                <a:ext cx="44" cy="44"/>
              </a:xfrm>
              <a:prstGeom prst="ellipse">
                <a:avLst/>
              </a:prstGeom>
              <a:noFill/>
              <a:ln w="2032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72" name="Line 28">
                <a:extLst>
                  <a:ext uri="{FF2B5EF4-FFF2-40B4-BE49-F238E27FC236}">
                    <a16:creationId xmlns:a16="http://schemas.microsoft.com/office/drawing/2014/main" id="{07858D24-ED8D-405B-8639-1A7D7D9F7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8" y="2004"/>
                <a:ext cx="760" cy="398"/>
              </a:xfrm>
              <a:prstGeom prst="line">
                <a:avLst/>
              </a:prstGeom>
              <a:noFill/>
              <a:ln w="2730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82973" name="Text Box 29">
                <a:extLst>
                  <a:ext uri="{FF2B5EF4-FFF2-40B4-BE49-F238E27FC236}">
                    <a16:creationId xmlns:a16="http://schemas.microsoft.com/office/drawing/2014/main" id="{41869340-94C5-44F9-BF10-DD1B1A70A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9" y="1695"/>
                <a:ext cx="3339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216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Boschi cedui e vegetazione sparsa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977" name="Text Box 33">
              <a:extLst>
                <a:ext uri="{FF2B5EF4-FFF2-40B4-BE49-F238E27FC236}">
                  <a16:creationId xmlns:a16="http://schemas.microsoft.com/office/drawing/2014/main" id="{5FC00A7C-2670-40EF-9AAC-D055E1F76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8" y="1047"/>
              <a:ext cx="174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VEGETAZIONE</a:t>
              </a:r>
              <a:endParaRPr lang="it-IT" altLang="it-IT" sz="2586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82" name="Group 202">
            <a:extLst>
              <a:ext uri="{FF2B5EF4-FFF2-40B4-BE49-F238E27FC236}">
                <a16:creationId xmlns:a16="http://schemas.microsoft.com/office/drawing/2014/main" id="{A4DDCBBE-2952-4767-ADA7-9E0CC8E945DE}"/>
              </a:ext>
            </a:extLst>
          </p:cNvPr>
          <p:cNvGrpSpPr>
            <a:grpSpLocks/>
          </p:cNvGrpSpPr>
          <p:nvPr/>
        </p:nvGrpSpPr>
        <p:grpSpPr bwMode="auto">
          <a:xfrm>
            <a:off x="601000" y="1812093"/>
            <a:ext cx="8557658" cy="4467924"/>
            <a:chOff x="410" y="1032"/>
            <a:chExt cx="5838" cy="3048"/>
          </a:xfrm>
        </p:grpSpPr>
        <p:pic>
          <p:nvPicPr>
            <p:cNvPr id="46085" name="Picture 5">
              <a:extLst>
                <a:ext uri="{FF2B5EF4-FFF2-40B4-BE49-F238E27FC236}">
                  <a16:creationId xmlns:a16="http://schemas.microsoft.com/office/drawing/2014/main" id="{1260C5D5-9015-43B2-9CC0-481E85CE09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2265"/>
              <a:ext cx="5838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8" name="Rectangle 8">
              <a:extLst>
                <a:ext uri="{FF2B5EF4-FFF2-40B4-BE49-F238E27FC236}">
                  <a16:creationId xmlns:a16="http://schemas.microsoft.com/office/drawing/2014/main" id="{F67EEA12-AB30-44EB-B0BA-601E101971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29" y="2413"/>
              <a:ext cx="352" cy="16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89" name="Rectangle 9">
              <a:extLst>
                <a:ext uri="{FF2B5EF4-FFF2-40B4-BE49-F238E27FC236}">
                  <a16:creationId xmlns:a16="http://schemas.microsoft.com/office/drawing/2014/main" id="{A4074699-2A9A-4B5F-B804-071BCD3D6B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38" y="2389"/>
              <a:ext cx="323" cy="13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0" name="Rectangle 10">
              <a:extLst>
                <a:ext uri="{FF2B5EF4-FFF2-40B4-BE49-F238E27FC236}">
                  <a16:creationId xmlns:a16="http://schemas.microsoft.com/office/drawing/2014/main" id="{E8DDBE0D-CFBD-41C9-BEE2-5BFD9752EB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13" y="2588"/>
              <a:ext cx="242" cy="1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1" name="Rectangle 11">
              <a:extLst>
                <a:ext uri="{FF2B5EF4-FFF2-40B4-BE49-F238E27FC236}">
                  <a16:creationId xmlns:a16="http://schemas.microsoft.com/office/drawing/2014/main" id="{7D316A27-20AD-4CEE-A68C-A39D71F97C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51" y="2787"/>
              <a:ext cx="490" cy="6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2" name="Rectangle 12">
              <a:extLst>
                <a:ext uri="{FF2B5EF4-FFF2-40B4-BE49-F238E27FC236}">
                  <a16:creationId xmlns:a16="http://schemas.microsoft.com/office/drawing/2014/main" id="{3635CAEB-80DE-43FA-B2FA-C72A187B99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23" y="2842"/>
              <a:ext cx="427" cy="1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3" name="Rectangle 13">
              <a:extLst>
                <a:ext uri="{FF2B5EF4-FFF2-40B4-BE49-F238E27FC236}">
                  <a16:creationId xmlns:a16="http://schemas.microsoft.com/office/drawing/2014/main" id="{67B9D487-DC6F-4061-9D70-D86DAAEB02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89" y="2564"/>
              <a:ext cx="352" cy="24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5" name="Rectangle 15">
              <a:extLst>
                <a:ext uri="{FF2B5EF4-FFF2-40B4-BE49-F238E27FC236}">
                  <a16:creationId xmlns:a16="http://schemas.microsoft.com/office/drawing/2014/main" id="{DFB29C43-BFE4-4A0F-A2A9-B0359C40DC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97" y="2498"/>
              <a:ext cx="358" cy="6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6" name="Line 16">
              <a:extLst>
                <a:ext uri="{FF2B5EF4-FFF2-40B4-BE49-F238E27FC236}">
                  <a16:creationId xmlns:a16="http://schemas.microsoft.com/office/drawing/2014/main" id="{8C641A2F-74F1-4D93-A48C-548A8F392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3" y="2818"/>
              <a:ext cx="351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7" name="Line 17">
              <a:extLst>
                <a:ext uri="{FF2B5EF4-FFF2-40B4-BE49-F238E27FC236}">
                  <a16:creationId xmlns:a16="http://schemas.microsoft.com/office/drawing/2014/main" id="{B74CFF25-040D-4FD9-B6D4-5EE9B934E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" y="2848"/>
              <a:ext cx="92" cy="96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8" name="Line 18">
              <a:extLst>
                <a:ext uri="{FF2B5EF4-FFF2-40B4-BE49-F238E27FC236}">
                  <a16:creationId xmlns:a16="http://schemas.microsoft.com/office/drawing/2014/main" id="{86EC25E1-4CE8-4B0E-B78A-FC7CF987D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9" y="2848"/>
              <a:ext cx="86" cy="9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099" name="Line 19">
              <a:extLst>
                <a:ext uri="{FF2B5EF4-FFF2-40B4-BE49-F238E27FC236}">
                  <a16:creationId xmlns:a16="http://schemas.microsoft.com/office/drawing/2014/main" id="{C8A2F7CC-F58E-4696-9A84-10969A782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2534"/>
              <a:ext cx="317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00" name="Line 20">
              <a:extLst>
                <a:ext uri="{FF2B5EF4-FFF2-40B4-BE49-F238E27FC236}">
                  <a16:creationId xmlns:a16="http://schemas.microsoft.com/office/drawing/2014/main" id="{64A19480-77D2-435C-94B1-066C90CD2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2" y="2359"/>
              <a:ext cx="0" cy="145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01" name="Line 21">
              <a:extLst>
                <a:ext uri="{FF2B5EF4-FFF2-40B4-BE49-F238E27FC236}">
                  <a16:creationId xmlns:a16="http://schemas.microsoft.com/office/drawing/2014/main" id="{7459A334-16F1-4834-ABB0-18EA65674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8" y="2353"/>
              <a:ext cx="0" cy="145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02" name="Line 22">
              <a:extLst>
                <a:ext uri="{FF2B5EF4-FFF2-40B4-BE49-F238E27FC236}">
                  <a16:creationId xmlns:a16="http://schemas.microsoft.com/office/drawing/2014/main" id="{7C022069-4192-4BAC-A9CE-F4BDE1724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" y="2739"/>
              <a:ext cx="242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03" name="Line 23">
              <a:extLst>
                <a:ext uri="{FF2B5EF4-FFF2-40B4-BE49-F238E27FC236}">
                  <a16:creationId xmlns:a16="http://schemas.microsoft.com/office/drawing/2014/main" id="{E95DC14D-DFFC-4D19-88EE-D342741CA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9" y="2540"/>
              <a:ext cx="214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04" name="Text Box 24">
              <a:extLst>
                <a:ext uri="{FF2B5EF4-FFF2-40B4-BE49-F238E27FC236}">
                  <a16:creationId xmlns:a16="http://schemas.microsoft.com/office/drawing/2014/main" id="{67D45363-DA0E-4CA2-AAE2-E602103CD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8" y="2341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1,7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05" name="Text Box 25">
              <a:extLst>
                <a:ext uri="{FF2B5EF4-FFF2-40B4-BE49-F238E27FC236}">
                  <a16:creationId xmlns:a16="http://schemas.microsoft.com/office/drawing/2014/main" id="{80C1D632-144A-4D5F-9F15-3E7B3414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" y="2570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1,6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06" name="Text Box 26">
              <a:extLst>
                <a:ext uri="{FF2B5EF4-FFF2-40B4-BE49-F238E27FC236}">
                  <a16:creationId xmlns:a16="http://schemas.microsoft.com/office/drawing/2014/main" id="{E758E9A7-48B1-4EA9-9CF7-6A48E1E9C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2552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1,2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07" name="Text Box 27">
              <a:extLst>
                <a:ext uri="{FF2B5EF4-FFF2-40B4-BE49-F238E27FC236}">
                  <a16:creationId xmlns:a16="http://schemas.microsoft.com/office/drawing/2014/main" id="{303917B2-2C31-40BD-9E00-0AD4413CC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2854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0,7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08" name="Line 28">
              <a:extLst>
                <a:ext uri="{FF2B5EF4-FFF2-40B4-BE49-F238E27FC236}">
                  <a16:creationId xmlns:a16="http://schemas.microsoft.com/office/drawing/2014/main" id="{71639F78-7DD3-4E81-9041-EC703A965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8" y="2818"/>
              <a:ext cx="133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09" name="Line 29">
              <a:extLst>
                <a:ext uri="{FF2B5EF4-FFF2-40B4-BE49-F238E27FC236}">
                  <a16:creationId xmlns:a16="http://schemas.microsoft.com/office/drawing/2014/main" id="{0B12BBF8-1F53-430E-8E5C-7D326765C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2" y="2703"/>
              <a:ext cx="0" cy="103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0" name="Freeform 30">
              <a:extLst>
                <a:ext uri="{FF2B5EF4-FFF2-40B4-BE49-F238E27FC236}">
                  <a16:creationId xmlns:a16="http://schemas.microsoft.com/office/drawing/2014/main" id="{20CD430F-690E-4582-9A81-6FC0B9E6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2558"/>
              <a:ext cx="18" cy="110"/>
            </a:xfrm>
            <a:custGeom>
              <a:avLst/>
              <a:gdLst>
                <a:gd name="T0" fmla="*/ 17 w 18"/>
                <a:gd name="T1" fmla="*/ 109 h 110"/>
                <a:gd name="T2" fmla="*/ 15 w 18"/>
                <a:gd name="T3" fmla="*/ 106 h 110"/>
                <a:gd name="T4" fmla="*/ 13 w 18"/>
                <a:gd name="T5" fmla="*/ 104 h 110"/>
                <a:gd name="T6" fmla="*/ 13 w 18"/>
                <a:gd name="T7" fmla="*/ 103 h 110"/>
                <a:gd name="T8" fmla="*/ 12 w 18"/>
                <a:gd name="T9" fmla="*/ 101 h 110"/>
                <a:gd name="T10" fmla="*/ 11 w 18"/>
                <a:gd name="T11" fmla="*/ 100 h 110"/>
                <a:gd name="T12" fmla="*/ 10 w 18"/>
                <a:gd name="T13" fmla="*/ 98 h 110"/>
                <a:gd name="T14" fmla="*/ 9 w 18"/>
                <a:gd name="T15" fmla="*/ 96 h 110"/>
                <a:gd name="T16" fmla="*/ 9 w 18"/>
                <a:gd name="T17" fmla="*/ 95 h 110"/>
                <a:gd name="T18" fmla="*/ 8 w 18"/>
                <a:gd name="T19" fmla="*/ 93 h 110"/>
                <a:gd name="T20" fmla="*/ 7 w 18"/>
                <a:gd name="T21" fmla="*/ 92 h 110"/>
                <a:gd name="T22" fmla="*/ 6 w 18"/>
                <a:gd name="T23" fmla="*/ 90 h 110"/>
                <a:gd name="T24" fmla="*/ 6 w 18"/>
                <a:gd name="T25" fmla="*/ 88 h 110"/>
                <a:gd name="T26" fmla="*/ 5 w 18"/>
                <a:gd name="T27" fmla="*/ 86 h 110"/>
                <a:gd name="T28" fmla="*/ 5 w 18"/>
                <a:gd name="T29" fmla="*/ 85 h 110"/>
                <a:gd name="T30" fmla="*/ 4 w 18"/>
                <a:gd name="T31" fmla="*/ 83 h 110"/>
                <a:gd name="T32" fmla="*/ 3 w 18"/>
                <a:gd name="T33" fmla="*/ 81 h 110"/>
                <a:gd name="T34" fmla="*/ 3 w 18"/>
                <a:gd name="T35" fmla="*/ 80 h 110"/>
                <a:gd name="T36" fmla="*/ 3 w 18"/>
                <a:gd name="T37" fmla="*/ 78 h 110"/>
                <a:gd name="T38" fmla="*/ 2 w 18"/>
                <a:gd name="T39" fmla="*/ 76 h 110"/>
                <a:gd name="T40" fmla="*/ 2 w 18"/>
                <a:gd name="T41" fmla="*/ 74 h 110"/>
                <a:gd name="T42" fmla="*/ 1 w 18"/>
                <a:gd name="T43" fmla="*/ 72 h 110"/>
                <a:gd name="T44" fmla="*/ 1 w 18"/>
                <a:gd name="T45" fmla="*/ 71 h 110"/>
                <a:gd name="T46" fmla="*/ 1 w 18"/>
                <a:gd name="T47" fmla="*/ 69 h 110"/>
                <a:gd name="T48" fmla="*/ 1 w 18"/>
                <a:gd name="T49" fmla="*/ 67 h 110"/>
                <a:gd name="T50" fmla="*/ 0 w 18"/>
                <a:gd name="T51" fmla="*/ 65 h 110"/>
                <a:gd name="T52" fmla="*/ 0 w 18"/>
                <a:gd name="T53" fmla="*/ 64 h 110"/>
                <a:gd name="T54" fmla="*/ 0 w 18"/>
                <a:gd name="T55" fmla="*/ 62 h 110"/>
                <a:gd name="T56" fmla="*/ 0 w 18"/>
                <a:gd name="T57" fmla="*/ 60 h 110"/>
                <a:gd name="T58" fmla="*/ 0 w 18"/>
                <a:gd name="T59" fmla="*/ 58 h 110"/>
                <a:gd name="T60" fmla="*/ 0 w 18"/>
                <a:gd name="T61" fmla="*/ 56 h 110"/>
                <a:gd name="T62" fmla="*/ 0 w 18"/>
                <a:gd name="T63" fmla="*/ 54 h 110"/>
                <a:gd name="T64" fmla="*/ 0 w 18"/>
                <a:gd name="T65" fmla="*/ 50 h 110"/>
                <a:gd name="T66" fmla="*/ 0 w 18"/>
                <a:gd name="T67" fmla="*/ 48 h 110"/>
                <a:gd name="T68" fmla="*/ 0 w 18"/>
                <a:gd name="T69" fmla="*/ 47 h 110"/>
                <a:gd name="T70" fmla="*/ 0 w 18"/>
                <a:gd name="T71" fmla="*/ 45 h 110"/>
                <a:gd name="T72" fmla="*/ 0 w 18"/>
                <a:gd name="T73" fmla="*/ 43 h 110"/>
                <a:gd name="T74" fmla="*/ 1 w 18"/>
                <a:gd name="T75" fmla="*/ 41 h 110"/>
                <a:gd name="T76" fmla="*/ 1 w 18"/>
                <a:gd name="T77" fmla="*/ 40 h 110"/>
                <a:gd name="T78" fmla="*/ 1 w 18"/>
                <a:gd name="T79" fmla="*/ 38 h 110"/>
                <a:gd name="T80" fmla="*/ 1 w 18"/>
                <a:gd name="T81" fmla="*/ 36 h 110"/>
                <a:gd name="T82" fmla="*/ 2 w 18"/>
                <a:gd name="T83" fmla="*/ 34 h 110"/>
                <a:gd name="T84" fmla="*/ 2 w 18"/>
                <a:gd name="T85" fmla="*/ 32 h 110"/>
                <a:gd name="T86" fmla="*/ 3 w 18"/>
                <a:gd name="T87" fmla="*/ 30 h 110"/>
                <a:gd name="T88" fmla="*/ 3 w 18"/>
                <a:gd name="T89" fmla="*/ 29 h 110"/>
                <a:gd name="T90" fmla="*/ 3 w 18"/>
                <a:gd name="T91" fmla="*/ 27 h 110"/>
                <a:gd name="T92" fmla="*/ 4 w 18"/>
                <a:gd name="T93" fmla="*/ 25 h 110"/>
                <a:gd name="T94" fmla="*/ 5 w 18"/>
                <a:gd name="T95" fmla="*/ 24 h 110"/>
                <a:gd name="T96" fmla="*/ 5 w 18"/>
                <a:gd name="T97" fmla="*/ 22 h 110"/>
                <a:gd name="T98" fmla="*/ 6 w 18"/>
                <a:gd name="T99" fmla="*/ 20 h 110"/>
                <a:gd name="T100" fmla="*/ 6 w 18"/>
                <a:gd name="T101" fmla="*/ 18 h 110"/>
                <a:gd name="T102" fmla="*/ 7 w 18"/>
                <a:gd name="T103" fmla="*/ 17 h 110"/>
                <a:gd name="T104" fmla="*/ 8 w 18"/>
                <a:gd name="T105" fmla="*/ 15 h 110"/>
                <a:gd name="T106" fmla="*/ 9 w 18"/>
                <a:gd name="T107" fmla="*/ 14 h 110"/>
                <a:gd name="T108" fmla="*/ 9 w 18"/>
                <a:gd name="T109" fmla="*/ 12 h 110"/>
                <a:gd name="T110" fmla="*/ 10 w 18"/>
                <a:gd name="T111" fmla="*/ 10 h 110"/>
                <a:gd name="T112" fmla="*/ 11 w 18"/>
                <a:gd name="T113" fmla="*/ 9 h 110"/>
                <a:gd name="T114" fmla="*/ 12 w 18"/>
                <a:gd name="T115" fmla="*/ 7 h 110"/>
                <a:gd name="T116" fmla="*/ 13 w 18"/>
                <a:gd name="T117" fmla="*/ 6 h 110"/>
                <a:gd name="T118" fmla="*/ 13 w 18"/>
                <a:gd name="T119" fmla="*/ 4 h 110"/>
                <a:gd name="T120" fmla="*/ 15 w 18"/>
                <a:gd name="T121" fmla="*/ 3 h 110"/>
                <a:gd name="T122" fmla="*/ 15 w 18"/>
                <a:gd name="T123" fmla="*/ 1 h 110"/>
                <a:gd name="T124" fmla="*/ 17 w 18"/>
                <a:gd name="T1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" h="110">
                  <a:moveTo>
                    <a:pt x="17" y="109"/>
                  </a:moveTo>
                  <a:lnTo>
                    <a:pt x="15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11" y="100"/>
                  </a:lnTo>
                  <a:lnTo>
                    <a:pt x="10" y="98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8" y="93"/>
                  </a:lnTo>
                  <a:lnTo>
                    <a:pt x="7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4" y="83"/>
                  </a:lnTo>
                  <a:lnTo>
                    <a:pt x="3" y="81"/>
                  </a:lnTo>
                  <a:lnTo>
                    <a:pt x="3" y="80"/>
                  </a:lnTo>
                  <a:lnTo>
                    <a:pt x="3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1" y="67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7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1" name="Freeform 31">
              <a:extLst>
                <a:ext uri="{FF2B5EF4-FFF2-40B4-BE49-F238E27FC236}">
                  <a16:creationId xmlns:a16="http://schemas.microsoft.com/office/drawing/2014/main" id="{94E56E01-2568-4050-8272-C8960E7D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2552"/>
              <a:ext cx="24" cy="110"/>
            </a:xfrm>
            <a:custGeom>
              <a:avLst/>
              <a:gdLst>
                <a:gd name="T0" fmla="*/ 0 w 25"/>
                <a:gd name="T1" fmla="*/ 109 h 110"/>
                <a:gd name="T2" fmla="*/ 2 w 25"/>
                <a:gd name="T3" fmla="*/ 106 h 110"/>
                <a:gd name="T4" fmla="*/ 4 w 25"/>
                <a:gd name="T5" fmla="*/ 104 h 110"/>
                <a:gd name="T6" fmla="*/ 5 w 25"/>
                <a:gd name="T7" fmla="*/ 103 h 110"/>
                <a:gd name="T8" fmla="*/ 6 w 25"/>
                <a:gd name="T9" fmla="*/ 102 h 110"/>
                <a:gd name="T10" fmla="*/ 8 w 25"/>
                <a:gd name="T11" fmla="*/ 100 h 110"/>
                <a:gd name="T12" fmla="*/ 9 w 25"/>
                <a:gd name="T13" fmla="*/ 99 h 110"/>
                <a:gd name="T14" fmla="*/ 10 w 25"/>
                <a:gd name="T15" fmla="*/ 98 h 110"/>
                <a:gd name="T16" fmla="*/ 11 w 25"/>
                <a:gd name="T17" fmla="*/ 96 h 110"/>
                <a:gd name="T18" fmla="*/ 12 w 25"/>
                <a:gd name="T19" fmla="*/ 94 h 110"/>
                <a:gd name="T20" fmla="*/ 13 w 25"/>
                <a:gd name="T21" fmla="*/ 93 h 110"/>
                <a:gd name="T22" fmla="*/ 14 w 25"/>
                <a:gd name="T23" fmla="*/ 91 h 110"/>
                <a:gd name="T24" fmla="*/ 15 w 25"/>
                <a:gd name="T25" fmla="*/ 90 h 110"/>
                <a:gd name="T26" fmla="*/ 16 w 25"/>
                <a:gd name="T27" fmla="*/ 88 h 110"/>
                <a:gd name="T28" fmla="*/ 16 w 25"/>
                <a:gd name="T29" fmla="*/ 86 h 110"/>
                <a:gd name="T30" fmla="*/ 17 w 25"/>
                <a:gd name="T31" fmla="*/ 84 h 110"/>
                <a:gd name="T32" fmla="*/ 18 w 25"/>
                <a:gd name="T33" fmla="*/ 83 h 110"/>
                <a:gd name="T34" fmla="*/ 19 w 25"/>
                <a:gd name="T35" fmla="*/ 81 h 110"/>
                <a:gd name="T36" fmla="*/ 20 w 25"/>
                <a:gd name="T37" fmla="*/ 79 h 110"/>
                <a:gd name="T38" fmla="*/ 20 w 25"/>
                <a:gd name="T39" fmla="*/ 77 h 110"/>
                <a:gd name="T40" fmla="*/ 21 w 25"/>
                <a:gd name="T41" fmla="*/ 76 h 110"/>
                <a:gd name="T42" fmla="*/ 21 w 25"/>
                <a:gd name="T43" fmla="*/ 74 h 110"/>
                <a:gd name="T44" fmla="*/ 22 w 25"/>
                <a:gd name="T45" fmla="*/ 72 h 110"/>
                <a:gd name="T46" fmla="*/ 22 w 25"/>
                <a:gd name="T47" fmla="*/ 70 h 110"/>
                <a:gd name="T48" fmla="*/ 22 w 25"/>
                <a:gd name="T49" fmla="*/ 68 h 110"/>
                <a:gd name="T50" fmla="*/ 23 w 25"/>
                <a:gd name="T51" fmla="*/ 66 h 110"/>
                <a:gd name="T52" fmla="*/ 23 w 25"/>
                <a:gd name="T53" fmla="*/ 64 h 110"/>
                <a:gd name="T54" fmla="*/ 23 w 25"/>
                <a:gd name="T55" fmla="*/ 62 h 110"/>
                <a:gd name="T56" fmla="*/ 24 w 25"/>
                <a:gd name="T57" fmla="*/ 60 h 110"/>
                <a:gd name="T58" fmla="*/ 24 w 25"/>
                <a:gd name="T59" fmla="*/ 58 h 110"/>
                <a:gd name="T60" fmla="*/ 24 w 25"/>
                <a:gd name="T61" fmla="*/ 56 h 110"/>
                <a:gd name="T62" fmla="*/ 24 w 25"/>
                <a:gd name="T63" fmla="*/ 54 h 110"/>
                <a:gd name="T64" fmla="*/ 24 w 25"/>
                <a:gd name="T65" fmla="*/ 50 h 110"/>
                <a:gd name="T66" fmla="*/ 24 w 25"/>
                <a:gd name="T67" fmla="*/ 48 h 110"/>
                <a:gd name="T68" fmla="*/ 23 w 25"/>
                <a:gd name="T69" fmla="*/ 46 h 110"/>
                <a:gd name="T70" fmla="*/ 23 w 25"/>
                <a:gd name="T71" fmla="*/ 44 h 110"/>
                <a:gd name="T72" fmla="*/ 23 w 25"/>
                <a:gd name="T73" fmla="*/ 42 h 110"/>
                <a:gd name="T74" fmla="*/ 22 w 25"/>
                <a:gd name="T75" fmla="*/ 40 h 110"/>
                <a:gd name="T76" fmla="*/ 22 w 25"/>
                <a:gd name="T77" fmla="*/ 38 h 110"/>
                <a:gd name="T78" fmla="*/ 22 w 25"/>
                <a:gd name="T79" fmla="*/ 37 h 110"/>
                <a:gd name="T80" fmla="*/ 21 w 25"/>
                <a:gd name="T81" fmla="*/ 35 h 110"/>
                <a:gd name="T82" fmla="*/ 21 w 25"/>
                <a:gd name="T83" fmla="*/ 33 h 110"/>
                <a:gd name="T84" fmla="*/ 20 w 25"/>
                <a:gd name="T85" fmla="*/ 31 h 110"/>
                <a:gd name="T86" fmla="*/ 20 w 25"/>
                <a:gd name="T87" fmla="*/ 29 h 110"/>
                <a:gd name="T88" fmla="*/ 19 w 25"/>
                <a:gd name="T89" fmla="*/ 28 h 110"/>
                <a:gd name="T90" fmla="*/ 18 w 25"/>
                <a:gd name="T91" fmla="*/ 26 h 110"/>
                <a:gd name="T92" fmla="*/ 17 w 25"/>
                <a:gd name="T93" fmla="*/ 24 h 110"/>
                <a:gd name="T94" fmla="*/ 16 w 25"/>
                <a:gd name="T95" fmla="*/ 22 h 110"/>
                <a:gd name="T96" fmla="*/ 16 w 25"/>
                <a:gd name="T97" fmla="*/ 20 h 110"/>
                <a:gd name="T98" fmla="*/ 15 w 25"/>
                <a:gd name="T99" fmla="*/ 19 h 110"/>
                <a:gd name="T100" fmla="*/ 14 w 25"/>
                <a:gd name="T101" fmla="*/ 17 h 110"/>
                <a:gd name="T102" fmla="*/ 13 w 25"/>
                <a:gd name="T103" fmla="*/ 16 h 110"/>
                <a:gd name="T104" fmla="*/ 12 w 25"/>
                <a:gd name="T105" fmla="*/ 14 h 110"/>
                <a:gd name="T106" fmla="*/ 11 w 25"/>
                <a:gd name="T107" fmla="*/ 12 h 110"/>
                <a:gd name="T108" fmla="*/ 10 w 25"/>
                <a:gd name="T109" fmla="*/ 11 h 110"/>
                <a:gd name="T110" fmla="*/ 9 w 25"/>
                <a:gd name="T111" fmla="*/ 10 h 110"/>
                <a:gd name="T112" fmla="*/ 8 w 25"/>
                <a:gd name="T113" fmla="*/ 8 h 110"/>
                <a:gd name="T114" fmla="*/ 6 w 25"/>
                <a:gd name="T115" fmla="*/ 6 h 110"/>
                <a:gd name="T116" fmla="*/ 5 w 25"/>
                <a:gd name="T117" fmla="*/ 5 h 110"/>
                <a:gd name="T118" fmla="*/ 4 w 25"/>
                <a:gd name="T119" fmla="*/ 4 h 110"/>
                <a:gd name="T120" fmla="*/ 2 w 25"/>
                <a:gd name="T121" fmla="*/ 2 h 110"/>
                <a:gd name="T122" fmla="*/ 1 w 25"/>
                <a:gd name="T123" fmla="*/ 1 h 110"/>
                <a:gd name="T124" fmla="*/ 0 w 25"/>
                <a:gd name="T1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" h="110">
                  <a:moveTo>
                    <a:pt x="0" y="109"/>
                  </a:moveTo>
                  <a:lnTo>
                    <a:pt x="2" y="106"/>
                  </a:lnTo>
                  <a:lnTo>
                    <a:pt x="4" y="104"/>
                  </a:lnTo>
                  <a:lnTo>
                    <a:pt x="5" y="103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9" y="99"/>
                  </a:lnTo>
                  <a:lnTo>
                    <a:pt x="10" y="98"/>
                  </a:lnTo>
                  <a:lnTo>
                    <a:pt x="11" y="96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1"/>
                  </a:lnTo>
                  <a:lnTo>
                    <a:pt x="15" y="90"/>
                  </a:lnTo>
                  <a:lnTo>
                    <a:pt x="16" y="88"/>
                  </a:lnTo>
                  <a:lnTo>
                    <a:pt x="16" y="86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1"/>
                  </a:lnTo>
                  <a:lnTo>
                    <a:pt x="20" y="79"/>
                  </a:lnTo>
                  <a:lnTo>
                    <a:pt x="20" y="77"/>
                  </a:lnTo>
                  <a:lnTo>
                    <a:pt x="21" y="76"/>
                  </a:lnTo>
                  <a:lnTo>
                    <a:pt x="21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3" y="66"/>
                  </a:lnTo>
                  <a:lnTo>
                    <a:pt x="23" y="64"/>
                  </a:lnTo>
                  <a:lnTo>
                    <a:pt x="23" y="62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7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19" y="28"/>
                  </a:lnTo>
                  <a:lnTo>
                    <a:pt x="18" y="26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2" name="Freeform 32">
              <a:extLst>
                <a:ext uri="{FF2B5EF4-FFF2-40B4-BE49-F238E27FC236}">
                  <a16:creationId xmlns:a16="http://schemas.microsoft.com/office/drawing/2014/main" id="{B85F87C9-F0BD-4947-BE53-C05D64ED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606"/>
              <a:ext cx="71" cy="98"/>
            </a:xfrm>
            <a:custGeom>
              <a:avLst/>
              <a:gdLst>
                <a:gd name="T0" fmla="*/ 0 w 74"/>
                <a:gd name="T1" fmla="*/ 97 h 98"/>
                <a:gd name="T2" fmla="*/ 8 w 74"/>
                <a:gd name="T3" fmla="*/ 95 h 98"/>
                <a:gd name="T4" fmla="*/ 11 w 74"/>
                <a:gd name="T5" fmla="*/ 94 h 98"/>
                <a:gd name="T6" fmla="*/ 15 w 74"/>
                <a:gd name="T7" fmla="*/ 92 h 98"/>
                <a:gd name="T8" fmla="*/ 18 w 74"/>
                <a:gd name="T9" fmla="*/ 91 h 98"/>
                <a:gd name="T10" fmla="*/ 22 w 74"/>
                <a:gd name="T11" fmla="*/ 90 h 98"/>
                <a:gd name="T12" fmla="*/ 26 w 74"/>
                <a:gd name="T13" fmla="*/ 88 h 98"/>
                <a:gd name="T14" fmla="*/ 29 w 74"/>
                <a:gd name="T15" fmla="*/ 86 h 98"/>
                <a:gd name="T16" fmla="*/ 32 w 74"/>
                <a:gd name="T17" fmla="*/ 84 h 98"/>
                <a:gd name="T18" fmla="*/ 35 w 74"/>
                <a:gd name="T19" fmla="*/ 82 h 98"/>
                <a:gd name="T20" fmla="*/ 38 w 74"/>
                <a:gd name="T21" fmla="*/ 80 h 98"/>
                <a:gd name="T22" fmla="*/ 41 w 74"/>
                <a:gd name="T23" fmla="*/ 77 h 98"/>
                <a:gd name="T24" fmla="*/ 44 w 74"/>
                <a:gd name="T25" fmla="*/ 75 h 98"/>
                <a:gd name="T26" fmla="*/ 47 w 74"/>
                <a:gd name="T27" fmla="*/ 72 h 98"/>
                <a:gd name="T28" fmla="*/ 50 w 74"/>
                <a:gd name="T29" fmla="*/ 69 h 98"/>
                <a:gd name="T30" fmla="*/ 52 w 74"/>
                <a:gd name="T31" fmla="*/ 66 h 98"/>
                <a:gd name="T32" fmla="*/ 54 w 74"/>
                <a:gd name="T33" fmla="*/ 64 h 98"/>
                <a:gd name="T34" fmla="*/ 57 w 74"/>
                <a:gd name="T35" fmla="*/ 60 h 98"/>
                <a:gd name="T36" fmla="*/ 59 w 74"/>
                <a:gd name="T37" fmla="*/ 57 h 98"/>
                <a:gd name="T38" fmla="*/ 61 w 74"/>
                <a:gd name="T39" fmla="*/ 54 h 98"/>
                <a:gd name="T40" fmla="*/ 63 w 74"/>
                <a:gd name="T41" fmla="*/ 51 h 98"/>
                <a:gd name="T42" fmla="*/ 64 w 74"/>
                <a:gd name="T43" fmla="*/ 47 h 98"/>
                <a:gd name="T44" fmla="*/ 66 w 74"/>
                <a:gd name="T45" fmla="*/ 44 h 98"/>
                <a:gd name="T46" fmla="*/ 68 w 74"/>
                <a:gd name="T47" fmla="*/ 40 h 98"/>
                <a:gd name="T48" fmla="*/ 69 w 74"/>
                <a:gd name="T49" fmla="*/ 37 h 98"/>
                <a:gd name="T50" fmla="*/ 70 w 74"/>
                <a:gd name="T51" fmla="*/ 33 h 98"/>
                <a:gd name="T52" fmla="*/ 71 w 74"/>
                <a:gd name="T53" fmla="*/ 29 h 98"/>
                <a:gd name="T54" fmla="*/ 72 w 74"/>
                <a:gd name="T55" fmla="*/ 25 h 98"/>
                <a:gd name="T56" fmla="*/ 72 w 74"/>
                <a:gd name="T57" fmla="*/ 22 h 98"/>
                <a:gd name="T58" fmla="*/ 73 w 74"/>
                <a:gd name="T59" fmla="*/ 18 h 98"/>
                <a:gd name="T60" fmla="*/ 73 w 74"/>
                <a:gd name="T61" fmla="*/ 14 h 98"/>
                <a:gd name="T62" fmla="*/ 73 w 74"/>
                <a:gd name="T63" fmla="*/ 10 h 98"/>
                <a:gd name="T64" fmla="*/ 73 w 74"/>
                <a:gd name="T65" fmla="*/ 9 h 98"/>
                <a:gd name="T66" fmla="*/ 73 w 74"/>
                <a:gd name="T67" fmla="*/ 8 h 98"/>
                <a:gd name="T68" fmla="*/ 73 w 74"/>
                <a:gd name="T69" fmla="*/ 8 h 98"/>
                <a:gd name="T70" fmla="*/ 73 w 74"/>
                <a:gd name="T71" fmla="*/ 8 h 98"/>
                <a:gd name="T72" fmla="*/ 73 w 74"/>
                <a:gd name="T73" fmla="*/ 8 h 98"/>
                <a:gd name="T74" fmla="*/ 73 w 74"/>
                <a:gd name="T75" fmla="*/ 7 h 98"/>
                <a:gd name="T76" fmla="*/ 73 w 74"/>
                <a:gd name="T77" fmla="*/ 7 h 98"/>
                <a:gd name="T78" fmla="*/ 73 w 74"/>
                <a:gd name="T79" fmla="*/ 7 h 98"/>
                <a:gd name="T80" fmla="*/ 73 w 74"/>
                <a:gd name="T81" fmla="*/ 6 h 98"/>
                <a:gd name="T82" fmla="*/ 73 w 74"/>
                <a:gd name="T83" fmla="*/ 6 h 98"/>
                <a:gd name="T84" fmla="*/ 73 w 74"/>
                <a:gd name="T85" fmla="*/ 6 h 98"/>
                <a:gd name="T86" fmla="*/ 73 w 74"/>
                <a:gd name="T87" fmla="*/ 6 h 98"/>
                <a:gd name="T88" fmla="*/ 73 w 74"/>
                <a:gd name="T89" fmla="*/ 5 h 98"/>
                <a:gd name="T90" fmla="*/ 73 w 74"/>
                <a:gd name="T91" fmla="*/ 5 h 98"/>
                <a:gd name="T92" fmla="*/ 73 w 74"/>
                <a:gd name="T93" fmla="*/ 5 h 98"/>
                <a:gd name="T94" fmla="*/ 73 w 74"/>
                <a:gd name="T95" fmla="*/ 4 h 98"/>
                <a:gd name="T96" fmla="*/ 73 w 74"/>
                <a:gd name="T97" fmla="*/ 4 h 98"/>
                <a:gd name="T98" fmla="*/ 73 w 74"/>
                <a:gd name="T99" fmla="*/ 4 h 98"/>
                <a:gd name="T100" fmla="*/ 73 w 74"/>
                <a:gd name="T101" fmla="*/ 4 h 98"/>
                <a:gd name="T102" fmla="*/ 72 w 74"/>
                <a:gd name="T103" fmla="*/ 3 h 98"/>
                <a:gd name="T104" fmla="*/ 72 w 74"/>
                <a:gd name="T105" fmla="*/ 3 h 98"/>
                <a:gd name="T106" fmla="*/ 72 w 74"/>
                <a:gd name="T107" fmla="*/ 2 h 98"/>
                <a:gd name="T108" fmla="*/ 72 w 74"/>
                <a:gd name="T109" fmla="*/ 2 h 98"/>
                <a:gd name="T110" fmla="*/ 72 w 74"/>
                <a:gd name="T111" fmla="*/ 2 h 98"/>
                <a:gd name="T112" fmla="*/ 72 w 74"/>
                <a:gd name="T113" fmla="*/ 2 h 98"/>
                <a:gd name="T114" fmla="*/ 72 w 74"/>
                <a:gd name="T115" fmla="*/ 2 h 98"/>
                <a:gd name="T116" fmla="*/ 72 w 74"/>
                <a:gd name="T117" fmla="*/ 1 h 98"/>
                <a:gd name="T118" fmla="*/ 72 w 74"/>
                <a:gd name="T119" fmla="*/ 1 h 98"/>
                <a:gd name="T120" fmla="*/ 72 w 74"/>
                <a:gd name="T121" fmla="*/ 1 h 98"/>
                <a:gd name="T122" fmla="*/ 72 w 74"/>
                <a:gd name="T123" fmla="*/ 0 h 98"/>
                <a:gd name="T124" fmla="*/ 72 w 74"/>
                <a:gd name="T1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98">
                  <a:moveTo>
                    <a:pt x="0" y="97"/>
                  </a:moveTo>
                  <a:lnTo>
                    <a:pt x="8" y="95"/>
                  </a:lnTo>
                  <a:lnTo>
                    <a:pt x="11" y="94"/>
                  </a:lnTo>
                  <a:lnTo>
                    <a:pt x="15" y="92"/>
                  </a:lnTo>
                  <a:lnTo>
                    <a:pt x="18" y="91"/>
                  </a:lnTo>
                  <a:lnTo>
                    <a:pt x="22" y="90"/>
                  </a:lnTo>
                  <a:lnTo>
                    <a:pt x="26" y="88"/>
                  </a:lnTo>
                  <a:lnTo>
                    <a:pt x="29" y="86"/>
                  </a:lnTo>
                  <a:lnTo>
                    <a:pt x="32" y="84"/>
                  </a:lnTo>
                  <a:lnTo>
                    <a:pt x="35" y="82"/>
                  </a:lnTo>
                  <a:lnTo>
                    <a:pt x="38" y="80"/>
                  </a:lnTo>
                  <a:lnTo>
                    <a:pt x="41" y="77"/>
                  </a:lnTo>
                  <a:lnTo>
                    <a:pt x="44" y="75"/>
                  </a:lnTo>
                  <a:lnTo>
                    <a:pt x="47" y="72"/>
                  </a:lnTo>
                  <a:lnTo>
                    <a:pt x="50" y="69"/>
                  </a:lnTo>
                  <a:lnTo>
                    <a:pt x="52" y="66"/>
                  </a:lnTo>
                  <a:lnTo>
                    <a:pt x="54" y="64"/>
                  </a:lnTo>
                  <a:lnTo>
                    <a:pt x="57" y="60"/>
                  </a:lnTo>
                  <a:lnTo>
                    <a:pt x="59" y="57"/>
                  </a:lnTo>
                  <a:lnTo>
                    <a:pt x="61" y="54"/>
                  </a:lnTo>
                  <a:lnTo>
                    <a:pt x="63" y="51"/>
                  </a:lnTo>
                  <a:lnTo>
                    <a:pt x="64" y="47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69" y="37"/>
                  </a:lnTo>
                  <a:lnTo>
                    <a:pt x="70" y="33"/>
                  </a:lnTo>
                  <a:lnTo>
                    <a:pt x="71" y="29"/>
                  </a:lnTo>
                  <a:lnTo>
                    <a:pt x="72" y="25"/>
                  </a:lnTo>
                  <a:lnTo>
                    <a:pt x="72" y="22"/>
                  </a:lnTo>
                  <a:lnTo>
                    <a:pt x="73" y="18"/>
                  </a:lnTo>
                  <a:lnTo>
                    <a:pt x="73" y="14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2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3" name="Freeform 33">
              <a:extLst>
                <a:ext uri="{FF2B5EF4-FFF2-40B4-BE49-F238E27FC236}">
                  <a16:creationId xmlns:a16="http://schemas.microsoft.com/office/drawing/2014/main" id="{389C8822-EFD2-402A-A5D8-60AF4F1A9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679"/>
              <a:ext cx="117" cy="62"/>
            </a:xfrm>
            <a:custGeom>
              <a:avLst/>
              <a:gdLst>
                <a:gd name="T0" fmla="*/ 0 w 122"/>
                <a:gd name="T1" fmla="*/ 54 h 62"/>
                <a:gd name="T2" fmla="*/ 2 w 122"/>
                <a:gd name="T3" fmla="*/ 55 h 62"/>
                <a:gd name="T4" fmla="*/ 3 w 122"/>
                <a:gd name="T5" fmla="*/ 55 h 62"/>
                <a:gd name="T6" fmla="*/ 4 w 122"/>
                <a:gd name="T7" fmla="*/ 55 h 62"/>
                <a:gd name="T8" fmla="*/ 5 w 122"/>
                <a:gd name="T9" fmla="*/ 56 h 62"/>
                <a:gd name="T10" fmla="*/ 6 w 122"/>
                <a:gd name="T11" fmla="*/ 56 h 62"/>
                <a:gd name="T12" fmla="*/ 7 w 122"/>
                <a:gd name="T13" fmla="*/ 56 h 62"/>
                <a:gd name="T14" fmla="*/ 8 w 122"/>
                <a:gd name="T15" fmla="*/ 57 h 62"/>
                <a:gd name="T16" fmla="*/ 9 w 122"/>
                <a:gd name="T17" fmla="*/ 57 h 62"/>
                <a:gd name="T18" fmla="*/ 10 w 122"/>
                <a:gd name="T19" fmla="*/ 57 h 62"/>
                <a:gd name="T20" fmla="*/ 11 w 122"/>
                <a:gd name="T21" fmla="*/ 57 h 62"/>
                <a:gd name="T22" fmla="*/ 12 w 122"/>
                <a:gd name="T23" fmla="*/ 58 h 62"/>
                <a:gd name="T24" fmla="*/ 13 w 122"/>
                <a:gd name="T25" fmla="*/ 58 h 62"/>
                <a:gd name="T26" fmla="*/ 14 w 122"/>
                <a:gd name="T27" fmla="*/ 58 h 62"/>
                <a:gd name="T28" fmla="*/ 15 w 122"/>
                <a:gd name="T29" fmla="*/ 59 h 62"/>
                <a:gd name="T30" fmla="*/ 16 w 122"/>
                <a:gd name="T31" fmla="*/ 59 h 62"/>
                <a:gd name="T32" fmla="*/ 17 w 122"/>
                <a:gd name="T33" fmla="*/ 59 h 62"/>
                <a:gd name="T34" fmla="*/ 18 w 122"/>
                <a:gd name="T35" fmla="*/ 59 h 62"/>
                <a:gd name="T36" fmla="*/ 19 w 122"/>
                <a:gd name="T37" fmla="*/ 59 h 62"/>
                <a:gd name="T38" fmla="*/ 20 w 122"/>
                <a:gd name="T39" fmla="*/ 59 h 62"/>
                <a:gd name="T40" fmla="*/ 22 w 122"/>
                <a:gd name="T41" fmla="*/ 59 h 62"/>
                <a:gd name="T42" fmla="*/ 23 w 122"/>
                <a:gd name="T43" fmla="*/ 60 h 62"/>
                <a:gd name="T44" fmla="*/ 24 w 122"/>
                <a:gd name="T45" fmla="*/ 60 h 62"/>
                <a:gd name="T46" fmla="*/ 25 w 122"/>
                <a:gd name="T47" fmla="*/ 60 h 62"/>
                <a:gd name="T48" fmla="*/ 26 w 122"/>
                <a:gd name="T49" fmla="*/ 60 h 62"/>
                <a:gd name="T50" fmla="*/ 27 w 122"/>
                <a:gd name="T51" fmla="*/ 60 h 62"/>
                <a:gd name="T52" fmla="*/ 28 w 122"/>
                <a:gd name="T53" fmla="*/ 60 h 62"/>
                <a:gd name="T54" fmla="*/ 29 w 122"/>
                <a:gd name="T55" fmla="*/ 60 h 62"/>
                <a:gd name="T56" fmla="*/ 30 w 122"/>
                <a:gd name="T57" fmla="*/ 60 h 62"/>
                <a:gd name="T58" fmla="*/ 32 w 122"/>
                <a:gd name="T59" fmla="*/ 60 h 62"/>
                <a:gd name="T60" fmla="*/ 33 w 122"/>
                <a:gd name="T61" fmla="*/ 60 h 62"/>
                <a:gd name="T62" fmla="*/ 34 w 122"/>
                <a:gd name="T63" fmla="*/ 61 h 62"/>
                <a:gd name="T64" fmla="*/ 41 w 122"/>
                <a:gd name="T65" fmla="*/ 60 h 62"/>
                <a:gd name="T66" fmla="*/ 45 w 122"/>
                <a:gd name="T67" fmla="*/ 60 h 62"/>
                <a:gd name="T68" fmla="*/ 48 w 122"/>
                <a:gd name="T69" fmla="*/ 59 h 62"/>
                <a:gd name="T70" fmla="*/ 52 w 122"/>
                <a:gd name="T71" fmla="*/ 59 h 62"/>
                <a:gd name="T72" fmla="*/ 56 w 122"/>
                <a:gd name="T73" fmla="*/ 58 h 62"/>
                <a:gd name="T74" fmla="*/ 59 w 122"/>
                <a:gd name="T75" fmla="*/ 57 h 62"/>
                <a:gd name="T76" fmla="*/ 62 w 122"/>
                <a:gd name="T77" fmla="*/ 56 h 62"/>
                <a:gd name="T78" fmla="*/ 66 w 122"/>
                <a:gd name="T79" fmla="*/ 55 h 62"/>
                <a:gd name="T80" fmla="*/ 69 w 122"/>
                <a:gd name="T81" fmla="*/ 53 h 62"/>
                <a:gd name="T82" fmla="*/ 72 w 122"/>
                <a:gd name="T83" fmla="*/ 52 h 62"/>
                <a:gd name="T84" fmla="*/ 76 w 122"/>
                <a:gd name="T85" fmla="*/ 51 h 62"/>
                <a:gd name="T86" fmla="*/ 78 w 122"/>
                <a:gd name="T87" fmla="*/ 49 h 62"/>
                <a:gd name="T88" fmla="*/ 82 w 122"/>
                <a:gd name="T89" fmla="*/ 47 h 62"/>
                <a:gd name="T90" fmla="*/ 84 w 122"/>
                <a:gd name="T91" fmla="*/ 45 h 62"/>
                <a:gd name="T92" fmla="*/ 88 w 122"/>
                <a:gd name="T93" fmla="*/ 43 h 62"/>
                <a:gd name="T94" fmla="*/ 90 w 122"/>
                <a:gd name="T95" fmla="*/ 41 h 62"/>
                <a:gd name="T96" fmla="*/ 93 w 122"/>
                <a:gd name="T97" fmla="*/ 39 h 62"/>
                <a:gd name="T98" fmla="*/ 96 w 122"/>
                <a:gd name="T99" fmla="*/ 37 h 62"/>
                <a:gd name="T100" fmla="*/ 98 w 122"/>
                <a:gd name="T101" fmla="*/ 35 h 62"/>
                <a:gd name="T102" fmla="*/ 100 w 122"/>
                <a:gd name="T103" fmla="*/ 32 h 62"/>
                <a:gd name="T104" fmla="*/ 103 w 122"/>
                <a:gd name="T105" fmla="*/ 29 h 62"/>
                <a:gd name="T106" fmla="*/ 105 w 122"/>
                <a:gd name="T107" fmla="*/ 27 h 62"/>
                <a:gd name="T108" fmla="*/ 107 w 122"/>
                <a:gd name="T109" fmla="*/ 24 h 62"/>
                <a:gd name="T110" fmla="*/ 109 w 122"/>
                <a:gd name="T111" fmla="*/ 21 h 62"/>
                <a:gd name="T112" fmla="*/ 111 w 122"/>
                <a:gd name="T113" fmla="*/ 19 h 62"/>
                <a:gd name="T114" fmla="*/ 113 w 122"/>
                <a:gd name="T115" fmla="*/ 15 h 62"/>
                <a:gd name="T116" fmla="*/ 115 w 122"/>
                <a:gd name="T117" fmla="*/ 13 h 62"/>
                <a:gd name="T118" fmla="*/ 116 w 122"/>
                <a:gd name="T119" fmla="*/ 9 h 62"/>
                <a:gd name="T120" fmla="*/ 118 w 122"/>
                <a:gd name="T121" fmla="*/ 6 h 62"/>
                <a:gd name="T122" fmla="*/ 119 w 122"/>
                <a:gd name="T123" fmla="*/ 3 h 62"/>
                <a:gd name="T124" fmla="*/ 121 w 122"/>
                <a:gd name="T1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" h="62">
                  <a:moveTo>
                    <a:pt x="0" y="54"/>
                  </a:moveTo>
                  <a:lnTo>
                    <a:pt x="2" y="55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8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5" y="59"/>
                  </a:lnTo>
                  <a:lnTo>
                    <a:pt x="16" y="59"/>
                  </a:lnTo>
                  <a:lnTo>
                    <a:pt x="17" y="59"/>
                  </a:lnTo>
                  <a:lnTo>
                    <a:pt x="18" y="59"/>
                  </a:lnTo>
                  <a:lnTo>
                    <a:pt x="19" y="59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3" y="60"/>
                  </a:lnTo>
                  <a:lnTo>
                    <a:pt x="24" y="60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41" y="60"/>
                  </a:lnTo>
                  <a:lnTo>
                    <a:pt x="45" y="60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6" y="58"/>
                  </a:lnTo>
                  <a:lnTo>
                    <a:pt x="59" y="57"/>
                  </a:lnTo>
                  <a:lnTo>
                    <a:pt x="62" y="56"/>
                  </a:lnTo>
                  <a:lnTo>
                    <a:pt x="66" y="55"/>
                  </a:lnTo>
                  <a:lnTo>
                    <a:pt x="69" y="53"/>
                  </a:lnTo>
                  <a:lnTo>
                    <a:pt x="72" y="52"/>
                  </a:lnTo>
                  <a:lnTo>
                    <a:pt x="76" y="51"/>
                  </a:lnTo>
                  <a:lnTo>
                    <a:pt x="78" y="49"/>
                  </a:lnTo>
                  <a:lnTo>
                    <a:pt x="82" y="47"/>
                  </a:lnTo>
                  <a:lnTo>
                    <a:pt x="84" y="45"/>
                  </a:lnTo>
                  <a:lnTo>
                    <a:pt x="88" y="43"/>
                  </a:lnTo>
                  <a:lnTo>
                    <a:pt x="90" y="41"/>
                  </a:lnTo>
                  <a:lnTo>
                    <a:pt x="93" y="39"/>
                  </a:lnTo>
                  <a:lnTo>
                    <a:pt x="96" y="37"/>
                  </a:lnTo>
                  <a:lnTo>
                    <a:pt x="98" y="35"/>
                  </a:lnTo>
                  <a:lnTo>
                    <a:pt x="100" y="32"/>
                  </a:lnTo>
                  <a:lnTo>
                    <a:pt x="103" y="29"/>
                  </a:lnTo>
                  <a:lnTo>
                    <a:pt x="105" y="27"/>
                  </a:lnTo>
                  <a:lnTo>
                    <a:pt x="107" y="24"/>
                  </a:lnTo>
                  <a:lnTo>
                    <a:pt x="109" y="21"/>
                  </a:lnTo>
                  <a:lnTo>
                    <a:pt x="111" y="19"/>
                  </a:lnTo>
                  <a:lnTo>
                    <a:pt x="113" y="15"/>
                  </a:lnTo>
                  <a:lnTo>
                    <a:pt x="115" y="13"/>
                  </a:lnTo>
                  <a:lnTo>
                    <a:pt x="116" y="9"/>
                  </a:lnTo>
                  <a:lnTo>
                    <a:pt x="118" y="6"/>
                  </a:lnTo>
                  <a:lnTo>
                    <a:pt x="119" y="3"/>
                  </a:lnTo>
                  <a:lnTo>
                    <a:pt x="121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4" name="Freeform 34">
              <a:extLst>
                <a:ext uri="{FF2B5EF4-FFF2-40B4-BE49-F238E27FC236}">
                  <a16:creationId xmlns:a16="http://schemas.microsoft.com/office/drawing/2014/main" id="{2F8A57DC-AEBE-4FC8-BC90-EC5702139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2606"/>
              <a:ext cx="78" cy="104"/>
            </a:xfrm>
            <a:custGeom>
              <a:avLst/>
              <a:gdLst>
                <a:gd name="T0" fmla="*/ 80 w 81"/>
                <a:gd name="T1" fmla="*/ 103 h 104"/>
                <a:gd name="T2" fmla="*/ 71 w 81"/>
                <a:gd name="T3" fmla="*/ 102 h 104"/>
                <a:gd name="T4" fmla="*/ 67 w 81"/>
                <a:gd name="T5" fmla="*/ 101 h 104"/>
                <a:gd name="T6" fmla="*/ 63 w 81"/>
                <a:gd name="T7" fmla="*/ 100 h 104"/>
                <a:gd name="T8" fmla="*/ 59 w 81"/>
                <a:gd name="T9" fmla="*/ 98 h 104"/>
                <a:gd name="T10" fmla="*/ 55 w 81"/>
                <a:gd name="T11" fmla="*/ 97 h 104"/>
                <a:gd name="T12" fmla="*/ 52 w 81"/>
                <a:gd name="T13" fmla="*/ 95 h 104"/>
                <a:gd name="T14" fmla="*/ 48 w 81"/>
                <a:gd name="T15" fmla="*/ 93 h 104"/>
                <a:gd name="T16" fmla="*/ 44 w 81"/>
                <a:gd name="T17" fmla="*/ 91 h 104"/>
                <a:gd name="T18" fmla="*/ 41 w 81"/>
                <a:gd name="T19" fmla="*/ 89 h 104"/>
                <a:gd name="T20" fmla="*/ 38 w 81"/>
                <a:gd name="T21" fmla="*/ 87 h 104"/>
                <a:gd name="T22" fmla="*/ 34 w 81"/>
                <a:gd name="T23" fmla="*/ 85 h 104"/>
                <a:gd name="T24" fmla="*/ 31 w 81"/>
                <a:gd name="T25" fmla="*/ 82 h 104"/>
                <a:gd name="T26" fmla="*/ 28 w 81"/>
                <a:gd name="T27" fmla="*/ 80 h 104"/>
                <a:gd name="T28" fmla="*/ 26 w 81"/>
                <a:gd name="T29" fmla="*/ 77 h 104"/>
                <a:gd name="T30" fmla="*/ 23 w 81"/>
                <a:gd name="T31" fmla="*/ 74 h 104"/>
                <a:gd name="T32" fmla="*/ 20 w 81"/>
                <a:gd name="T33" fmla="*/ 71 h 104"/>
                <a:gd name="T34" fmla="*/ 18 w 81"/>
                <a:gd name="T35" fmla="*/ 68 h 104"/>
                <a:gd name="T36" fmla="*/ 15 w 81"/>
                <a:gd name="T37" fmla="*/ 64 h 104"/>
                <a:gd name="T38" fmla="*/ 13 w 81"/>
                <a:gd name="T39" fmla="*/ 61 h 104"/>
                <a:gd name="T40" fmla="*/ 11 w 81"/>
                <a:gd name="T41" fmla="*/ 58 h 104"/>
                <a:gd name="T42" fmla="*/ 9 w 81"/>
                <a:gd name="T43" fmla="*/ 54 h 104"/>
                <a:gd name="T44" fmla="*/ 8 w 81"/>
                <a:gd name="T45" fmla="*/ 50 h 104"/>
                <a:gd name="T46" fmla="*/ 6 w 81"/>
                <a:gd name="T47" fmla="*/ 46 h 104"/>
                <a:gd name="T48" fmla="*/ 4 w 81"/>
                <a:gd name="T49" fmla="*/ 43 h 104"/>
                <a:gd name="T50" fmla="*/ 3 w 81"/>
                <a:gd name="T51" fmla="*/ 39 h 104"/>
                <a:gd name="T52" fmla="*/ 2 w 81"/>
                <a:gd name="T53" fmla="*/ 35 h 104"/>
                <a:gd name="T54" fmla="*/ 1 w 81"/>
                <a:gd name="T55" fmla="*/ 31 h 104"/>
                <a:gd name="T56" fmla="*/ 1 w 81"/>
                <a:gd name="T57" fmla="*/ 27 h 104"/>
                <a:gd name="T58" fmla="*/ 0 w 81"/>
                <a:gd name="T59" fmla="*/ 23 h 104"/>
                <a:gd name="T60" fmla="*/ 0 w 81"/>
                <a:gd name="T61" fmla="*/ 18 h 104"/>
                <a:gd name="T62" fmla="*/ 0 w 81"/>
                <a:gd name="T63" fmla="*/ 14 h 104"/>
                <a:gd name="T64" fmla="*/ 0 w 81"/>
                <a:gd name="T65" fmla="*/ 13 h 104"/>
                <a:gd name="T66" fmla="*/ 0 w 81"/>
                <a:gd name="T67" fmla="*/ 13 h 104"/>
                <a:gd name="T68" fmla="*/ 0 w 81"/>
                <a:gd name="T69" fmla="*/ 12 h 104"/>
                <a:gd name="T70" fmla="*/ 0 w 81"/>
                <a:gd name="T71" fmla="*/ 12 h 104"/>
                <a:gd name="T72" fmla="*/ 0 w 81"/>
                <a:gd name="T73" fmla="*/ 12 h 104"/>
                <a:gd name="T74" fmla="*/ 0 w 81"/>
                <a:gd name="T75" fmla="*/ 11 h 104"/>
                <a:gd name="T76" fmla="*/ 0 w 81"/>
                <a:gd name="T77" fmla="*/ 11 h 104"/>
                <a:gd name="T78" fmla="*/ 0 w 81"/>
                <a:gd name="T79" fmla="*/ 10 h 104"/>
                <a:gd name="T80" fmla="*/ 0 w 81"/>
                <a:gd name="T81" fmla="*/ 10 h 104"/>
                <a:gd name="T82" fmla="*/ 0 w 81"/>
                <a:gd name="T83" fmla="*/ 9 h 104"/>
                <a:gd name="T84" fmla="*/ 0 w 81"/>
                <a:gd name="T85" fmla="*/ 9 h 104"/>
                <a:gd name="T86" fmla="*/ 0 w 81"/>
                <a:gd name="T87" fmla="*/ 8 h 104"/>
                <a:gd name="T88" fmla="*/ 0 w 81"/>
                <a:gd name="T89" fmla="*/ 8 h 104"/>
                <a:gd name="T90" fmla="*/ 0 w 81"/>
                <a:gd name="T91" fmla="*/ 8 h 104"/>
                <a:gd name="T92" fmla="*/ 0 w 81"/>
                <a:gd name="T93" fmla="*/ 7 h 104"/>
                <a:gd name="T94" fmla="*/ 0 w 81"/>
                <a:gd name="T95" fmla="*/ 7 h 104"/>
                <a:gd name="T96" fmla="*/ 0 w 81"/>
                <a:gd name="T97" fmla="*/ 6 h 104"/>
                <a:gd name="T98" fmla="*/ 0 w 81"/>
                <a:gd name="T99" fmla="*/ 6 h 104"/>
                <a:gd name="T100" fmla="*/ 0 w 81"/>
                <a:gd name="T101" fmla="*/ 5 h 104"/>
                <a:gd name="T102" fmla="*/ 0 w 81"/>
                <a:gd name="T103" fmla="*/ 5 h 104"/>
                <a:gd name="T104" fmla="*/ 0 w 81"/>
                <a:gd name="T105" fmla="*/ 4 h 104"/>
                <a:gd name="T106" fmla="*/ 0 w 81"/>
                <a:gd name="T107" fmla="*/ 4 h 104"/>
                <a:gd name="T108" fmla="*/ 0 w 81"/>
                <a:gd name="T109" fmla="*/ 4 h 104"/>
                <a:gd name="T110" fmla="*/ 0 w 81"/>
                <a:gd name="T111" fmla="*/ 3 h 104"/>
                <a:gd name="T112" fmla="*/ 0 w 81"/>
                <a:gd name="T113" fmla="*/ 3 h 104"/>
                <a:gd name="T114" fmla="*/ 1 w 81"/>
                <a:gd name="T115" fmla="*/ 2 h 104"/>
                <a:gd name="T116" fmla="*/ 1 w 81"/>
                <a:gd name="T117" fmla="*/ 2 h 104"/>
                <a:gd name="T118" fmla="*/ 1 w 81"/>
                <a:gd name="T119" fmla="*/ 2 h 104"/>
                <a:gd name="T120" fmla="*/ 1 w 81"/>
                <a:gd name="T121" fmla="*/ 1 h 104"/>
                <a:gd name="T122" fmla="*/ 1 w 81"/>
                <a:gd name="T123" fmla="*/ 0 h 104"/>
                <a:gd name="T124" fmla="*/ 1 w 81"/>
                <a:gd name="T1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104">
                  <a:moveTo>
                    <a:pt x="80" y="103"/>
                  </a:moveTo>
                  <a:lnTo>
                    <a:pt x="71" y="102"/>
                  </a:lnTo>
                  <a:lnTo>
                    <a:pt x="67" y="101"/>
                  </a:lnTo>
                  <a:lnTo>
                    <a:pt x="63" y="100"/>
                  </a:lnTo>
                  <a:lnTo>
                    <a:pt x="59" y="98"/>
                  </a:lnTo>
                  <a:lnTo>
                    <a:pt x="55" y="97"/>
                  </a:lnTo>
                  <a:lnTo>
                    <a:pt x="52" y="95"/>
                  </a:lnTo>
                  <a:lnTo>
                    <a:pt x="48" y="93"/>
                  </a:lnTo>
                  <a:lnTo>
                    <a:pt x="44" y="91"/>
                  </a:lnTo>
                  <a:lnTo>
                    <a:pt x="41" y="89"/>
                  </a:lnTo>
                  <a:lnTo>
                    <a:pt x="38" y="87"/>
                  </a:lnTo>
                  <a:lnTo>
                    <a:pt x="34" y="85"/>
                  </a:lnTo>
                  <a:lnTo>
                    <a:pt x="31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3" y="74"/>
                  </a:lnTo>
                  <a:lnTo>
                    <a:pt x="20" y="71"/>
                  </a:lnTo>
                  <a:lnTo>
                    <a:pt x="18" y="68"/>
                  </a:lnTo>
                  <a:lnTo>
                    <a:pt x="15" y="64"/>
                  </a:lnTo>
                  <a:lnTo>
                    <a:pt x="13" y="61"/>
                  </a:lnTo>
                  <a:lnTo>
                    <a:pt x="11" y="58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6"/>
                  </a:lnTo>
                  <a:lnTo>
                    <a:pt x="4" y="43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5" name="Freeform 35">
              <a:extLst>
                <a:ext uri="{FF2B5EF4-FFF2-40B4-BE49-F238E27FC236}">
                  <a16:creationId xmlns:a16="http://schemas.microsoft.com/office/drawing/2014/main" id="{E20BA08C-F62B-46D9-A57D-0C3CE6D08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685"/>
              <a:ext cx="104" cy="56"/>
            </a:xfrm>
            <a:custGeom>
              <a:avLst/>
              <a:gdLst>
                <a:gd name="T0" fmla="*/ 108 w 109"/>
                <a:gd name="T1" fmla="*/ 54 h 56"/>
                <a:gd name="T2" fmla="*/ 107 w 109"/>
                <a:gd name="T3" fmla="*/ 54 h 56"/>
                <a:gd name="T4" fmla="*/ 107 w 109"/>
                <a:gd name="T5" fmla="*/ 54 h 56"/>
                <a:gd name="T6" fmla="*/ 107 w 109"/>
                <a:gd name="T7" fmla="*/ 54 h 56"/>
                <a:gd name="T8" fmla="*/ 107 w 109"/>
                <a:gd name="T9" fmla="*/ 54 h 56"/>
                <a:gd name="T10" fmla="*/ 107 w 109"/>
                <a:gd name="T11" fmla="*/ 54 h 56"/>
                <a:gd name="T12" fmla="*/ 106 w 109"/>
                <a:gd name="T13" fmla="*/ 54 h 56"/>
                <a:gd name="T14" fmla="*/ 106 w 109"/>
                <a:gd name="T15" fmla="*/ 54 h 56"/>
                <a:gd name="T16" fmla="*/ 105 w 109"/>
                <a:gd name="T17" fmla="*/ 54 h 56"/>
                <a:gd name="T18" fmla="*/ 105 w 109"/>
                <a:gd name="T19" fmla="*/ 54 h 56"/>
                <a:gd name="T20" fmla="*/ 105 w 109"/>
                <a:gd name="T21" fmla="*/ 54 h 56"/>
                <a:gd name="T22" fmla="*/ 105 w 109"/>
                <a:gd name="T23" fmla="*/ 54 h 56"/>
                <a:gd name="T24" fmla="*/ 105 w 109"/>
                <a:gd name="T25" fmla="*/ 54 h 56"/>
                <a:gd name="T26" fmla="*/ 104 w 109"/>
                <a:gd name="T27" fmla="*/ 54 h 56"/>
                <a:gd name="T28" fmla="*/ 104 w 109"/>
                <a:gd name="T29" fmla="*/ 54 h 56"/>
                <a:gd name="T30" fmla="*/ 104 w 109"/>
                <a:gd name="T31" fmla="*/ 54 h 56"/>
                <a:gd name="T32" fmla="*/ 103 w 109"/>
                <a:gd name="T33" fmla="*/ 54 h 56"/>
                <a:gd name="T34" fmla="*/ 103 w 109"/>
                <a:gd name="T35" fmla="*/ 54 h 56"/>
                <a:gd name="T36" fmla="*/ 103 w 109"/>
                <a:gd name="T37" fmla="*/ 54 h 56"/>
                <a:gd name="T38" fmla="*/ 103 w 109"/>
                <a:gd name="T39" fmla="*/ 54 h 56"/>
                <a:gd name="T40" fmla="*/ 102 w 109"/>
                <a:gd name="T41" fmla="*/ 54 h 56"/>
                <a:gd name="T42" fmla="*/ 102 w 109"/>
                <a:gd name="T43" fmla="*/ 54 h 56"/>
                <a:gd name="T44" fmla="*/ 102 w 109"/>
                <a:gd name="T45" fmla="*/ 54 h 56"/>
                <a:gd name="T46" fmla="*/ 101 w 109"/>
                <a:gd name="T47" fmla="*/ 54 h 56"/>
                <a:gd name="T48" fmla="*/ 101 w 109"/>
                <a:gd name="T49" fmla="*/ 54 h 56"/>
                <a:gd name="T50" fmla="*/ 101 w 109"/>
                <a:gd name="T51" fmla="*/ 54 h 56"/>
                <a:gd name="T52" fmla="*/ 101 w 109"/>
                <a:gd name="T53" fmla="*/ 54 h 56"/>
                <a:gd name="T54" fmla="*/ 100 w 109"/>
                <a:gd name="T55" fmla="*/ 54 h 56"/>
                <a:gd name="T56" fmla="*/ 100 w 109"/>
                <a:gd name="T57" fmla="*/ 54 h 56"/>
                <a:gd name="T58" fmla="*/ 100 w 109"/>
                <a:gd name="T59" fmla="*/ 54 h 56"/>
                <a:gd name="T60" fmla="*/ 99 w 109"/>
                <a:gd name="T61" fmla="*/ 54 h 56"/>
                <a:gd name="T62" fmla="*/ 99 w 109"/>
                <a:gd name="T63" fmla="*/ 55 h 56"/>
                <a:gd name="T64" fmla="*/ 91 w 109"/>
                <a:gd name="T65" fmla="*/ 54 h 56"/>
                <a:gd name="T66" fmla="*/ 87 w 109"/>
                <a:gd name="T67" fmla="*/ 54 h 56"/>
                <a:gd name="T68" fmla="*/ 84 w 109"/>
                <a:gd name="T69" fmla="*/ 53 h 56"/>
                <a:gd name="T70" fmla="*/ 80 w 109"/>
                <a:gd name="T71" fmla="*/ 53 h 56"/>
                <a:gd name="T72" fmla="*/ 76 w 109"/>
                <a:gd name="T73" fmla="*/ 52 h 56"/>
                <a:gd name="T74" fmla="*/ 73 w 109"/>
                <a:gd name="T75" fmla="*/ 51 h 56"/>
                <a:gd name="T76" fmla="*/ 69 w 109"/>
                <a:gd name="T77" fmla="*/ 51 h 56"/>
                <a:gd name="T78" fmla="*/ 65 w 109"/>
                <a:gd name="T79" fmla="*/ 49 h 56"/>
                <a:gd name="T80" fmla="*/ 62 w 109"/>
                <a:gd name="T81" fmla="*/ 48 h 56"/>
                <a:gd name="T82" fmla="*/ 58 w 109"/>
                <a:gd name="T83" fmla="*/ 47 h 56"/>
                <a:gd name="T84" fmla="*/ 55 w 109"/>
                <a:gd name="T85" fmla="*/ 46 h 56"/>
                <a:gd name="T86" fmla="*/ 51 w 109"/>
                <a:gd name="T87" fmla="*/ 44 h 56"/>
                <a:gd name="T88" fmla="*/ 48 w 109"/>
                <a:gd name="T89" fmla="*/ 43 h 56"/>
                <a:gd name="T90" fmla="*/ 45 w 109"/>
                <a:gd name="T91" fmla="*/ 41 h 56"/>
                <a:gd name="T92" fmla="*/ 41 w 109"/>
                <a:gd name="T93" fmla="*/ 39 h 56"/>
                <a:gd name="T94" fmla="*/ 38 w 109"/>
                <a:gd name="T95" fmla="*/ 37 h 56"/>
                <a:gd name="T96" fmla="*/ 35 w 109"/>
                <a:gd name="T97" fmla="*/ 35 h 56"/>
                <a:gd name="T98" fmla="*/ 32 w 109"/>
                <a:gd name="T99" fmla="*/ 33 h 56"/>
                <a:gd name="T100" fmla="*/ 29 w 109"/>
                <a:gd name="T101" fmla="*/ 31 h 56"/>
                <a:gd name="T102" fmla="*/ 26 w 109"/>
                <a:gd name="T103" fmla="*/ 29 h 56"/>
                <a:gd name="T104" fmla="*/ 23 w 109"/>
                <a:gd name="T105" fmla="*/ 27 h 56"/>
                <a:gd name="T106" fmla="*/ 21 w 109"/>
                <a:gd name="T107" fmla="*/ 25 h 56"/>
                <a:gd name="T108" fmla="*/ 18 w 109"/>
                <a:gd name="T109" fmla="*/ 22 h 56"/>
                <a:gd name="T110" fmla="*/ 15 w 109"/>
                <a:gd name="T111" fmla="*/ 19 h 56"/>
                <a:gd name="T112" fmla="*/ 13 w 109"/>
                <a:gd name="T113" fmla="*/ 17 h 56"/>
                <a:gd name="T114" fmla="*/ 11 w 109"/>
                <a:gd name="T115" fmla="*/ 14 h 56"/>
                <a:gd name="T116" fmla="*/ 8 w 109"/>
                <a:gd name="T117" fmla="*/ 11 h 56"/>
                <a:gd name="T118" fmla="*/ 6 w 109"/>
                <a:gd name="T119" fmla="*/ 9 h 56"/>
                <a:gd name="T120" fmla="*/ 4 w 109"/>
                <a:gd name="T121" fmla="*/ 6 h 56"/>
                <a:gd name="T122" fmla="*/ 1 w 109"/>
                <a:gd name="T123" fmla="*/ 3 h 56"/>
                <a:gd name="T124" fmla="*/ 0 w 109"/>
                <a:gd name="T1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" h="56">
                  <a:moveTo>
                    <a:pt x="108" y="54"/>
                  </a:moveTo>
                  <a:lnTo>
                    <a:pt x="107" y="54"/>
                  </a:lnTo>
                  <a:lnTo>
                    <a:pt x="107" y="54"/>
                  </a:lnTo>
                  <a:lnTo>
                    <a:pt x="107" y="54"/>
                  </a:lnTo>
                  <a:lnTo>
                    <a:pt x="107" y="54"/>
                  </a:lnTo>
                  <a:lnTo>
                    <a:pt x="107" y="54"/>
                  </a:lnTo>
                  <a:lnTo>
                    <a:pt x="106" y="54"/>
                  </a:lnTo>
                  <a:lnTo>
                    <a:pt x="106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99" y="54"/>
                  </a:lnTo>
                  <a:lnTo>
                    <a:pt x="99" y="55"/>
                  </a:lnTo>
                  <a:lnTo>
                    <a:pt x="91" y="54"/>
                  </a:lnTo>
                  <a:lnTo>
                    <a:pt x="87" y="54"/>
                  </a:lnTo>
                  <a:lnTo>
                    <a:pt x="84" y="53"/>
                  </a:lnTo>
                  <a:lnTo>
                    <a:pt x="80" y="53"/>
                  </a:lnTo>
                  <a:lnTo>
                    <a:pt x="76" y="52"/>
                  </a:lnTo>
                  <a:lnTo>
                    <a:pt x="73" y="51"/>
                  </a:lnTo>
                  <a:lnTo>
                    <a:pt x="69" y="51"/>
                  </a:lnTo>
                  <a:lnTo>
                    <a:pt x="65" y="49"/>
                  </a:lnTo>
                  <a:lnTo>
                    <a:pt x="62" y="48"/>
                  </a:lnTo>
                  <a:lnTo>
                    <a:pt x="58" y="47"/>
                  </a:lnTo>
                  <a:lnTo>
                    <a:pt x="55" y="46"/>
                  </a:lnTo>
                  <a:lnTo>
                    <a:pt x="51" y="44"/>
                  </a:lnTo>
                  <a:lnTo>
                    <a:pt x="48" y="43"/>
                  </a:lnTo>
                  <a:lnTo>
                    <a:pt x="45" y="41"/>
                  </a:lnTo>
                  <a:lnTo>
                    <a:pt x="41" y="39"/>
                  </a:lnTo>
                  <a:lnTo>
                    <a:pt x="38" y="37"/>
                  </a:lnTo>
                  <a:lnTo>
                    <a:pt x="35" y="35"/>
                  </a:lnTo>
                  <a:lnTo>
                    <a:pt x="32" y="33"/>
                  </a:lnTo>
                  <a:lnTo>
                    <a:pt x="29" y="31"/>
                  </a:lnTo>
                  <a:lnTo>
                    <a:pt x="26" y="29"/>
                  </a:lnTo>
                  <a:lnTo>
                    <a:pt x="23" y="27"/>
                  </a:lnTo>
                  <a:lnTo>
                    <a:pt x="21" y="25"/>
                  </a:lnTo>
                  <a:lnTo>
                    <a:pt x="18" y="22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7" name="Rectangle 37">
              <a:extLst>
                <a:ext uri="{FF2B5EF4-FFF2-40B4-BE49-F238E27FC236}">
                  <a16:creationId xmlns:a16="http://schemas.microsoft.com/office/drawing/2014/main" id="{ED92D445-0D0A-46E3-9179-B87C6A8A49E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5" y="2365"/>
              <a:ext cx="427" cy="1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8" name="Rectangle 38">
              <a:extLst>
                <a:ext uri="{FF2B5EF4-FFF2-40B4-BE49-F238E27FC236}">
                  <a16:creationId xmlns:a16="http://schemas.microsoft.com/office/drawing/2014/main" id="{F643E07E-C407-4AED-8B58-E315EA807B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21" y="2498"/>
              <a:ext cx="254" cy="36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19" name="Rectangle 39">
              <a:extLst>
                <a:ext uri="{FF2B5EF4-FFF2-40B4-BE49-F238E27FC236}">
                  <a16:creationId xmlns:a16="http://schemas.microsoft.com/office/drawing/2014/main" id="{CED566C2-1394-4D72-B9CD-7D7EEF293B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52" y="2836"/>
              <a:ext cx="369" cy="1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0" name="Rectangle 40">
              <a:extLst>
                <a:ext uri="{FF2B5EF4-FFF2-40B4-BE49-F238E27FC236}">
                  <a16:creationId xmlns:a16="http://schemas.microsoft.com/office/drawing/2014/main" id="{F3E3D797-BACC-4F57-B1DC-C327B7F110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598" y="2793"/>
              <a:ext cx="70" cy="6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1" name="Rectangle 41">
              <a:extLst>
                <a:ext uri="{FF2B5EF4-FFF2-40B4-BE49-F238E27FC236}">
                  <a16:creationId xmlns:a16="http://schemas.microsoft.com/office/drawing/2014/main" id="{4E186A87-8B6E-4586-82B7-6CEA3AC722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47" y="2480"/>
              <a:ext cx="299" cy="3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2" name="Line 42">
              <a:extLst>
                <a:ext uri="{FF2B5EF4-FFF2-40B4-BE49-F238E27FC236}">
                  <a16:creationId xmlns:a16="http://schemas.microsoft.com/office/drawing/2014/main" id="{80A23BBD-46AE-427F-8AEF-4228DD601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9" y="2546"/>
              <a:ext cx="203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3" name="Freeform 43">
              <a:extLst>
                <a:ext uri="{FF2B5EF4-FFF2-40B4-BE49-F238E27FC236}">
                  <a16:creationId xmlns:a16="http://schemas.microsoft.com/office/drawing/2014/main" id="{76C8C70D-71EE-4F4D-92F7-2C6740AE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2818"/>
              <a:ext cx="215" cy="1"/>
            </a:xfrm>
            <a:custGeom>
              <a:avLst/>
              <a:gdLst>
                <a:gd name="T0" fmla="*/ 0 w 225"/>
                <a:gd name="T1" fmla="*/ 0 h 1"/>
                <a:gd name="T2" fmla="*/ 1 w 225"/>
                <a:gd name="T3" fmla="*/ 0 h 1"/>
                <a:gd name="T4" fmla="*/ 224 w 22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" h="1">
                  <a:moveTo>
                    <a:pt x="0" y="0"/>
                  </a:moveTo>
                  <a:lnTo>
                    <a:pt x="1" y="0"/>
                  </a:lnTo>
                  <a:lnTo>
                    <a:pt x="224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4" name="Line 44">
              <a:extLst>
                <a:ext uri="{FF2B5EF4-FFF2-40B4-BE49-F238E27FC236}">
                  <a16:creationId xmlns:a16="http://schemas.microsoft.com/office/drawing/2014/main" id="{09A4E0DE-AA2C-4B5A-8453-4138595CD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" y="2836"/>
              <a:ext cx="69" cy="72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5" name="Line 45">
              <a:extLst>
                <a:ext uri="{FF2B5EF4-FFF2-40B4-BE49-F238E27FC236}">
                  <a16:creationId xmlns:a16="http://schemas.microsoft.com/office/drawing/2014/main" id="{2C5DD034-91D0-416A-B101-830A3CF79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5" y="2842"/>
              <a:ext cx="69" cy="72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6" name="Line 46">
              <a:extLst>
                <a:ext uri="{FF2B5EF4-FFF2-40B4-BE49-F238E27FC236}">
                  <a16:creationId xmlns:a16="http://schemas.microsoft.com/office/drawing/2014/main" id="{0CC8F520-C83C-4211-A8FC-2E9612305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7" y="2709"/>
              <a:ext cx="162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7" name="Line 47">
              <a:extLst>
                <a:ext uri="{FF2B5EF4-FFF2-40B4-BE49-F238E27FC236}">
                  <a16:creationId xmlns:a16="http://schemas.microsoft.com/office/drawing/2014/main" id="{15FF83B0-9D8C-4BF4-9E64-2395373D4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2" y="2534"/>
              <a:ext cx="161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8" name="Line 48">
              <a:extLst>
                <a:ext uri="{FF2B5EF4-FFF2-40B4-BE49-F238E27FC236}">
                  <a16:creationId xmlns:a16="http://schemas.microsoft.com/office/drawing/2014/main" id="{2D07B024-1FA3-4BB7-A6E5-5FE57E1BC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3" y="2347"/>
              <a:ext cx="0" cy="163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29" name="Line 49">
              <a:extLst>
                <a:ext uri="{FF2B5EF4-FFF2-40B4-BE49-F238E27FC236}">
                  <a16:creationId xmlns:a16="http://schemas.microsoft.com/office/drawing/2014/main" id="{9B4D6B1B-D9B0-49AD-893A-EE5821C64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8" y="2353"/>
              <a:ext cx="0" cy="145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30" name="Text Box 50">
              <a:extLst>
                <a:ext uri="{FF2B5EF4-FFF2-40B4-BE49-F238E27FC236}">
                  <a16:creationId xmlns:a16="http://schemas.microsoft.com/office/drawing/2014/main" id="{31F07C9C-D845-4222-91EC-29E4435DA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2" y="2528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1,1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31" name="Text Box 51">
              <a:extLst>
                <a:ext uri="{FF2B5EF4-FFF2-40B4-BE49-F238E27FC236}">
                  <a16:creationId xmlns:a16="http://schemas.microsoft.com/office/drawing/2014/main" id="{6F1A8A06-75F0-4DA2-BDCE-AC7918700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" y="2340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1,5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32" name="Text Box 52">
              <a:extLst>
                <a:ext uri="{FF2B5EF4-FFF2-40B4-BE49-F238E27FC236}">
                  <a16:creationId xmlns:a16="http://schemas.microsoft.com/office/drawing/2014/main" id="{19DA5F98-EF5E-49CE-B65E-F4EAB49AA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5" y="2594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1,6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33" name="Text Box 53">
              <a:extLst>
                <a:ext uri="{FF2B5EF4-FFF2-40B4-BE49-F238E27FC236}">
                  <a16:creationId xmlns:a16="http://schemas.microsoft.com/office/drawing/2014/main" id="{898B44AF-54EC-43EC-949C-463507D37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2" y="2823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0,8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34" name="Line 54">
              <a:extLst>
                <a:ext uri="{FF2B5EF4-FFF2-40B4-BE49-F238E27FC236}">
                  <a16:creationId xmlns:a16="http://schemas.microsoft.com/office/drawing/2014/main" id="{E549C951-6A26-415A-9955-C9FD80CFA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0" y="2812"/>
              <a:ext cx="173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35" name="Freeform 55">
              <a:extLst>
                <a:ext uri="{FF2B5EF4-FFF2-40B4-BE49-F238E27FC236}">
                  <a16:creationId xmlns:a16="http://schemas.microsoft.com/office/drawing/2014/main" id="{3D502945-08B4-4ED8-8A48-EB94F4F4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" y="2727"/>
              <a:ext cx="24" cy="80"/>
            </a:xfrm>
            <a:custGeom>
              <a:avLst/>
              <a:gdLst>
                <a:gd name="T0" fmla="*/ 0 w 26"/>
                <a:gd name="T1" fmla="*/ 79 h 80"/>
                <a:gd name="T2" fmla="*/ 3 w 26"/>
                <a:gd name="T3" fmla="*/ 77 h 80"/>
                <a:gd name="T4" fmla="*/ 4 w 26"/>
                <a:gd name="T5" fmla="*/ 76 h 80"/>
                <a:gd name="T6" fmla="*/ 5 w 26"/>
                <a:gd name="T7" fmla="*/ 75 h 80"/>
                <a:gd name="T8" fmla="*/ 7 w 26"/>
                <a:gd name="T9" fmla="*/ 75 h 80"/>
                <a:gd name="T10" fmla="*/ 8 w 26"/>
                <a:gd name="T11" fmla="*/ 74 h 80"/>
                <a:gd name="T12" fmla="*/ 9 w 26"/>
                <a:gd name="T13" fmla="*/ 73 h 80"/>
                <a:gd name="T14" fmla="*/ 10 w 26"/>
                <a:gd name="T15" fmla="*/ 72 h 80"/>
                <a:gd name="T16" fmla="*/ 11 w 26"/>
                <a:gd name="T17" fmla="*/ 71 h 80"/>
                <a:gd name="T18" fmla="*/ 13 w 26"/>
                <a:gd name="T19" fmla="*/ 70 h 80"/>
                <a:gd name="T20" fmla="*/ 13 w 26"/>
                <a:gd name="T21" fmla="*/ 69 h 80"/>
                <a:gd name="T22" fmla="*/ 15 w 26"/>
                <a:gd name="T23" fmla="*/ 67 h 80"/>
                <a:gd name="T24" fmla="*/ 15 w 26"/>
                <a:gd name="T25" fmla="*/ 66 h 80"/>
                <a:gd name="T26" fmla="*/ 17 w 26"/>
                <a:gd name="T27" fmla="*/ 65 h 80"/>
                <a:gd name="T28" fmla="*/ 17 w 26"/>
                <a:gd name="T29" fmla="*/ 64 h 80"/>
                <a:gd name="T30" fmla="*/ 18 w 26"/>
                <a:gd name="T31" fmla="*/ 63 h 80"/>
                <a:gd name="T32" fmla="*/ 19 w 26"/>
                <a:gd name="T33" fmla="*/ 61 h 80"/>
                <a:gd name="T34" fmla="*/ 20 w 26"/>
                <a:gd name="T35" fmla="*/ 60 h 80"/>
                <a:gd name="T36" fmla="*/ 21 w 26"/>
                <a:gd name="T37" fmla="*/ 59 h 80"/>
                <a:gd name="T38" fmla="*/ 21 w 26"/>
                <a:gd name="T39" fmla="*/ 57 h 80"/>
                <a:gd name="T40" fmla="*/ 22 w 26"/>
                <a:gd name="T41" fmla="*/ 56 h 80"/>
                <a:gd name="T42" fmla="*/ 22 w 26"/>
                <a:gd name="T43" fmla="*/ 55 h 80"/>
                <a:gd name="T44" fmla="*/ 23 w 26"/>
                <a:gd name="T45" fmla="*/ 53 h 80"/>
                <a:gd name="T46" fmla="*/ 23 w 26"/>
                <a:gd name="T47" fmla="*/ 52 h 80"/>
                <a:gd name="T48" fmla="*/ 24 w 26"/>
                <a:gd name="T49" fmla="*/ 50 h 80"/>
                <a:gd name="T50" fmla="*/ 24 w 26"/>
                <a:gd name="T51" fmla="*/ 49 h 80"/>
                <a:gd name="T52" fmla="*/ 25 w 26"/>
                <a:gd name="T53" fmla="*/ 47 h 80"/>
                <a:gd name="T54" fmla="*/ 25 w 26"/>
                <a:gd name="T55" fmla="*/ 45 h 80"/>
                <a:gd name="T56" fmla="*/ 25 w 26"/>
                <a:gd name="T57" fmla="*/ 44 h 80"/>
                <a:gd name="T58" fmla="*/ 25 w 26"/>
                <a:gd name="T59" fmla="*/ 42 h 80"/>
                <a:gd name="T60" fmla="*/ 25 w 26"/>
                <a:gd name="T61" fmla="*/ 41 h 80"/>
                <a:gd name="T62" fmla="*/ 25 w 26"/>
                <a:gd name="T63" fmla="*/ 39 h 80"/>
                <a:gd name="T64" fmla="*/ 25 w 26"/>
                <a:gd name="T65" fmla="*/ 36 h 80"/>
                <a:gd name="T66" fmla="*/ 25 w 26"/>
                <a:gd name="T67" fmla="*/ 34 h 80"/>
                <a:gd name="T68" fmla="*/ 25 w 26"/>
                <a:gd name="T69" fmla="*/ 33 h 80"/>
                <a:gd name="T70" fmla="*/ 25 w 26"/>
                <a:gd name="T71" fmla="*/ 31 h 80"/>
                <a:gd name="T72" fmla="*/ 24 w 26"/>
                <a:gd name="T73" fmla="*/ 30 h 80"/>
                <a:gd name="T74" fmla="*/ 24 w 26"/>
                <a:gd name="T75" fmla="*/ 28 h 80"/>
                <a:gd name="T76" fmla="*/ 23 w 26"/>
                <a:gd name="T77" fmla="*/ 27 h 80"/>
                <a:gd name="T78" fmla="*/ 23 w 26"/>
                <a:gd name="T79" fmla="*/ 25 h 80"/>
                <a:gd name="T80" fmla="*/ 22 w 26"/>
                <a:gd name="T81" fmla="*/ 24 h 80"/>
                <a:gd name="T82" fmla="*/ 22 w 26"/>
                <a:gd name="T83" fmla="*/ 22 h 80"/>
                <a:gd name="T84" fmla="*/ 21 w 26"/>
                <a:gd name="T85" fmla="*/ 21 h 80"/>
                <a:gd name="T86" fmla="*/ 21 w 26"/>
                <a:gd name="T87" fmla="*/ 19 h 80"/>
                <a:gd name="T88" fmla="*/ 20 w 26"/>
                <a:gd name="T89" fmla="*/ 18 h 80"/>
                <a:gd name="T90" fmla="*/ 19 w 26"/>
                <a:gd name="T91" fmla="*/ 17 h 80"/>
                <a:gd name="T92" fmla="*/ 18 w 26"/>
                <a:gd name="T93" fmla="*/ 15 h 80"/>
                <a:gd name="T94" fmla="*/ 17 w 26"/>
                <a:gd name="T95" fmla="*/ 14 h 80"/>
                <a:gd name="T96" fmla="*/ 17 w 26"/>
                <a:gd name="T97" fmla="*/ 13 h 80"/>
                <a:gd name="T98" fmla="*/ 15 w 26"/>
                <a:gd name="T99" fmla="*/ 12 h 80"/>
                <a:gd name="T100" fmla="*/ 15 w 26"/>
                <a:gd name="T101" fmla="*/ 11 h 80"/>
                <a:gd name="T102" fmla="*/ 13 w 26"/>
                <a:gd name="T103" fmla="*/ 10 h 80"/>
                <a:gd name="T104" fmla="*/ 13 w 26"/>
                <a:gd name="T105" fmla="*/ 9 h 80"/>
                <a:gd name="T106" fmla="*/ 11 w 26"/>
                <a:gd name="T107" fmla="*/ 7 h 80"/>
                <a:gd name="T108" fmla="*/ 10 w 26"/>
                <a:gd name="T109" fmla="*/ 7 h 80"/>
                <a:gd name="T110" fmla="*/ 9 w 26"/>
                <a:gd name="T111" fmla="*/ 5 h 80"/>
                <a:gd name="T112" fmla="*/ 8 w 26"/>
                <a:gd name="T113" fmla="*/ 5 h 80"/>
                <a:gd name="T114" fmla="*/ 7 w 26"/>
                <a:gd name="T115" fmla="*/ 4 h 80"/>
                <a:gd name="T116" fmla="*/ 5 w 26"/>
                <a:gd name="T117" fmla="*/ 3 h 80"/>
                <a:gd name="T118" fmla="*/ 4 w 26"/>
                <a:gd name="T119" fmla="*/ 2 h 80"/>
                <a:gd name="T120" fmla="*/ 3 w 26"/>
                <a:gd name="T121" fmla="*/ 1 h 80"/>
                <a:gd name="T122" fmla="*/ 1 w 26"/>
                <a:gd name="T123" fmla="*/ 1 h 80"/>
                <a:gd name="T124" fmla="*/ 0 w 26"/>
                <a:gd name="T1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80">
                  <a:moveTo>
                    <a:pt x="0" y="79"/>
                  </a:moveTo>
                  <a:lnTo>
                    <a:pt x="3" y="77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7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5" y="67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21" y="59"/>
                  </a:lnTo>
                  <a:lnTo>
                    <a:pt x="21" y="57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19" y="17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36" name="Line 56">
              <a:extLst>
                <a:ext uri="{FF2B5EF4-FFF2-40B4-BE49-F238E27FC236}">
                  <a16:creationId xmlns:a16="http://schemas.microsoft.com/office/drawing/2014/main" id="{6DD7F22E-0572-4126-96EC-3FBF4FCBE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5" y="2715"/>
              <a:ext cx="224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37" name="Freeform 57">
              <a:extLst>
                <a:ext uri="{FF2B5EF4-FFF2-40B4-BE49-F238E27FC236}">
                  <a16:creationId xmlns:a16="http://schemas.microsoft.com/office/drawing/2014/main" id="{CCAB4892-E642-47E3-8AE4-E0BF3CF9A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" y="2552"/>
              <a:ext cx="65" cy="158"/>
            </a:xfrm>
            <a:custGeom>
              <a:avLst/>
              <a:gdLst>
                <a:gd name="T0" fmla="*/ 67 w 68"/>
                <a:gd name="T1" fmla="*/ 157 h 158"/>
                <a:gd name="T2" fmla="*/ 60 w 68"/>
                <a:gd name="T3" fmla="*/ 156 h 158"/>
                <a:gd name="T4" fmla="*/ 56 w 68"/>
                <a:gd name="T5" fmla="*/ 154 h 158"/>
                <a:gd name="T6" fmla="*/ 53 w 68"/>
                <a:gd name="T7" fmla="*/ 153 h 158"/>
                <a:gd name="T8" fmla="*/ 50 w 68"/>
                <a:gd name="T9" fmla="*/ 152 h 158"/>
                <a:gd name="T10" fmla="*/ 46 w 68"/>
                <a:gd name="T11" fmla="*/ 151 h 158"/>
                <a:gd name="T12" fmla="*/ 43 w 68"/>
                <a:gd name="T13" fmla="*/ 149 h 158"/>
                <a:gd name="T14" fmla="*/ 40 w 68"/>
                <a:gd name="T15" fmla="*/ 148 h 158"/>
                <a:gd name="T16" fmla="*/ 37 w 68"/>
                <a:gd name="T17" fmla="*/ 146 h 158"/>
                <a:gd name="T18" fmla="*/ 34 w 68"/>
                <a:gd name="T19" fmla="*/ 144 h 158"/>
                <a:gd name="T20" fmla="*/ 32 w 68"/>
                <a:gd name="T21" fmla="*/ 142 h 158"/>
                <a:gd name="T22" fmla="*/ 29 w 68"/>
                <a:gd name="T23" fmla="*/ 140 h 158"/>
                <a:gd name="T24" fmla="*/ 26 w 68"/>
                <a:gd name="T25" fmla="*/ 138 h 158"/>
                <a:gd name="T26" fmla="*/ 24 w 68"/>
                <a:gd name="T27" fmla="*/ 135 h 158"/>
                <a:gd name="T28" fmla="*/ 22 w 68"/>
                <a:gd name="T29" fmla="*/ 132 h 158"/>
                <a:gd name="T30" fmla="*/ 19 w 68"/>
                <a:gd name="T31" fmla="*/ 130 h 158"/>
                <a:gd name="T32" fmla="*/ 17 w 68"/>
                <a:gd name="T33" fmla="*/ 127 h 158"/>
                <a:gd name="T34" fmla="*/ 15 w 68"/>
                <a:gd name="T35" fmla="*/ 125 h 158"/>
                <a:gd name="T36" fmla="*/ 13 w 68"/>
                <a:gd name="T37" fmla="*/ 122 h 158"/>
                <a:gd name="T38" fmla="*/ 11 w 68"/>
                <a:gd name="T39" fmla="*/ 119 h 158"/>
                <a:gd name="T40" fmla="*/ 10 w 68"/>
                <a:gd name="T41" fmla="*/ 116 h 158"/>
                <a:gd name="T42" fmla="*/ 8 w 68"/>
                <a:gd name="T43" fmla="*/ 113 h 158"/>
                <a:gd name="T44" fmla="*/ 6 w 68"/>
                <a:gd name="T45" fmla="*/ 110 h 158"/>
                <a:gd name="T46" fmla="*/ 5 w 68"/>
                <a:gd name="T47" fmla="*/ 106 h 158"/>
                <a:gd name="T48" fmla="*/ 4 w 68"/>
                <a:gd name="T49" fmla="*/ 103 h 158"/>
                <a:gd name="T50" fmla="*/ 3 w 68"/>
                <a:gd name="T51" fmla="*/ 100 h 158"/>
                <a:gd name="T52" fmla="*/ 2 w 68"/>
                <a:gd name="T53" fmla="*/ 96 h 158"/>
                <a:gd name="T54" fmla="*/ 2 w 68"/>
                <a:gd name="T55" fmla="*/ 93 h 158"/>
                <a:gd name="T56" fmla="*/ 1 w 68"/>
                <a:gd name="T57" fmla="*/ 89 h 158"/>
                <a:gd name="T58" fmla="*/ 0 w 68"/>
                <a:gd name="T59" fmla="*/ 86 h 158"/>
                <a:gd name="T60" fmla="*/ 0 w 68"/>
                <a:gd name="T61" fmla="*/ 82 h 158"/>
                <a:gd name="T62" fmla="*/ 0 w 68"/>
                <a:gd name="T63" fmla="*/ 78 h 158"/>
                <a:gd name="T64" fmla="*/ 0 w 68"/>
                <a:gd name="T65" fmla="*/ 71 h 158"/>
                <a:gd name="T66" fmla="*/ 1 w 68"/>
                <a:gd name="T67" fmla="*/ 67 h 158"/>
                <a:gd name="T68" fmla="*/ 2 w 68"/>
                <a:gd name="T69" fmla="*/ 64 h 158"/>
                <a:gd name="T70" fmla="*/ 2 w 68"/>
                <a:gd name="T71" fmla="*/ 60 h 158"/>
                <a:gd name="T72" fmla="*/ 3 w 68"/>
                <a:gd name="T73" fmla="*/ 57 h 158"/>
                <a:gd name="T74" fmla="*/ 4 w 68"/>
                <a:gd name="T75" fmla="*/ 53 h 158"/>
                <a:gd name="T76" fmla="*/ 5 w 68"/>
                <a:gd name="T77" fmla="*/ 50 h 158"/>
                <a:gd name="T78" fmla="*/ 6 w 68"/>
                <a:gd name="T79" fmla="*/ 47 h 158"/>
                <a:gd name="T80" fmla="*/ 8 w 68"/>
                <a:gd name="T81" fmla="*/ 44 h 158"/>
                <a:gd name="T82" fmla="*/ 10 w 68"/>
                <a:gd name="T83" fmla="*/ 40 h 158"/>
                <a:gd name="T84" fmla="*/ 11 w 68"/>
                <a:gd name="T85" fmla="*/ 38 h 158"/>
                <a:gd name="T86" fmla="*/ 13 w 68"/>
                <a:gd name="T87" fmla="*/ 35 h 158"/>
                <a:gd name="T88" fmla="*/ 15 w 68"/>
                <a:gd name="T89" fmla="*/ 32 h 158"/>
                <a:gd name="T90" fmla="*/ 17 w 68"/>
                <a:gd name="T91" fmla="*/ 29 h 158"/>
                <a:gd name="T92" fmla="*/ 19 w 68"/>
                <a:gd name="T93" fmla="*/ 26 h 158"/>
                <a:gd name="T94" fmla="*/ 22 w 68"/>
                <a:gd name="T95" fmla="*/ 24 h 158"/>
                <a:gd name="T96" fmla="*/ 24 w 68"/>
                <a:gd name="T97" fmla="*/ 21 h 158"/>
                <a:gd name="T98" fmla="*/ 26 w 68"/>
                <a:gd name="T99" fmla="*/ 19 h 158"/>
                <a:gd name="T100" fmla="*/ 29 w 68"/>
                <a:gd name="T101" fmla="*/ 17 h 158"/>
                <a:gd name="T102" fmla="*/ 32 w 68"/>
                <a:gd name="T103" fmla="*/ 15 h 158"/>
                <a:gd name="T104" fmla="*/ 34 w 68"/>
                <a:gd name="T105" fmla="*/ 13 h 158"/>
                <a:gd name="T106" fmla="*/ 37 w 68"/>
                <a:gd name="T107" fmla="*/ 11 h 158"/>
                <a:gd name="T108" fmla="*/ 40 w 68"/>
                <a:gd name="T109" fmla="*/ 9 h 158"/>
                <a:gd name="T110" fmla="*/ 43 w 68"/>
                <a:gd name="T111" fmla="*/ 7 h 158"/>
                <a:gd name="T112" fmla="*/ 46 w 68"/>
                <a:gd name="T113" fmla="*/ 6 h 158"/>
                <a:gd name="T114" fmla="*/ 50 w 68"/>
                <a:gd name="T115" fmla="*/ 4 h 158"/>
                <a:gd name="T116" fmla="*/ 53 w 68"/>
                <a:gd name="T117" fmla="*/ 3 h 158"/>
                <a:gd name="T118" fmla="*/ 56 w 68"/>
                <a:gd name="T119" fmla="*/ 2 h 158"/>
                <a:gd name="T120" fmla="*/ 60 w 68"/>
                <a:gd name="T121" fmla="*/ 1 h 158"/>
                <a:gd name="T122" fmla="*/ 63 w 68"/>
                <a:gd name="T123" fmla="*/ 0 h 158"/>
                <a:gd name="T124" fmla="*/ 67 w 68"/>
                <a:gd name="T12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158">
                  <a:moveTo>
                    <a:pt x="67" y="157"/>
                  </a:moveTo>
                  <a:lnTo>
                    <a:pt x="60" y="156"/>
                  </a:lnTo>
                  <a:lnTo>
                    <a:pt x="56" y="154"/>
                  </a:lnTo>
                  <a:lnTo>
                    <a:pt x="53" y="153"/>
                  </a:lnTo>
                  <a:lnTo>
                    <a:pt x="50" y="152"/>
                  </a:lnTo>
                  <a:lnTo>
                    <a:pt x="46" y="151"/>
                  </a:lnTo>
                  <a:lnTo>
                    <a:pt x="43" y="149"/>
                  </a:lnTo>
                  <a:lnTo>
                    <a:pt x="40" y="148"/>
                  </a:lnTo>
                  <a:lnTo>
                    <a:pt x="37" y="146"/>
                  </a:lnTo>
                  <a:lnTo>
                    <a:pt x="34" y="144"/>
                  </a:lnTo>
                  <a:lnTo>
                    <a:pt x="32" y="142"/>
                  </a:lnTo>
                  <a:lnTo>
                    <a:pt x="29" y="140"/>
                  </a:lnTo>
                  <a:lnTo>
                    <a:pt x="26" y="138"/>
                  </a:lnTo>
                  <a:lnTo>
                    <a:pt x="24" y="135"/>
                  </a:lnTo>
                  <a:lnTo>
                    <a:pt x="22" y="132"/>
                  </a:lnTo>
                  <a:lnTo>
                    <a:pt x="19" y="130"/>
                  </a:lnTo>
                  <a:lnTo>
                    <a:pt x="17" y="127"/>
                  </a:lnTo>
                  <a:lnTo>
                    <a:pt x="15" y="125"/>
                  </a:lnTo>
                  <a:lnTo>
                    <a:pt x="13" y="122"/>
                  </a:lnTo>
                  <a:lnTo>
                    <a:pt x="11" y="119"/>
                  </a:lnTo>
                  <a:lnTo>
                    <a:pt x="10" y="116"/>
                  </a:lnTo>
                  <a:lnTo>
                    <a:pt x="8" y="113"/>
                  </a:lnTo>
                  <a:lnTo>
                    <a:pt x="6" y="110"/>
                  </a:lnTo>
                  <a:lnTo>
                    <a:pt x="5" y="106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2" y="96"/>
                  </a:lnTo>
                  <a:lnTo>
                    <a:pt x="2" y="93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1" y="67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6" y="47"/>
                  </a:lnTo>
                  <a:lnTo>
                    <a:pt x="8" y="44"/>
                  </a:lnTo>
                  <a:lnTo>
                    <a:pt x="10" y="40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5" y="32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4" y="21"/>
                  </a:lnTo>
                  <a:lnTo>
                    <a:pt x="26" y="19"/>
                  </a:lnTo>
                  <a:lnTo>
                    <a:pt x="29" y="17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9"/>
                  </a:lnTo>
                  <a:lnTo>
                    <a:pt x="43" y="7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53" y="3"/>
                  </a:lnTo>
                  <a:lnTo>
                    <a:pt x="56" y="2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7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38" name="Freeform 58">
              <a:extLst>
                <a:ext uri="{FF2B5EF4-FFF2-40B4-BE49-F238E27FC236}">
                  <a16:creationId xmlns:a16="http://schemas.microsoft.com/office/drawing/2014/main" id="{ACFB2666-6A93-4CED-ABA9-6C97200DE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" y="2607"/>
              <a:ext cx="70" cy="102"/>
            </a:xfrm>
            <a:custGeom>
              <a:avLst/>
              <a:gdLst>
                <a:gd name="T0" fmla="*/ 1 w 73"/>
                <a:gd name="T1" fmla="*/ 5 h 102"/>
                <a:gd name="T2" fmla="*/ 2 w 73"/>
                <a:gd name="T3" fmla="*/ 4 h 102"/>
                <a:gd name="T4" fmla="*/ 4 w 73"/>
                <a:gd name="T5" fmla="*/ 3 h 102"/>
                <a:gd name="T6" fmla="*/ 5 w 73"/>
                <a:gd name="T7" fmla="*/ 3 h 102"/>
                <a:gd name="T8" fmla="*/ 6 w 73"/>
                <a:gd name="T9" fmla="*/ 3 h 102"/>
                <a:gd name="T10" fmla="*/ 8 w 73"/>
                <a:gd name="T11" fmla="*/ 2 h 102"/>
                <a:gd name="T12" fmla="*/ 9 w 73"/>
                <a:gd name="T13" fmla="*/ 2 h 102"/>
                <a:gd name="T14" fmla="*/ 10 w 73"/>
                <a:gd name="T15" fmla="*/ 1 h 102"/>
                <a:gd name="T16" fmla="*/ 12 w 73"/>
                <a:gd name="T17" fmla="*/ 1 h 102"/>
                <a:gd name="T18" fmla="*/ 13 w 73"/>
                <a:gd name="T19" fmla="*/ 1 h 102"/>
                <a:gd name="T20" fmla="*/ 14 w 73"/>
                <a:gd name="T21" fmla="*/ 1 h 102"/>
                <a:gd name="T22" fmla="*/ 16 w 73"/>
                <a:gd name="T23" fmla="*/ 0 h 102"/>
                <a:gd name="T24" fmla="*/ 17 w 73"/>
                <a:gd name="T25" fmla="*/ 0 h 102"/>
                <a:gd name="T26" fmla="*/ 19 w 73"/>
                <a:gd name="T27" fmla="*/ 0 h 102"/>
                <a:gd name="T28" fmla="*/ 20 w 73"/>
                <a:gd name="T29" fmla="*/ 0 h 102"/>
                <a:gd name="T30" fmla="*/ 22 w 73"/>
                <a:gd name="T31" fmla="*/ 0 h 102"/>
                <a:gd name="T32" fmla="*/ 30 w 73"/>
                <a:gd name="T33" fmla="*/ 1 h 102"/>
                <a:gd name="T34" fmla="*/ 34 w 73"/>
                <a:gd name="T35" fmla="*/ 1 h 102"/>
                <a:gd name="T36" fmla="*/ 39 w 73"/>
                <a:gd name="T37" fmla="*/ 3 h 102"/>
                <a:gd name="T38" fmla="*/ 44 w 73"/>
                <a:gd name="T39" fmla="*/ 5 h 102"/>
                <a:gd name="T40" fmla="*/ 48 w 73"/>
                <a:gd name="T41" fmla="*/ 7 h 102"/>
                <a:gd name="T42" fmla="*/ 52 w 73"/>
                <a:gd name="T43" fmla="*/ 10 h 102"/>
                <a:gd name="T44" fmla="*/ 56 w 73"/>
                <a:gd name="T45" fmla="*/ 13 h 102"/>
                <a:gd name="T46" fmla="*/ 59 w 73"/>
                <a:gd name="T47" fmla="*/ 17 h 102"/>
                <a:gd name="T48" fmla="*/ 62 w 73"/>
                <a:gd name="T49" fmla="*/ 20 h 102"/>
                <a:gd name="T50" fmla="*/ 65 w 73"/>
                <a:gd name="T51" fmla="*/ 24 h 102"/>
                <a:gd name="T52" fmla="*/ 67 w 73"/>
                <a:gd name="T53" fmla="*/ 29 h 102"/>
                <a:gd name="T54" fmla="*/ 69 w 73"/>
                <a:gd name="T55" fmla="*/ 33 h 102"/>
                <a:gd name="T56" fmla="*/ 70 w 73"/>
                <a:gd name="T57" fmla="*/ 38 h 102"/>
                <a:gd name="T58" fmla="*/ 72 w 73"/>
                <a:gd name="T59" fmla="*/ 43 h 102"/>
                <a:gd name="T60" fmla="*/ 72 w 73"/>
                <a:gd name="T61" fmla="*/ 48 h 102"/>
                <a:gd name="T62" fmla="*/ 72 w 73"/>
                <a:gd name="T63" fmla="*/ 55 h 102"/>
                <a:gd name="T64" fmla="*/ 71 w 73"/>
                <a:gd name="T65" fmla="*/ 61 h 102"/>
                <a:gd name="T66" fmla="*/ 70 w 73"/>
                <a:gd name="T67" fmla="*/ 65 h 102"/>
                <a:gd name="T68" fmla="*/ 68 w 73"/>
                <a:gd name="T69" fmla="*/ 70 h 102"/>
                <a:gd name="T70" fmla="*/ 66 w 73"/>
                <a:gd name="T71" fmla="*/ 75 h 102"/>
                <a:gd name="T72" fmla="*/ 64 w 73"/>
                <a:gd name="T73" fmla="*/ 79 h 102"/>
                <a:gd name="T74" fmla="*/ 61 w 73"/>
                <a:gd name="T75" fmla="*/ 83 h 102"/>
                <a:gd name="T76" fmla="*/ 58 w 73"/>
                <a:gd name="T77" fmla="*/ 86 h 102"/>
                <a:gd name="T78" fmla="*/ 54 w 73"/>
                <a:gd name="T79" fmla="*/ 89 h 102"/>
                <a:gd name="T80" fmla="*/ 50 w 73"/>
                <a:gd name="T81" fmla="*/ 92 h 102"/>
                <a:gd name="T82" fmla="*/ 46 w 73"/>
                <a:gd name="T83" fmla="*/ 95 h 102"/>
                <a:gd name="T84" fmla="*/ 42 w 73"/>
                <a:gd name="T85" fmla="*/ 97 h 102"/>
                <a:gd name="T86" fmla="*/ 37 w 73"/>
                <a:gd name="T87" fmla="*/ 99 h 102"/>
                <a:gd name="T88" fmla="*/ 32 w 73"/>
                <a:gd name="T89" fmla="*/ 100 h 102"/>
                <a:gd name="T90" fmla="*/ 27 w 73"/>
                <a:gd name="T91" fmla="*/ 101 h 102"/>
                <a:gd name="T92" fmla="*/ 22 w 73"/>
                <a:gd name="T93" fmla="*/ 101 h 102"/>
                <a:gd name="T94" fmla="*/ 20 w 73"/>
                <a:gd name="T95" fmla="*/ 101 h 102"/>
                <a:gd name="T96" fmla="*/ 18 w 73"/>
                <a:gd name="T97" fmla="*/ 101 h 102"/>
                <a:gd name="T98" fmla="*/ 17 w 73"/>
                <a:gd name="T99" fmla="*/ 101 h 102"/>
                <a:gd name="T100" fmla="*/ 15 w 73"/>
                <a:gd name="T101" fmla="*/ 100 h 102"/>
                <a:gd name="T102" fmla="*/ 14 w 73"/>
                <a:gd name="T103" fmla="*/ 100 h 102"/>
                <a:gd name="T104" fmla="*/ 12 w 73"/>
                <a:gd name="T105" fmla="*/ 100 h 102"/>
                <a:gd name="T106" fmla="*/ 11 w 73"/>
                <a:gd name="T107" fmla="*/ 100 h 102"/>
                <a:gd name="T108" fmla="*/ 10 w 73"/>
                <a:gd name="T109" fmla="*/ 99 h 102"/>
                <a:gd name="T110" fmla="*/ 8 w 73"/>
                <a:gd name="T111" fmla="*/ 99 h 102"/>
                <a:gd name="T112" fmla="*/ 7 w 73"/>
                <a:gd name="T113" fmla="*/ 99 h 102"/>
                <a:gd name="T114" fmla="*/ 6 w 73"/>
                <a:gd name="T115" fmla="*/ 98 h 102"/>
                <a:gd name="T116" fmla="*/ 4 w 73"/>
                <a:gd name="T117" fmla="*/ 98 h 102"/>
                <a:gd name="T118" fmla="*/ 3 w 73"/>
                <a:gd name="T119" fmla="*/ 97 h 102"/>
                <a:gd name="T120" fmla="*/ 2 w 73"/>
                <a:gd name="T121" fmla="*/ 97 h 102"/>
                <a:gd name="T122" fmla="*/ 0 w 73"/>
                <a:gd name="T123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102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2" y="4"/>
                  </a:lnTo>
                  <a:lnTo>
                    <a:pt x="44" y="5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9"/>
                  </a:lnTo>
                  <a:lnTo>
                    <a:pt x="52" y="10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8" y="15"/>
                  </a:lnTo>
                  <a:lnTo>
                    <a:pt x="59" y="17"/>
                  </a:lnTo>
                  <a:lnTo>
                    <a:pt x="61" y="18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7" y="29"/>
                  </a:lnTo>
                  <a:lnTo>
                    <a:pt x="68" y="31"/>
                  </a:lnTo>
                  <a:lnTo>
                    <a:pt x="69" y="33"/>
                  </a:lnTo>
                  <a:lnTo>
                    <a:pt x="70" y="35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5"/>
                  </a:lnTo>
                  <a:lnTo>
                    <a:pt x="72" y="58"/>
                  </a:lnTo>
                  <a:lnTo>
                    <a:pt x="71" y="61"/>
                  </a:lnTo>
                  <a:lnTo>
                    <a:pt x="70" y="63"/>
                  </a:lnTo>
                  <a:lnTo>
                    <a:pt x="70" y="65"/>
                  </a:lnTo>
                  <a:lnTo>
                    <a:pt x="69" y="68"/>
                  </a:lnTo>
                  <a:lnTo>
                    <a:pt x="68" y="70"/>
                  </a:lnTo>
                  <a:lnTo>
                    <a:pt x="67" y="72"/>
                  </a:lnTo>
                  <a:lnTo>
                    <a:pt x="66" y="75"/>
                  </a:lnTo>
                  <a:lnTo>
                    <a:pt x="65" y="77"/>
                  </a:lnTo>
                  <a:lnTo>
                    <a:pt x="64" y="79"/>
                  </a:lnTo>
                  <a:lnTo>
                    <a:pt x="62" y="81"/>
                  </a:lnTo>
                  <a:lnTo>
                    <a:pt x="61" y="83"/>
                  </a:lnTo>
                  <a:lnTo>
                    <a:pt x="59" y="84"/>
                  </a:lnTo>
                  <a:lnTo>
                    <a:pt x="58" y="86"/>
                  </a:lnTo>
                  <a:lnTo>
                    <a:pt x="56" y="88"/>
                  </a:lnTo>
                  <a:lnTo>
                    <a:pt x="54" y="89"/>
                  </a:lnTo>
                  <a:lnTo>
                    <a:pt x="52" y="91"/>
                  </a:lnTo>
                  <a:lnTo>
                    <a:pt x="50" y="92"/>
                  </a:lnTo>
                  <a:lnTo>
                    <a:pt x="48" y="93"/>
                  </a:lnTo>
                  <a:lnTo>
                    <a:pt x="46" y="95"/>
                  </a:lnTo>
                  <a:lnTo>
                    <a:pt x="44" y="96"/>
                  </a:lnTo>
                  <a:lnTo>
                    <a:pt x="42" y="97"/>
                  </a:lnTo>
                  <a:lnTo>
                    <a:pt x="39" y="98"/>
                  </a:lnTo>
                  <a:lnTo>
                    <a:pt x="37" y="99"/>
                  </a:lnTo>
                  <a:lnTo>
                    <a:pt x="34" y="99"/>
                  </a:lnTo>
                  <a:lnTo>
                    <a:pt x="32" y="100"/>
                  </a:lnTo>
                  <a:lnTo>
                    <a:pt x="30" y="100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19" y="101"/>
                  </a:lnTo>
                  <a:lnTo>
                    <a:pt x="18" y="101"/>
                  </a:lnTo>
                  <a:lnTo>
                    <a:pt x="17" y="101"/>
                  </a:lnTo>
                  <a:lnTo>
                    <a:pt x="17" y="101"/>
                  </a:lnTo>
                  <a:lnTo>
                    <a:pt x="16" y="101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1" y="100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7" y="99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5" y="98"/>
                  </a:lnTo>
                  <a:lnTo>
                    <a:pt x="4" y="98"/>
                  </a:lnTo>
                  <a:lnTo>
                    <a:pt x="4" y="97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0" y="96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39" name="Freeform 59">
              <a:extLst>
                <a:ext uri="{FF2B5EF4-FFF2-40B4-BE49-F238E27FC236}">
                  <a16:creationId xmlns:a16="http://schemas.microsoft.com/office/drawing/2014/main" id="{D51DDA70-D895-425D-9BE8-23D8164D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" y="2548"/>
              <a:ext cx="169" cy="47"/>
            </a:xfrm>
            <a:custGeom>
              <a:avLst/>
              <a:gdLst>
                <a:gd name="T0" fmla="*/ 0 w 176"/>
                <a:gd name="T1" fmla="*/ 4 h 47"/>
                <a:gd name="T2" fmla="*/ 2 w 176"/>
                <a:gd name="T3" fmla="*/ 3 h 47"/>
                <a:gd name="T4" fmla="*/ 3 w 176"/>
                <a:gd name="T5" fmla="*/ 3 h 47"/>
                <a:gd name="T6" fmla="*/ 5 w 176"/>
                <a:gd name="T7" fmla="*/ 3 h 47"/>
                <a:gd name="T8" fmla="*/ 6 w 176"/>
                <a:gd name="T9" fmla="*/ 2 h 47"/>
                <a:gd name="T10" fmla="*/ 7 w 176"/>
                <a:gd name="T11" fmla="*/ 2 h 47"/>
                <a:gd name="T12" fmla="*/ 9 w 176"/>
                <a:gd name="T13" fmla="*/ 2 h 47"/>
                <a:gd name="T14" fmla="*/ 10 w 176"/>
                <a:gd name="T15" fmla="*/ 2 h 47"/>
                <a:gd name="T16" fmla="*/ 11 w 176"/>
                <a:gd name="T17" fmla="*/ 2 h 47"/>
                <a:gd name="T18" fmla="*/ 13 w 176"/>
                <a:gd name="T19" fmla="*/ 2 h 47"/>
                <a:gd name="T20" fmla="*/ 14 w 176"/>
                <a:gd name="T21" fmla="*/ 1 h 47"/>
                <a:gd name="T22" fmla="*/ 15 w 176"/>
                <a:gd name="T23" fmla="*/ 1 h 47"/>
                <a:gd name="T24" fmla="*/ 17 w 176"/>
                <a:gd name="T25" fmla="*/ 1 h 47"/>
                <a:gd name="T26" fmla="*/ 18 w 176"/>
                <a:gd name="T27" fmla="*/ 1 h 47"/>
                <a:gd name="T28" fmla="*/ 19 w 176"/>
                <a:gd name="T29" fmla="*/ 1 h 47"/>
                <a:gd name="T30" fmla="*/ 21 w 176"/>
                <a:gd name="T31" fmla="*/ 0 h 47"/>
                <a:gd name="T32" fmla="*/ 22 w 176"/>
                <a:gd name="T33" fmla="*/ 0 h 47"/>
                <a:gd name="T34" fmla="*/ 23 w 176"/>
                <a:gd name="T35" fmla="*/ 0 h 47"/>
                <a:gd name="T36" fmla="*/ 25 w 176"/>
                <a:gd name="T37" fmla="*/ 0 h 47"/>
                <a:gd name="T38" fmla="*/ 26 w 176"/>
                <a:gd name="T39" fmla="*/ 0 h 47"/>
                <a:gd name="T40" fmla="*/ 27 w 176"/>
                <a:gd name="T41" fmla="*/ 0 h 47"/>
                <a:gd name="T42" fmla="*/ 29 w 176"/>
                <a:gd name="T43" fmla="*/ 0 h 47"/>
                <a:gd name="T44" fmla="*/ 30 w 176"/>
                <a:gd name="T45" fmla="*/ 0 h 47"/>
                <a:gd name="T46" fmla="*/ 32 w 176"/>
                <a:gd name="T47" fmla="*/ 0 h 47"/>
                <a:gd name="T48" fmla="*/ 33 w 176"/>
                <a:gd name="T49" fmla="*/ 0 h 47"/>
                <a:gd name="T50" fmla="*/ 34 w 176"/>
                <a:gd name="T51" fmla="*/ 0 h 47"/>
                <a:gd name="T52" fmla="*/ 36 w 176"/>
                <a:gd name="T53" fmla="*/ 0 h 47"/>
                <a:gd name="T54" fmla="*/ 37 w 176"/>
                <a:gd name="T55" fmla="*/ 0 h 47"/>
                <a:gd name="T56" fmla="*/ 38 w 176"/>
                <a:gd name="T57" fmla="*/ 0 h 47"/>
                <a:gd name="T58" fmla="*/ 40 w 176"/>
                <a:gd name="T59" fmla="*/ 0 h 47"/>
                <a:gd name="T60" fmla="*/ 41 w 176"/>
                <a:gd name="T61" fmla="*/ 0 h 47"/>
                <a:gd name="T62" fmla="*/ 43 w 176"/>
                <a:gd name="T63" fmla="*/ 0 h 47"/>
                <a:gd name="T64" fmla="*/ 52 w 176"/>
                <a:gd name="T65" fmla="*/ 0 h 47"/>
                <a:gd name="T66" fmla="*/ 56 w 176"/>
                <a:gd name="T67" fmla="*/ 0 h 47"/>
                <a:gd name="T68" fmla="*/ 61 w 176"/>
                <a:gd name="T69" fmla="*/ 0 h 47"/>
                <a:gd name="T70" fmla="*/ 65 w 176"/>
                <a:gd name="T71" fmla="*/ 1 h 47"/>
                <a:gd name="T72" fmla="*/ 70 w 176"/>
                <a:gd name="T73" fmla="*/ 1 h 47"/>
                <a:gd name="T74" fmla="*/ 75 w 176"/>
                <a:gd name="T75" fmla="*/ 2 h 47"/>
                <a:gd name="T76" fmla="*/ 79 w 176"/>
                <a:gd name="T77" fmla="*/ 3 h 47"/>
                <a:gd name="T78" fmla="*/ 83 w 176"/>
                <a:gd name="T79" fmla="*/ 4 h 47"/>
                <a:gd name="T80" fmla="*/ 88 w 176"/>
                <a:gd name="T81" fmla="*/ 4 h 47"/>
                <a:gd name="T82" fmla="*/ 92 w 176"/>
                <a:gd name="T83" fmla="*/ 5 h 47"/>
                <a:gd name="T84" fmla="*/ 97 w 176"/>
                <a:gd name="T85" fmla="*/ 6 h 47"/>
                <a:gd name="T86" fmla="*/ 101 w 176"/>
                <a:gd name="T87" fmla="*/ 8 h 47"/>
                <a:gd name="T88" fmla="*/ 105 w 176"/>
                <a:gd name="T89" fmla="*/ 9 h 47"/>
                <a:gd name="T90" fmla="*/ 110 w 176"/>
                <a:gd name="T91" fmla="*/ 10 h 47"/>
                <a:gd name="T92" fmla="*/ 114 w 176"/>
                <a:gd name="T93" fmla="*/ 12 h 47"/>
                <a:gd name="T94" fmla="*/ 118 w 176"/>
                <a:gd name="T95" fmla="*/ 13 h 47"/>
                <a:gd name="T96" fmla="*/ 122 w 176"/>
                <a:gd name="T97" fmla="*/ 15 h 47"/>
                <a:gd name="T98" fmla="*/ 126 w 176"/>
                <a:gd name="T99" fmla="*/ 17 h 47"/>
                <a:gd name="T100" fmla="*/ 130 w 176"/>
                <a:gd name="T101" fmla="*/ 18 h 47"/>
                <a:gd name="T102" fmla="*/ 134 w 176"/>
                <a:gd name="T103" fmla="*/ 20 h 47"/>
                <a:gd name="T104" fmla="*/ 138 w 176"/>
                <a:gd name="T105" fmla="*/ 22 h 47"/>
                <a:gd name="T106" fmla="*/ 142 w 176"/>
                <a:gd name="T107" fmla="*/ 24 h 47"/>
                <a:gd name="T108" fmla="*/ 146 w 176"/>
                <a:gd name="T109" fmla="*/ 26 h 47"/>
                <a:gd name="T110" fmla="*/ 150 w 176"/>
                <a:gd name="T111" fmla="*/ 29 h 47"/>
                <a:gd name="T112" fmla="*/ 153 w 176"/>
                <a:gd name="T113" fmla="*/ 31 h 47"/>
                <a:gd name="T114" fmla="*/ 157 w 176"/>
                <a:gd name="T115" fmla="*/ 33 h 47"/>
                <a:gd name="T116" fmla="*/ 161 w 176"/>
                <a:gd name="T117" fmla="*/ 36 h 47"/>
                <a:gd name="T118" fmla="*/ 164 w 176"/>
                <a:gd name="T119" fmla="*/ 38 h 47"/>
                <a:gd name="T120" fmla="*/ 168 w 176"/>
                <a:gd name="T121" fmla="*/ 41 h 47"/>
                <a:gd name="T122" fmla="*/ 171 w 176"/>
                <a:gd name="T123" fmla="*/ 44 h 47"/>
                <a:gd name="T124" fmla="*/ 175 w 176"/>
                <a:gd name="T12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" h="47">
                  <a:moveTo>
                    <a:pt x="0" y="4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9" y="3"/>
                  </a:lnTo>
                  <a:lnTo>
                    <a:pt x="83" y="4"/>
                  </a:lnTo>
                  <a:lnTo>
                    <a:pt x="88" y="4"/>
                  </a:lnTo>
                  <a:lnTo>
                    <a:pt x="92" y="5"/>
                  </a:lnTo>
                  <a:lnTo>
                    <a:pt x="97" y="6"/>
                  </a:lnTo>
                  <a:lnTo>
                    <a:pt x="101" y="8"/>
                  </a:lnTo>
                  <a:lnTo>
                    <a:pt x="105" y="9"/>
                  </a:lnTo>
                  <a:lnTo>
                    <a:pt x="110" y="10"/>
                  </a:lnTo>
                  <a:lnTo>
                    <a:pt x="114" y="12"/>
                  </a:lnTo>
                  <a:lnTo>
                    <a:pt x="118" y="13"/>
                  </a:lnTo>
                  <a:lnTo>
                    <a:pt x="122" y="15"/>
                  </a:lnTo>
                  <a:lnTo>
                    <a:pt x="126" y="17"/>
                  </a:lnTo>
                  <a:lnTo>
                    <a:pt x="130" y="18"/>
                  </a:lnTo>
                  <a:lnTo>
                    <a:pt x="134" y="20"/>
                  </a:lnTo>
                  <a:lnTo>
                    <a:pt x="138" y="22"/>
                  </a:lnTo>
                  <a:lnTo>
                    <a:pt x="142" y="24"/>
                  </a:lnTo>
                  <a:lnTo>
                    <a:pt x="146" y="26"/>
                  </a:lnTo>
                  <a:lnTo>
                    <a:pt x="150" y="29"/>
                  </a:lnTo>
                  <a:lnTo>
                    <a:pt x="153" y="31"/>
                  </a:lnTo>
                  <a:lnTo>
                    <a:pt x="157" y="33"/>
                  </a:lnTo>
                  <a:lnTo>
                    <a:pt x="161" y="36"/>
                  </a:lnTo>
                  <a:lnTo>
                    <a:pt x="164" y="38"/>
                  </a:lnTo>
                  <a:lnTo>
                    <a:pt x="168" y="41"/>
                  </a:lnTo>
                  <a:lnTo>
                    <a:pt x="171" y="44"/>
                  </a:lnTo>
                  <a:lnTo>
                    <a:pt x="175" y="46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1" name="Rectangle 61">
              <a:extLst>
                <a:ext uri="{FF2B5EF4-FFF2-40B4-BE49-F238E27FC236}">
                  <a16:creationId xmlns:a16="http://schemas.microsoft.com/office/drawing/2014/main" id="{F2D46670-5059-414F-8929-ED95989DE2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98" y="3059"/>
              <a:ext cx="375" cy="15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2" name="Rectangle 62">
              <a:extLst>
                <a:ext uri="{FF2B5EF4-FFF2-40B4-BE49-F238E27FC236}">
                  <a16:creationId xmlns:a16="http://schemas.microsoft.com/office/drawing/2014/main" id="{6EC98526-404E-4E54-B537-679655F781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68" y="3156"/>
              <a:ext cx="329" cy="41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3" name="Rectangle 63">
              <a:extLst>
                <a:ext uri="{FF2B5EF4-FFF2-40B4-BE49-F238E27FC236}">
                  <a16:creationId xmlns:a16="http://schemas.microsoft.com/office/drawing/2014/main" id="{E701253F-0DEC-428A-91D5-ABE6B58E6A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94" y="3524"/>
              <a:ext cx="374" cy="18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4" name="Rectangle 64">
              <a:extLst>
                <a:ext uri="{FF2B5EF4-FFF2-40B4-BE49-F238E27FC236}">
                  <a16:creationId xmlns:a16="http://schemas.microsoft.com/office/drawing/2014/main" id="{791538EA-0D78-482F-BE9E-8C938BD150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34" y="3482"/>
              <a:ext cx="110" cy="19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5" name="Rectangle 65">
              <a:extLst>
                <a:ext uri="{FF2B5EF4-FFF2-40B4-BE49-F238E27FC236}">
                  <a16:creationId xmlns:a16="http://schemas.microsoft.com/office/drawing/2014/main" id="{72F2AE6D-2095-4765-84E7-6B474D8590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75" y="3162"/>
              <a:ext cx="363" cy="32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6" name="Line 66">
              <a:extLst>
                <a:ext uri="{FF2B5EF4-FFF2-40B4-BE49-F238E27FC236}">
                  <a16:creationId xmlns:a16="http://schemas.microsoft.com/office/drawing/2014/main" id="{BFC961AB-D1F1-46D4-8ACC-9BA61AFE45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2" y="3542"/>
              <a:ext cx="58" cy="6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7" name="Line 67">
              <a:extLst>
                <a:ext uri="{FF2B5EF4-FFF2-40B4-BE49-F238E27FC236}">
                  <a16:creationId xmlns:a16="http://schemas.microsoft.com/office/drawing/2014/main" id="{7DAE4AF5-513F-4079-8F28-F341688C6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554"/>
              <a:ext cx="52" cy="54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8" name="Freeform 68">
              <a:extLst>
                <a:ext uri="{FF2B5EF4-FFF2-40B4-BE49-F238E27FC236}">
                  <a16:creationId xmlns:a16="http://schemas.microsoft.com/office/drawing/2014/main" id="{73CADA00-4FFA-436F-AE57-F1A704870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3520"/>
              <a:ext cx="169" cy="1"/>
            </a:xfrm>
            <a:custGeom>
              <a:avLst/>
              <a:gdLst>
                <a:gd name="T0" fmla="*/ 0 w 176"/>
                <a:gd name="T1" fmla="*/ 0 h 1"/>
                <a:gd name="T2" fmla="*/ 175 w 176"/>
                <a:gd name="T3" fmla="*/ 0 h 1"/>
                <a:gd name="T4" fmla="*/ 75 w 17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1">
                  <a:moveTo>
                    <a:pt x="0" y="0"/>
                  </a:moveTo>
                  <a:lnTo>
                    <a:pt x="175" y="0"/>
                  </a:lnTo>
                  <a:lnTo>
                    <a:pt x="75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49" name="Line 69">
              <a:extLst>
                <a:ext uri="{FF2B5EF4-FFF2-40B4-BE49-F238E27FC236}">
                  <a16:creationId xmlns:a16="http://schemas.microsoft.com/office/drawing/2014/main" id="{52DB64EC-2F5B-45B1-954F-32E7C2ECF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4" y="3222"/>
              <a:ext cx="168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50" name="Line 70">
              <a:extLst>
                <a:ext uri="{FF2B5EF4-FFF2-40B4-BE49-F238E27FC236}">
                  <a16:creationId xmlns:a16="http://schemas.microsoft.com/office/drawing/2014/main" id="{D753C866-616C-4616-9CC5-25CAE9D34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1" y="3089"/>
              <a:ext cx="0" cy="109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51" name="Line 71">
              <a:extLst>
                <a:ext uri="{FF2B5EF4-FFF2-40B4-BE49-F238E27FC236}">
                  <a16:creationId xmlns:a16="http://schemas.microsoft.com/office/drawing/2014/main" id="{2B1E5993-A866-4FBB-A3CC-5FD50D6A4C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8" y="3095"/>
              <a:ext cx="0" cy="109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52" name="Line 72">
              <a:extLst>
                <a:ext uri="{FF2B5EF4-FFF2-40B4-BE49-F238E27FC236}">
                  <a16:creationId xmlns:a16="http://schemas.microsoft.com/office/drawing/2014/main" id="{92078CDE-6EF8-4969-87C4-4FAE9646B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9" y="3216"/>
              <a:ext cx="145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53" name="Line 73">
              <a:extLst>
                <a:ext uri="{FF2B5EF4-FFF2-40B4-BE49-F238E27FC236}">
                  <a16:creationId xmlns:a16="http://schemas.microsoft.com/office/drawing/2014/main" id="{B4D6BACB-956C-434F-BD6D-16080E0AE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54" y="3415"/>
              <a:ext cx="133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54" name="Text Box 74">
              <a:extLst>
                <a:ext uri="{FF2B5EF4-FFF2-40B4-BE49-F238E27FC236}">
                  <a16:creationId xmlns:a16="http://schemas.microsoft.com/office/drawing/2014/main" id="{1EDB490C-CB3F-46E0-8315-3F4DC96CA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3053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0,9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55" name="Text Box 75">
              <a:extLst>
                <a:ext uri="{FF2B5EF4-FFF2-40B4-BE49-F238E27FC236}">
                  <a16:creationId xmlns:a16="http://schemas.microsoft.com/office/drawing/2014/main" id="{3D62D641-ED19-4DD3-82BF-1C67625EF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" y="3228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1,3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56" name="Text Box 76">
              <a:extLst>
                <a:ext uri="{FF2B5EF4-FFF2-40B4-BE49-F238E27FC236}">
                  <a16:creationId xmlns:a16="http://schemas.microsoft.com/office/drawing/2014/main" id="{7ED6C863-8C51-41EE-8C38-37875F243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" y="3282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1,8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58" name="Rectangle 78">
              <a:extLst>
                <a:ext uri="{FF2B5EF4-FFF2-40B4-BE49-F238E27FC236}">
                  <a16:creationId xmlns:a16="http://schemas.microsoft.com/office/drawing/2014/main" id="{EFA2E70F-F926-4CD4-8D63-784F4BE7BD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304" y="3065"/>
              <a:ext cx="300" cy="13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59" name="Rectangle 79">
              <a:extLst>
                <a:ext uri="{FF2B5EF4-FFF2-40B4-BE49-F238E27FC236}">
                  <a16:creationId xmlns:a16="http://schemas.microsoft.com/office/drawing/2014/main" id="{8E883733-C705-4CDD-B8CB-C5096D1C72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575" y="3162"/>
              <a:ext cx="363" cy="39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0" name="Rectangle 80">
              <a:extLst>
                <a:ext uri="{FF2B5EF4-FFF2-40B4-BE49-F238E27FC236}">
                  <a16:creationId xmlns:a16="http://schemas.microsoft.com/office/drawing/2014/main" id="{F53CFDF1-5EE6-409F-9BB5-70165FFCF2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77" y="3536"/>
              <a:ext cx="449" cy="1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1" name="Rectangle 81">
              <a:extLst>
                <a:ext uri="{FF2B5EF4-FFF2-40B4-BE49-F238E27FC236}">
                  <a16:creationId xmlns:a16="http://schemas.microsoft.com/office/drawing/2014/main" id="{4855DE1D-B316-4667-AE5A-2E52750BD3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93" y="3524"/>
              <a:ext cx="449" cy="16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2" name="Line 82">
              <a:extLst>
                <a:ext uri="{FF2B5EF4-FFF2-40B4-BE49-F238E27FC236}">
                  <a16:creationId xmlns:a16="http://schemas.microsoft.com/office/drawing/2014/main" id="{F9AD00F7-B298-4467-A94E-CA6005730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8" y="3500"/>
              <a:ext cx="150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3" name="Line 83">
              <a:extLst>
                <a:ext uri="{FF2B5EF4-FFF2-40B4-BE49-F238E27FC236}">
                  <a16:creationId xmlns:a16="http://schemas.microsoft.com/office/drawing/2014/main" id="{7A1BECD9-7414-4130-B262-0D6890A60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5" y="3421"/>
              <a:ext cx="0" cy="67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4" name="Line 84">
              <a:extLst>
                <a:ext uri="{FF2B5EF4-FFF2-40B4-BE49-F238E27FC236}">
                  <a16:creationId xmlns:a16="http://schemas.microsoft.com/office/drawing/2014/main" id="{5347C51B-FA30-45C6-B8F5-B54F4E30B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68" y="3433"/>
              <a:ext cx="155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5" name="Line 85">
              <a:extLst>
                <a:ext uri="{FF2B5EF4-FFF2-40B4-BE49-F238E27FC236}">
                  <a16:creationId xmlns:a16="http://schemas.microsoft.com/office/drawing/2014/main" id="{D6F2FACA-8F97-4C98-8CEF-1B2B842F5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99" y="3518"/>
              <a:ext cx="63" cy="66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6" name="Line 86">
              <a:extLst>
                <a:ext uri="{FF2B5EF4-FFF2-40B4-BE49-F238E27FC236}">
                  <a16:creationId xmlns:a16="http://schemas.microsoft.com/office/drawing/2014/main" id="{807F2356-209C-466C-ADD7-8CC2A8BE7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5" y="3524"/>
              <a:ext cx="69" cy="72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7" name="Line 87">
              <a:extLst>
                <a:ext uri="{FF2B5EF4-FFF2-40B4-BE49-F238E27FC236}">
                  <a16:creationId xmlns:a16="http://schemas.microsoft.com/office/drawing/2014/main" id="{20BCD731-6EDE-4D53-A28D-737246AD8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6" y="3512"/>
              <a:ext cx="179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8" name="Line 88">
              <a:extLst>
                <a:ext uri="{FF2B5EF4-FFF2-40B4-BE49-F238E27FC236}">
                  <a16:creationId xmlns:a16="http://schemas.microsoft.com/office/drawing/2014/main" id="{5366704C-3B33-4377-ADB7-5B736514F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8" y="3222"/>
              <a:ext cx="207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69" name="Line 89">
              <a:extLst>
                <a:ext uri="{FF2B5EF4-FFF2-40B4-BE49-F238E27FC236}">
                  <a16:creationId xmlns:a16="http://schemas.microsoft.com/office/drawing/2014/main" id="{2961FD47-519D-4761-9882-43A9E3FC9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5" y="3071"/>
              <a:ext cx="0" cy="121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70" name="Line 90">
              <a:extLst>
                <a:ext uri="{FF2B5EF4-FFF2-40B4-BE49-F238E27FC236}">
                  <a16:creationId xmlns:a16="http://schemas.microsoft.com/office/drawing/2014/main" id="{84C16A66-7B34-42B4-9EE3-EAA1C6A7E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3" y="3071"/>
              <a:ext cx="0" cy="127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71" name="Line 91">
              <a:extLst>
                <a:ext uri="{FF2B5EF4-FFF2-40B4-BE49-F238E27FC236}">
                  <a16:creationId xmlns:a16="http://schemas.microsoft.com/office/drawing/2014/main" id="{6A495153-F7E5-45C8-8952-47CB57FC0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0" y="3228"/>
              <a:ext cx="144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72" name="Line 92">
              <a:extLst>
                <a:ext uri="{FF2B5EF4-FFF2-40B4-BE49-F238E27FC236}">
                  <a16:creationId xmlns:a16="http://schemas.microsoft.com/office/drawing/2014/main" id="{8694AA5D-7854-4F00-AF27-7BCAD00B5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6" y="3439"/>
              <a:ext cx="121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73" name="Text Box 93">
              <a:extLst>
                <a:ext uri="{FF2B5EF4-FFF2-40B4-BE49-F238E27FC236}">
                  <a16:creationId xmlns:a16="http://schemas.microsoft.com/office/drawing/2014/main" id="{CFF18DFE-C0A4-4477-83FA-A975F6C56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" y="3041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0,9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74" name="Text Box 94">
              <a:extLst>
                <a:ext uri="{FF2B5EF4-FFF2-40B4-BE49-F238E27FC236}">
                  <a16:creationId xmlns:a16="http://schemas.microsoft.com/office/drawing/2014/main" id="{379D303B-27E3-4092-9833-F386EF1EC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9" y="3234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1,3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75" name="Text Box 95">
              <a:extLst>
                <a:ext uri="{FF2B5EF4-FFF2-40B4-BE49-F238E27FC236}">
                  <a16:creationId xmlns:a16="http://schemas.microsoft.com/office/drawing/2014/main" id="{77684F23-9754-41A8-A867-0070FCDED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" y="3264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1,7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76" name="Text Box 96">
              <a:extLst>
                <a:ext uri="{FF2B5EF4-FFF2-40B4-BE49-F238E27FC236}">
                  <a16:creationId xmlns:a16="http://schemas.microsoft.com/office/drawing/2014/main" id="{CDDB8D7B-BF5D-480E-888A-482E0DCD6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2" y="3499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0,7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78" name="Rectangle 98">
              <a:extLst>
                <a:ext uri="{FF2B5EF4-FFF2-40B4-BE49-F238E27FC236}">
                  <a16:creationId xmlns:a16="http://schemas.microsoft.com/office/drawing/2014/main" id="{3F74753B-F8E6-4859-8B35-423E2795693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034" y="3172"/>
              <a:ext cx="108" cy="27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80" name="Text Box 100">
              <a:extLst>
                <a:ext uri="{FF2B5EF4-FFF2-40B4-BE49-F238E27FC236}">
                  <a16:creationId xmlns:a16="http://schemas.microsoft.com/office/drawing/2014/main" id="{7931D3F1-C50F-42D7-8D0E-B8A93B6EF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540"/>
              <a:ext cx="27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200">
                  <a:solidFill>
                    <a:schemeClr val="tx1"/>
                  </a:solidFill>
                  <a:latin typeface="Arial" panose="020B0604020202020204" pitchFamily="34" charset="0"/>
                </a:rPr>
                <a:t>0,6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46181" name="Line 101">
              <a:extLst>
                <a:ext uri="{FF2B5EF4-FFF2-40B4-BE49-F238E27FC236}">
                  <a16:creationId xmlns:a16="http://schemas.microsoft.com/office/drawing/2014/main" id="{926D8C33-012A-4514-8F25-8D6A490CE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3506"/>
              <a:ext cx="120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82" name="Line 102">
              <a:extLst>
                <a:ext uri="{FF2B5EF4-FFF2-40B4-BE49-F238E27FC236}">
                  <a16:creationId xmlns:a16="http://schemas.microsoft.com/office/drawing/2014/main" id="{AAF5C783-9D9F-49F2-9199-4BA52EE30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3415"/>
              <a:ext cx="0" cy="79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83" name="Line 103">
              <a:extLst>
                <a:ext uri="{FF2B5EF4-FFF2-40B4-BE49-F238E27FC236}">
                  <a16:creationId xmlns:a16="http://schemas.microsoft.com/office/drawing/2014/main" id="{2AB846D9-4F17-423E-B448-78DFD860E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4" y="2350"/>
              <a:ext cx="619" cy="286"/>
            </a:xfrm>
            <a:prstGeom prst="line">
              <a:avLst/>
            </a:prstGeom>
            <a:noFill/>
            <a:ln w="34290">
              <a:solidFill>
                <a:srgbClr val="8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84" name="Text Box 104">
              <a:extLst>
                <a:ext uri="{FF2B5EF4-FFF2-40B4-BE49-F238E27FC236}">
                  <a16:creationId xmlns:a16="http://schemas.microsoft.com/office/drawing/2014/main" id="{0B1E9B6B-1304-441D-A66D-2884DEEF6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" y="2016"/>
              <a:ext cx="15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  <a:t>Alberi da frutto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  <p:sp>
          <p:nvSpPr>
            <p:cNvPr id="46185" name="Line 105">
              <a:extLst>
                <a:ext uri="{FF2B5EF4-FFF2-40B4-BE49-F238E27FC236}">
                  <a16:creationId xmlns:a16="http://schemas.microsoft.com/office/drawing/2014/main" id="{F2F469AA-0524-47B6-A326-C786A21E7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8" y="3358"/>
              <a:ext cx="714" cy="225"/>
            </a:xfrm>
            <a:prstGeom prst="line">
              <a:avLst/>
            </a:prstGeom>
            <a:noFill/>
            <a:ln w="34290">
              <a:solidFill>
                <a:srgbClr val="8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86" name="Text Box 106">
              <a:extLst>
                <a:ext uri="{FF2B5EF4-FFF2-40B4-BE49-F238E27FC236}">
                  <a16:creationId xmlns:a16="http://schemas.microsoft.com/office/drawing/2014/main" id="{0FE077C9-B721-4A5F-A75B-6CA992B33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3324"/>
              <a:ext cx="933" cy="296"/>
            </a:xfrm>
            <a:prstGeom prst="rect">
              <a:avLst/>
            </a:prstGeom>
            <a:noFill/>
            <a:ln w="9525">
              <a:solidFill>
                <a:srgbClr val="FFFBF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  <a:t>Mandorli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  <p:sp>
          <p:nvSpPr>
            <p:cNvPr id="46187" name="Line 107">
              <a:extLst>
                <a:ext uri="{FF2B5EF4-FFF2-40B4-BE49-F238E27FC236}">
                  <a16:creationId xmlns:a16="http://schemas.microsoft.com/office/drawing/2014/main" id="{9856EF89-93EC-4783-A391-19ACC1B09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7" y="3558"/>
              <a:ext cx="310" cy="411"/>
            </a:xfrm>
            <a:prstGeom prst="line">
              <a:avLst/>
            </a:prstGeom>
            <a:noFill/>
            <a:ln w="34290">
              <a:solidFill>
                <a:srgbClr val="8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88" name="Line 108">
              <a:extLst>
                <a:ext uri="{FF2B5EF4-FFF2-40B4-BE49-F238E27FC236}">
                  <a16:creationId xmlns:a16="http://schemas.microsoft.com/office/drawing/2014/main" id="{59070651-0B24-4D3F-9258-6AC21ADE6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9" y="2101"/>
              <a:ext cx="357" cy="349"/>
            </a:xfrm>
            <a:prstGeom prst="line">
              <a:avLst/>
            </a:prstGeom>
            <a:noFill/>
            <a:ln w="34290">
              <a:solidFill>
                <a:srgbClr val="8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6189" name="Text Box 109">
              <a:extLst>
                <a:ext uri="{FF2B5EF4-FFF2-40B4-BE49-F238E27FC236}">
                  <a16:creationId xmlns:a16="http://schemas.microsoft.com/office/drawing/2014/main" id="{80F59FBF-6323-405A-A73E-6208C6335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" y="1855"/>
              <a:ext cx="546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  <a:t>Olivi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  <p:sp>
          <p:nvSpPr>
            <p:cNvPr id="46190" name="Text Box 110">
              <a:extLst>
                <a:ext uri="{FF2B5EF4-FFF2-40B4-BE49-F238E27FC236}">
                  <a16:creationId xmlns:a16="http://schemas.microsoft.com/office/drawing/2014/main" id="{060D99D5-8D94-484B-B30F-95D4494C1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" y="3784"/>
              <a:ext cx="80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216" b="1">
                  <a:solidFill>
                    <a:schemeClr val="tx1"/>
                  </a:solidFill>
                  <a:latin typeface="Arial" panose="020B0604020202020204" pitchFamily="34" charset="0"/>
                </a:rPr>
                <a:t>Agrumi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  <p:sp>
          <p:nvSpPr>
            <p:cNvPr id="46192" name="Text Box 112">
              <a:extLst>
                <a:ext uri="{FF2B5EF4-FFF2-40B4-BE49-F238E27FC236}">
                  <a16:creationId xmlns:a16="http://schemas.microsoft.com/office/drawing/2014/main" id="{BBBCF506-1CDC-482B-8B84-4FB9100DF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" y="1752"/>
              <a:ext cx="12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it-IT" altLang="it-IT" sz="2586">
                <a:solidFill>
                  <a:schemeClr val="tx1"/>
                </a:solidFill>
              </a:endParaRPr>
            </a:p>
          </p:txBody>
        </p:sp>
        <p:sp>
          <p:nvSpPr>
            <p:cNvPr id="46278" name="Text Box 198">
              <a:extLst>
                <a:ext uri="{FF2B5EF4-FFF2-40B4-BE49-F238E27FC236}">
                  <a16:creationId xmlns:a16="http://schemas.microsoft.com/office/drawing/2014/main" id="{F57827BE-1498-45B9-A459-A5688C03F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" y="1032"/>
              <a:ext cx="174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>
                  <a:solidFill>
                    <a:schemeClr val="tx1"/>
                  </a:solidFill>
                  <a:latin typeface="Arial" panose="020B0604020202020204" pitchFamily="34" charset="0"/>
                </a:rPr>
                <a:t>VEGETAZIONE</a:t>
              </a:r>
              <a:endParaRPr lang="it-IT" altLang="it-IT" sz="2586">
                <a:solidFill>
                  <a:schemeClr val="tx1"/>
                </a:solidFill>
              </a:endParaRPr>
            </a:p>
          </p:txBody>
        </p:sp>
      </p:grpSp>
      <p:sp>
        <p:nvSpPr>
          <p:cNvPr id="46281" name="Text Box 201">
            <a:extLst>
              <a:ext uri="{FF2B5EF4-FFF2-40B4-BE49-F238E27FC236}">
                <a16:creationId xmlns:a16="http://schemas.microsoft.com/office/drawing/2014/main" id="{FA05BAA1-D1B6-43FE-8AB7-C6BE993F1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4" y="382885"/>
            <a:ext cx="4995632" cy="48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>
            <a:extLst>
              <a:ext uri="{FF2B5EF4-FFF2-40B4-BE49-F238E27FC236}">
                <a16:creationId xmlns:a16="http://schemas.microsoft.com/office/drawing/2014/main" id="{E918BB3D-ADD5-4D7D-990F-7572DC8CC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830" y="1104702"/>
            <a:ext cx="81618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7CA3E956-C1B8-4509-87D9-497ACD64A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30" y="614440"/>
            <a:ext cx="4995632" cy="49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 dirty="0">
                <a:solidFill>
                  <a:schemeClr val="tx1"/>
                </a:solidFill>
              </a:rPr>
              <a:t>Riepilogo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47DDD808-EEA6-490F-86F8-37319A7B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11" y="2514307"/>
            <a:ext cx="8046721" cy="128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dirty="0">
                <a:solidFill>
                  <a:schemeClr val="tx1"/>
                </a:solidFill>
              </a:rPr>
              <a:t>L’importanza  di poter rilevare dalla carta, </a:t>
            </a:r>
            <a:r>
              <a:rPr lang="it-IT" altLang="it-IT" sz="2586" i="1" u="sng" dirty="0"/>
              <a:t>per mezzo dei segni convenzionali</a:t>
            </a:r>
            <a:r>
              <a:rPr lang="it-IT" altLang="it-IT" sz="2586" dirty="0">
                <a:solidFill>
                  <a:schemeClr val="tx1"/>
                </a:solidFill>
              </a:rPr>
              <a:t> , aspetti tattici e logistici per la condotta delle operazioni  è fondamentale.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>
            <a:extLst>
              <a:ext uri="{FF2B5EF4-FFF2-40B4-BE49-F238E27FC236}">
                <a16:creationId xmlns:a16="http://schemas.microsoft.com/office/drawing/2014/main" id="{C1FC5743-7025-458E-B9A9-3107B5E6D15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4" y="289873"/>
            <a:ext cx="7036101" cy="5545327"/>
          </a:xfrm>
          <a:prstGeom prst="rect">
            <a:avLst/>
          </a:prstGeom>
          <a:noFill/>
          <a:ln w="38100">
            <a:solidFill>
              <a:srgbClr val="CD1B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137" name="Group 9">
            <a:extLst>
              <a:ext uri="{FF2B5EF4-FFF2-40B4-BE49-F238E27FC236}">
                <a16:creationId xmlns:a16="http://schemas.microsoft.com/office/drawing/2014/main" id="{BDAABB8C-6481-4F48-9D67-3C59ECF80E3B}"/>
              </a:ext>
            </a:extLst>
          </p:cNvPr>
          <p:cNvGrpSpPr>
            <a:grpSpLocks/>
          </p:cNvGrpSpPr>
          <p:nvPr/>
        </p:nvGrpSpPr>
        <p:grpSpPr bwMode="auto">
          <a:xfrm>
            <a:off x="5486399" y="336048"/>
            <a:ext cx="3607763" cy="1379369"/>
            <a:chOff x="3356" y="50"/>
            <a:chExt cx="2848" cy="941"/>
          </a:xfrm>
        </p:grpSpPr>
        <p:grpSp>
          <p:nvGrpSpPr>
            <p:cNvPr id="48135" name="Group 7">
              <a:extLst>
                <a:ext uri="{FF2B5EF4-FFF2-40B4-BE49-F238E27FC236}">
                  <a16:creationId xmlns:a16="http://schemas.microsoft.com/office/drawing/2014/main" id="{E3EDC3E8-35F7-4F94-BC62-4C5A7779B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6" y="50"/>
              <a:ext cx="1671" cy="522"/>
              <a:chOff x="3356" y="50"/>
              <a:chExt cx="1671" cy="522"/>
            </a:xfrm>
          </p:grpSpPr>
          <p:sp>
            <p:nvSpPr>
              <p:cNvPr id="48133" name="Oval 5">
                <a:extLst>
                  <a:ext uri="{FF2B5EF4-FFF2-40B4-BE49-F238E27FC236}">
                    <a16:creationId xmlns:a16="http://schemas.microsoft.com/office/drawing/2014/main" id="{BA0D2126-8FAD-4D62-9D52-4F9D37DC5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356" y="50"/>
                <a:ext cx="623" cy="498"/>
              </a:xfrm>
              <a:prstGeom prst="ellipse">
                <a:avLst/>
              </a:prstGeom>
              <a:noFill/>
              <a:ln w="4064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48134" name="Line 6">
                <a:extLst>
                  <a:ext uri="{FF2B5EF4-FFF2-40B4-BE49-F238E27FC236}">
                    <a16:creationId xmlns:a16="http://schemas.microsoft.com/office/drawing/2014/main" id="{A43C714A-05AD-4BAF-BAC0-084620865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7" y="373"/>
                <a:ext cx="1060" cy="199"/>
              </a:xfrm>
              <a:prstGeom prst="line">
                <a:avLst/>
              </a:prstGeom>
              <a:noFill/>
              <a:ln w="4064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136" name="Text Box 8">
              <a:extLst>
                <a:ext uri="{FF2B5EF4-FFF2-40B4-BE49-F238E27FC236}">
                  <a16:creationId xmlns:a16="http://schemas.microsoft.com/office/drawing/2014/main" id="{691676F3-0035-435B-ADD2-2B8AF5FC4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6" y="376"/>
              <a:ext cx="1028" cy="6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  <a:t>STAZIONE </a:t>
              </a:r>
              <a:b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754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GRANDE</a:t>
              </a:r>
              <a: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  <a:t> DI </a:t>
              </a:r>
              <a:b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  <a:t>TRANSITO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141" name="Group 13">
            <a:extLst>
              <a:ext uri="{FF2B5EF4-FFF2-40B4-BE49-F238E27FC236}">
                <a16:creationId xmlns:a16="http://schemas.microsoft.com/office/drawing/2014/main" id="{763A808D-1BD1-465A-AF5F-34ADF309D12F}"/>
              </a:ext>
            </a:extLst>
          </p:cNvPr>
          <p:cNvGrpSpPr>
            <a:grpSpLocks/>
          </p:cNvGrpSpPr>
          <p:nvPr/>
        </p:nvGrpSpPr>
        <p:grpSpPr bwMode="auto">
          <a:xfrm>
            <a:off x="3790973" y="2853659"/>
            <a:ext cx="5359164" cy="1603645"/>
            <a:chOff x="2587" y="1809"/>
            <a:chExt cx="3656" cy="1094"/>
          </a:xfrm>
        </p:grpSpPr>
        <p:sp>
          <p:nvSpPr>
            <p:cNvPr id="48138" name="Oval 10">
              <a:extLst>
                <a:ext uri="{FF2B5EF4-FFF2-40B4-BE49-F238E27FC236}">
                  <a16:creationId xmlns:a16="http://schemas.microsoft.com/office/drawing/2014/main" id="{DE5CA69B-E1CF-463B-8F08-6CE8CF80591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87" y="1809"/>
              <a:ext cx="735" cy="1094"/>
            </a:xfrm>
            <a:prstGeom prst="ellipse">
              <a:avLst/>
            </a:prstGeom>
            <a:noFill/>
            <a:ln w="4064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48139" name="Line 11">
              <a:extLst>
                <a:ext uri="{FF2B5EF4-FFF2-40B4-BE49-F238E27FC236}">
                  <a16:creationId xmlns:a16="http://schemas.microsoft.com/office/drawing/2014/main" id="{A864AF7A-D52E-4219-AFB8-975900B00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384"/>
              <a:ext cx="1976" cy="0"/>
            </a:xfrm>
            <a:prstGeom prst="line">
              <a:avLst/>
            </a:prstGeom>
            <a:noFill/>
            <a:ln w="4064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48140" name="Text Box 12">
              <a:extLst>
                <a:ext uri="{FF2B5EF4-FFF2-40B4-BE49-F238E27FC236}">
                  <a16:creationId xmlns:a16="http://schemas.microsoft.com/office/drawing/2014/main" id="{DE965D49-D749-440C-9D55-2BC4C7C7E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" y="2168"/>
              <a:ext cx="945" cy="4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  <a:t>ARGINI </a:t>
              </a:r>
              <a:b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  <a:t>DEL FIUME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145" name="Group 17">
            <a:extLst>
              <a:ext uri="{FF2B5EF4-FFF2-40B4-BE49-F238E27FC236}">
                <a16:creationId xmlns:a16="http://schemas.microsoft.com/office/drawing/2014/main" id="{59CBB121-659F-4764-B52A-B586FA4B5CD4}"/>
              </a:ext>
            </a:extLst>
          </p:cNvPr>
          <p:cNvGrpSpPr>
            <a:grpSpLocks/>
          </p:cNvGrpSpPr>
          <p:nvPr/>
        </p:nvGrpSpPr>
        <p:grpSpPr bwMode="auto">
          <a:xfrm>
            <a:off x="1968348" y="1938270"/>
            <a:ext cx="7036101" cy="880229"/>
            <a:chOff x="899" y="1169"/>
            <a:chExt cx="5128" cy="513"/>
          </a:xfrm>
        </p:grpSpPr>
        <p:sp>
          <p:nvSpPr>
            <p:cNvPr id="48142" name="Oval 14">
              <a:extLst>
                <a:ext uri="{FF2B5EF4-FFF2-40B4-BE49-F238E27FC236}">
                  <a16:creationId xmlns:a16="http://schemas.microsoft.com/office/drawing/2014/main" id="{93B2E4E0-C7F0-4C31-B3D2-865FA6BEED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99" y="1169"/>
              <a:ext cx="825" cy="513"/>
            </a:xfrm>
            <a:prstGeom prst="ellipse">
              <a:avLst/>
            </a:prstGeom>
            <a:noFill/>
            <a:ln w="3429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8143" name="Line 15">
              <a:extLst>
                <a:ext uri="{FF2B5EF4-FFF2-40B4-BE49-F238E27FC236}">
                  <a16:creationId xmlns:a16="http://schemas.microsoft.com/office/drawing/2014/main" id="{F2CCE20D-8F24-479A-9A4A-E3802E8B5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" y="1320"/>
              <a:ext cx="3429" cy="112"/>
            </a:xfrm>
            <a:prstGeom prst="line">
              <a:avLst/>
            </a:prstGeom>
            <a:noFill/>
            <a:ln w="3429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8144" name="Text Box 16">
              <a:extLst>
                <a:ext uri="{FF2B5EF4-FFF2-40B4-BE49-F238E27FC236}">
                  <a16:creationId xmlns:a16="http://schemas.microsoft.com/office/drawing/2014/main" id="{F400062C-646D-4D7C-B0FD-32171237B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3" y="1196"/>
              <a:ext cx="874" cy="4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it-IT" altLang="it-IT" sz="1754" dirty="0">
                  <a:solidFill>
                    <a:schemeClr val="tx1"/>
                  </a:solidFill>
                  <a:latin typeface="Arial" panose="020B0604020202020204" pitchFamily="34" charset="0"/>
                </a:rPr>
                <a:t>STABILIMENTO</a:t>
              </a:r>
              <a:endParaRPr lang="it-IT" altLang="it-IT" sz="2216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165" name="Group 37">
            <a:extLst>
              <a:ext uri="{FF2B5EF4-FFF2-40B4-BE49-F238E27FC236}">
                <a16:creationId xmlns:a16="http://schemas.microsoft.com/office/drawing/2014/main" id="{A5AECFEF-51F4-4D9E-B313-AE65C11435C3}"/>
              </a:ext>
            </a:extLst>
          </p:cNvPr>
          <p:cNvGrpSpPr>
            <a:grpSpLocks/>
          </p:cNvGrpSpPr>
          <p:nvPr/>
        </p:nvGrpSpPr>
        <p:grpSpPr bwMode="auto">
          <a:xfrm>
            <a:off x="7739712" y="5399108"/>
            <a:ext cx="1122845" cy="914693"/>
            <a:chOff x="5472" y="3696"/>
            <a:chExt cx="766" cy="624"/>
          </a:xfrm>
        </p:grpSpPr>
        <p:sp>
          <p:nvSpPr>
            <p:cNvPr id="48163" name="Oval 35">
              <a:extLst>
                <a:ext uri="{FF2B5EF4-FFF2-40B4-BE49-F238E27FC236}">
                  <a16:creationId xmlns:a16="http://schemas.microsoft.com/office/drawing/2014/main" id="{30B74D35-29F8-4499-A90E-FE52D478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3696"/>
              <a:ext cx="766" cy="624"/>
            </a:xfrm>
            <a:prstGeom prst="ellipse">
              <a:avLst/>
            </a:prstGeom>
            <a:solidFill>
              <a:srgbClr val="FFF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48164" name="Text Box 36">
              <a:extLst>
                <a:ext uri="{FF2B5EF4-FFF2-40B4-BE49-F238E27FC236}">
                  <a16:creationId xmlns:a16="http://schemas.microsoft.com/office/drawing/2014/main" id="{CB5E74E2-044B-4828-BB1F-59B2929CC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" y="3807"/>
              <a:ext cx="51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955" b="1">
                  <a:solidFill>
                    <a:srgbClr val="E30584"/>
                  </a:solidFill>
                </a:rPr>
                <a:t>Es.</a:t>
              </a:r>
            </a:p>
          </p:txBody>
        </p:sp>
      </p:grpSp>
    </p:spTree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12916099-525E-4D11-8782-5C0D74F9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92" y="302504"/>
            <a:ext cx="4597560" cy="5636039"/>
          </a:xfrm>
          <a:prstGeom prst="rect">
            <a:avLst/>
          </a:prstGeom>
          <a:noFill/>
          <a:ln w="38100">
            <a:solidFill>
              <a:srgbClr val="CD1B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259" name="Group 3">
            <a:extLst>
              <a:ext uri="{FF2B5EF4-FFF2-40B4-BE49-F238E27FC236}">
                <a16:creationId xmlns:a16="http://schemas.microsoft.com/office/drawing/2014/main" id="{431AD6B9-BCFF-46F7-A431-961DCB927757}"/>
              </a:ext>
            </a:extLst>
          </p:cNvPr>
          <p:cNvGrpSpPr>
            <a:grpSpLocks/>
          </p:cNvGrpSpPr>
          <p:nvPr/>
        </p:nvGrpSpPr>
        <p:grpSpPr bwMode="auto">
          <a:xfrm>
            <a:off x="7669351" y="5258386"/>
            <a:ext cx="1122845" cy="914693"/>
            <a:chOff x="5472" y="3696"/>
            <a:chExt cx="766" cy="624"/>
          </a:xfrm>
        </p:grpSpPr>
        <p:sp>
          <p:nvSpPr>
            <p:cNvPr id="96260" name="Oval 4">
              <a:extLst>
                <a:ext uri="{FF2B5EF4-FFF2-40B4-BE49-F238E27FC236}">
                  <a16:creationId xmlns:a16="http://schemas.microsoft.com/office/drawing/2014/main" id="{D1DAF92B-143D-4111-8B32-BB536F45F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3696"/>
              <a:ext cx="766" cy="624"/>
            </a:xfrm>
            <a:prstGeom prst="ellipse">
              <a:avLst/>
            </a:prstGeom>
            <a:solidFill>
              <a:srgbClr val="FFF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6261" name="Text Box 5">
              <a:extLst>
                <a:ext uri="{FF2B5EF4-FFF2-40B4-BE49-F238E27FC236}">
                  <a16:creationId xmlns:a16="http://schemas.microsoft.com/office/drawing/2014/main" id="{89BB6C16-F3C9-4BCC-A9D6-848F57B7C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" y="3807"/>
              <a:ext cx="51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955" b="1">
                  <a:solidFill>
                    <a:srgbClr val="E30584"/>
                  </a:solidFill>
                </a:rPr>
                <a:t>Es.</a:t>
              </a: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9DBA3670-F520-414F-9888-17B722FF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94" y="121804"/>
            <a:ext cx="4053474" cy="5994841"/>
          </a:xfrm>
          <a:prstGeom prst="rect">
            <a:avLst/>
          </a:prstGeom>
          <a:noFill/>
          <a:ln w="38100">
            <a:solidFill>
              <a:srgbClr val="CD1B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283" name="Group 3">
            <a:extLst>
              <a:ext uri="{FF2B5EF4-FFF2-40B4-BE49-F238E27FC236}">
                <a16:creationId xmlns:a16="http://schemas.microsoft.com/office/drawing/2014/main" id="{DEF1EE99-B33F-4407-89C4-7EA1394B3FF2}"/>
              </a:ext>
            </a:extLst>
          </p:cNvPr>
          <p:cNvGrpSpPr>
            <a:grpSpLocks/>
          </p:cNvGrpSpPr>
          <p:nvPr/>
        </p:nvGrpSpPr>
        <p:grpSpPr bwMode="auto">
          <a:xfrm>
            <a:off x="7739712" y="5680553"/>
            <a:ext cx="1122845" cy="914693"/>
            <a:chOff x="5472" y="3696"/>
            <a:chExt cx="766" cy="624"/>
          </a:xfrm>
        </p:grpSpPr>
        <p:sp>
          <p:nvSpPr>
            <p:cNvPr id="97284" name="Oval 4">
              <a:extLst>
                <a:ext uri="{FF2B5EF4-FFF2-40B4-BE49-F238E27FC236}">
                  <a16:creationId xmlns:a16="http://schemas.microsoft.com/office/drawing/2014/main" id="{105AEE4D-ABC0-4FEC-8F75-42283B520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3696"/>
              <a:ext cx="766" cy="624"/>
            </a:xfrm>
            <a:prstGeom prst="ellipse">
              <a:avLst/>
            </a:prstGeom>
            <a:solidFill>
              <a:srgbClr val="FFF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7285" name="Text Box 5">
              <a:extLst>
                <a:ext uri="{FF2B5EF4-FFF2-40B4-BE49-F238E27FC236}">
                  <a16:creationId xmlns:a16="http://schemas.microsoft.com/office/drawing/2014/main" id="{0B15E9D6-33C6-41E0-849F-AB9700572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" y="3807"/>
              <a:ext cx="51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955" b="1">
                  <a:solidFill>
                    <a:srgbClr val="E30584"/>
                  </a:solidFill>
                </a:rPr>
                <a:t>Es.</a:t>
              </a: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0">
            <a:extLst>
              <a:ext uri="{FF2B5EF4-FFF2-40B4-BE49-F238E27FC236}">
                <a16:creationId xmlns:a16="http://schemas.microsoft.com/office/drawing/2014/main" id="{C1315FF8-0824-4A11-BBFE-3BFEEA87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3731" name="Rectangle 2051">
            <a:extLst>
              <a:ext uri="{FF2B5EF4-FFF2-40B4-BE49-F238E27FC236}">
                <a16:creationId xmlns:a16="http://schemas.microsoft.com/office/drawing/2014/main" id="{724B6351-5413-4E10-A02A-5AF928B8B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3732" name="Rectangle 2052">
            <a:extLst>
              <a:ext uri="{FF2B5EF4-FFF2-40B4-BE49-F238E27FC236}">
                <a16:creationId xmlns:a16="http://schemas.microsoft.com/office/drawing/2014/main" id="{46650768-D618-457D-B362-F5A3E71F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37" y="756748"/>
            <a:ext cx="3302571" cy="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3694" b="1">
                <a:solidFill>
                  <a:schemeClr val="tx1"/>
                </a:solidFill>
              </a:rPr>
              <a:t>Introduzione</a:t>
            </a:r>
          </a:p>
        </p:txBody>
      </p:sp>
      <p:sp>
        <p:nvSpPr>
          <p:cNvPr id="73733" name="Line 2053">
            <a:extLst>
              <a:ext uri="{FF2B5EF4-FFF2-40B4-BE49-F238E27FC236}">
                <a16:creationId xmlns:a16="http://schemas.microsoft.com/office/drawing/2014/main" id="{79231DCF-D1E9-4225-96F7-E0E4FE747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37" y="1458892"/>
            <a:ext cx="82776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3735" name="Rectangle 2055">
            <a:extLst>
              <a:ext uri="{FF2B5EF4-FFF2-40B4-BE49-F238E27FC236}">
                <a16:creationId xmlns:a16="http://schemas.microsoft.com/office/drawing/2014/main" id="{CA7C6AA5-E943-4073-9015-33B1BF95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49" y="2236680"/>
            <a:ext cx="8510751" cy="29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>
            <a:lvl1pPr marL="3810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it-IT" altLang="it-IT" sz="2586"/>
              <a:t>In    questo   periodo 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586"/>
              <a:t>conoscerete i principali segni convenzionali riportati sulle carte topografiche 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2586"/>
              <a:t>acquisirete  una  maggiore capacità di lettura della carta stessa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F926A6F5-936A-486D-B8E8-6A57799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68" y="1509423"/>
            <a:ext cx="6143396" cy="4733244"/>
          </a:xfrm>
          <a:prstGeom prst="rect">
            <a:avLst/>
          </a:prstGeom>
          <a:noFill/>
          <a:ln w="38100">
            <a:solidFill>
              <a:srgbClr val="CD1B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307" name="Group 3">
            <a:extLst>
              <a:ext uri="{FF2B5EF4-FFF2-40B4-BE49-F238E27FC236}">
                <a16:creationId xmlns:a16="http://schemas.microsoft.com/office/drawing/2014/main" id="{84225524-7735-4ABE-AA3B-08B6556B3950}"/>
              </a:ext>
            </a:extLst>
          </p:cNvPr>
          <p:cNvGrpSpPr>
            <a:grpSpLocks/>
          </p:cNvGrpSpPr>
          <p:nvPr/>
        </p:nvGrpSpPr>
        <p:grpSpPr bwMode="auto">
          <a:xfrm>
            <a:off x="8021156" y="5680553"/>
            <a:ext cx="1122845" cy="914693"/>
            <a:chOff x="5472" y="3696"/>
            <a:chExt cx="766" cy="624"/>
          </a:xfrm>
        </p:grpSpPr>
        <p:sp>
          <p:nvSpPr>
            <p:cNvPr id="98308" name="Oval 4">
              <a:extLst>
                <a:ext uri="{FF2B5EF4-FFF2-40B4-BE49-F238E27FC236}">
                  <a16:creationId xmlns:a16="http://schemas.microsoft.com/office/drawing/2014/main" id="{5EC5E3A3-54C8-4346-858E-FB43E2CED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3696"/>
              <a:ext cx="766" cy="624"/>
            </a:xfrm>
            <a:prstGeom prst="ellipse">
              <a:avLst/>
            </a:prstGeom>
            <a:solidFill>
              <a:srgbClr val="FFF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8309" name="Text Box 5">
              <a:extLst>
                <a:ext uri="{FF2B5EF4-FFF2-40B4-BE49-F238E27FC236}">
                  <a16:creationId xmlns:a16="http://schemas.microsoft.com/office/drawing/2014/main" id="{DAD14E0E-41DC-47A7-BA66-CE04C8DC9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" y="3807"/>
              <a:ext cx="51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955" b="1">
                  <a:solidFill>
                    <a:srgbClr val="E30584"/>
                  </a:solidFill>
                </a:rPr>
                <a:t>Es.</a:t>
              </a: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986D2D96-4EA0-451B-8C8E-E6578E2AA6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" y="0"/>
            <a:ext cx="8956371" cy="5585272"/>
          </a:xfrm>
          <a:prstGeom prst="rect">
            <a:avLst/>
          </a:prstGeom>
          <a:noFill/>
          <a:ln w="38100">
            <a:solidFill>
              <a:srgbClr val="CD1B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77" name="Group 25">
            <a:extLst>
              <a:ext uri="{FF2B5EF4-FFF2-40B4-BE49-F238E27FC236}">
                <a16:creationId xmlns:a16="http://schemas.microsoft.com/office/drawing/2014/main" id="{52A0F0ED-C349-402C-B088-B377A4032100}"/>
              </a:ext>
            </a:extLst>
          </p:cNvPr>
          <p:cNvGrpSpPr>
            <a:grpSpLocks/>
          </p:cNvGrpSpPr>
          <p:nvPr/>
        </p:nvGrpSpPr>
        <p:grpSpPr bwMode="auto">
          <a:xfrm>
            <a:off x="115804" y="3236974"/>
            <a:ext cx="3732065" cy="3175040"/>
            <a:chOff x="79" y="2029"/>
            <a:chExt cx="2546" cy="2166"/>
          </a:xfrm>
        </p:grpSpPr>
        <p:sp>
          <p:nvSpPr>
            <p:cNvPr id="49174" name="Oval 22">
              <a:extLst>
                <a:ext uri="{FF2B5EF4-FFF2-40B4-BE49-F238E27FC236}">
                  <a16:creationId xmlns:a16="http://schemas.microsoft.com/office/drawing/2014/main" id="{903B16C3-1762-46F3-AA42-C3CD1B310F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9" y="2029"/>
              <a:ext cx="1291" cy="1046"/>
            </a:xfrm>
            <a:prstGeom prst="ellips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92D050"/>
                </a:solidFill>
              </a:endParaRPr>
            </a:p>
          </p:txBody>
        </p:sp>
        <p:sp>
          <p:nvSpPr>
            <p:cNvPr id="49175" name="Line 23">
              <a:extLst>
                <a:ext uri="{FF2B5EF4-FFF2-40B4-BE49-F238E27FC236}">
                  <a16:creationId xmlns:a16="http://schemas.microsoft.com/office/drawing/2014/main" id="{7A3CDF67-BA96-47CC-A917-8B10F03E3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6" y="2938"/>
              <a:ext cx="836" cy="896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92D050"/>
                </a:solidFill>
              </a:endParaRPr>
            </a:p>
          </p:txBody>
        </p:sp>
        <p:sp>
          <p:nvSpPr>
            <p:cNvPr id="49176" name="Text Box 24">
              <a:extLst>
                <a:ext uri="{FF2B5EF4-FFF2-40B4-BE49-F238E27FC236}">
                  <a16:creationId xmlns:a16="http://schemas.microsoft.com/office/drawing/2014/main" id="{E45FDFBE-E6A0-4547-A0E4-3B498BA4F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3899"/>
              <a:ext cx="1073" cy="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CIMITERO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187" name="Group 35">
            <a:extLst>
              <a:ext uri="{FF2B5EF4-FFF2-40B4-BE49-F238E27FC236}">
                <a16:creationId xmlns:a16="http://schemas.microsoft.com/office/drawing/2014/main" id="{5ABE85DA-A229-4465-ACF1-D534CC86BEBE}"/>
              </a:ext>
            </a:extLst>
          </p:cNvPr>
          <p:cNvGrpSpPr>
            <a:grpSpLocks/>
          </p:cNvGrpSpPr>
          <p:nvPr/>
        </p:nvGrpSpPr>
        <p:grpSpPr bwMode="auto">
          <a:xfrm>
            <a:off x="4230457" y="1266866"/>
            <a:ext cx="4014976" cy="5274144"/>
            <a:chOff x="2886" y="685"/>
            <a:chExt cx="2739" cy="3598"/>
          </a:xfrm>
        </p:grpSpPr>
        <p:sp>
          <p:nvSpPr>
            <p:cNvPr id="49178" name="Oval 26">
              <a:extLst>
                <a:ext uri="{FF2B5EF4-FFF2-40B4-BE49-F238E27FC236}">
                  <a16:creationId xmlns:a16="http://schemas.microsoft.com/office/drawing/2014/main" id="{2AE599FA-38D6-4A3C-A492-E41BFA0F8D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66" y="685"/>
              <a:ext cx="448" cy="448"/>
            </a:xfrm>
            <a:prstGeom prst="ellips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79" name="Oval 27">
              <a:extLst>
                <a:ext uri="{FF2B5EF4-FFF2-40B4-BE49-F238E27FC236}">
                  <a16:creationId xmlns:a16="http://schemas.microsoft.com/office/drawing/2014/main" id="{5F97E058-8B6A-4207-858F-CB94C4F78D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76" y="2365"/>
              <a:ext cx="349" cy="449"/>
            </a:xfrm>
            <a:prstGeom prst="ellips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80" name="Oval 28">
              <a:extLst>
                <a:ext uri="{FF2B5EF4-FFF2-40B4-BE49-F238E27FC236}">
                  <a16:creationId xmlns:a16="http://schemas.microsoft.com/office/drawing/2014/main" id="{A51B68B5-1FEA-4952-B5C4-AEB871E837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176" y="1569"/>
              <a:ext cx="449" cy="672"/>
            </a:xfrm>
            <a:prstGeom prst="ellips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81" name="Oval 29">
              <a:extLst>
                <a:ext uri="{FF2B5EF4-FFF2-40B4-BE49-F238E27FC236}">
                  <a16:creationId xmlns:a16="http://schemas.microsoft.com/office/drawing/2014/main" id="{09D4DC1A-DCEA-4DF9-AD11-FC06D97BD2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17" y="3100"/>
              <a:ext cx="648" cy="672"/>
            </a:xfrm>
            <a:prstGeom prst="ellips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82" name="Line 30">
              <a:extLst>
                <a:ext uri="{FF2B5EF4-FFF2-40B4-BE49-F238E27FC236}">
                  <a16:creationId xmlns:a16="http://schemas.microsoft.com/office/drawing/2014/main" id="{044C9D9A-1DA7-414A-B416-55C1835A9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1" y="3747"/>
              <a:ext cx="13" cy="237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83" name="Line 31">
              <a:extLst>
                <a:ext uri="{FF2B5EF4-FFF2-40B4-BE49-F238E27FC236}">
                  <a16:creationId xmlns:a16="http://schemas.microsoft.com/office/drawing/2014/main" id="{5AD1F235-AA54-4319-8BFB-61269D767B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4" y="2801"/>
              <a:ext cx="487" cy="1170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84" name="Line 32">
              <a:extLst>
                <a:ext uri="{FF2B5EF4-FFF2-40B4-BE49-F238E27FC236}">
                  <a16:creationId xmlns:a16="http://schemas.microsoft.com/office/drawing/2014/main" id="{358B105F-9727-4BAB-B484-BD7DDAAED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2" y="2179"/>
              <a:ext cx="486" cy="1829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85" name="Line 33">
              <a:extLst>
                <a:ext uri="{FF2B5EF4-FFF2-40B4-BE49-F238E27FC236}">
                  <a16:creationId xmlns:a16="http://schemas.microsoft.com/office/drawing/2014/main" id="{132B2586-8CB1-43D4-98A8-7045B4790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" y="1120"/>
              <a:ext cx="212" cy="2839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rgbClr val="FFFF00"/>
                </a:solidFill>
              </a:endParaRPr>
            </a:p>
          </p:txBody>
        </p:sp>
        <p:sp>
          <p:nvSpPr>
            <p:cNvPr id="49186" name="Text Box 34">
              <a:extLst>
                <a:ext uri="{FF2B5EF4-FFF2-40B4-BE49-F238E27FC236}">
                  <a16:creationId xmlns:a16="http://schemas.microsoft.com/office/drawing/2014/main" id="{0CA50BD1-2E9E-4A2F-89F2-E508B3E8B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6" y="3987"/>
              <a:ext cx="2568" cy="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it-IT" altLang="it-IT" sz="221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COSTRUZIONI RELIGIOSE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188" name="Group 36">
            <a:extLst>
              <a:ext uri="{FF2B5EF4-FFF2-40B4-BE49-F238E27FC236}">
                <a16:creationId xmlns:a16="http://schemas.microsoft.com/office/drawing/2014/main" id="{DE57CBF8-A4DA-4737-9262-69A29FB80862}"/>
              </a:ext>
            </a:extLst>
          </p:cNvPr>
          <p:cNvGrpSpPr>
            <a:grpSpLocks/>
          </p:cNvGrpSpPr>
          <p:nvPr/>
        </p:nvGrpSpPr>
        <p:grpSpPr bwMode="auto">
          <a:xfrm>
            <a:off x="8016759" y="5680553"/>
            <a:ext cx="1122845" cy="914693"/>
            <a:chOff x="5472" y="3696"/>
            <a:chExt cx="766" cy="624"/>
          </a:xfrm>
        </p:grpSpPr>
        <p:sp>
          <p:nvSpPr>
            <p:cNvPr id="49189" name="Oval 37">
              <a:extLst>
                <a:ext uri="{FF2B5EF4-FFF2-40B4-BE49-F238E27FC236}">
                  <a16:creationId xmlns:a16="http://schemas.microsoft.com/office/drawing/2014/main" id="{8B0DA64A-5B86-4236-96C2-007E90F90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3696"/>
              <a:ext cx="766" cy="624"/>
            </a:xfrm>
            <a:prstGeom prst="ellipse">
              <a:avLst/>
            </a:prstGeom>
            <a:solidFill>
              <a:srgbClr val="FFF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49190" name="Text Box 38">
              <a:extLst>
                <a:ext uri="{FF2B5EF4-FFF2-40B4-BE49-F238E27FC236}">
                  <a16:creationId xmlns:a16="http://schemas.microsoft.com/office/drawing/2014/main" id="{174EBFA2-56FE-449E-AD03-8309F4F64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" y="3807"/>
              <a:ext cx="51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955" b="1">
                  <a:solidFill>
                    <a:schemeClr val="tx1"/>
                  </a:solidFill>
                </a:rPr>
                <a:t>Es.</a:t>
              </a:r>
            </a:p>
          </p:txBody>
        </p:sp>
      </p:grpSp>
    </p:spTree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050">
            <a:extLst>
              <a:ext uri="{FF2B5EF4-FFF2-40B4-BE49-F238E27FC236}">
                <a16:creationId xmlns:a16="http://schemas.microsoft.com/office/drawing/2014/main" id="{3A6877C1-15A9-419D-9E66-17FEEBD3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5779" name="Rectangle 2051">
            <a:extLst>
              <a:ext uri="{FF2B5EF4-FFF2-40B4-BE49-F238E27FC236}">
                <a16:creationId xmlns:a16="http://schemas.microsoft.com/office/drawing/2014/main" id="{3D9659D7-37FD-438C-ABD1-DAF89734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5780" name="Rectangle 2052">
            <a:extLst>
              <a:ext uri="{FF2B5EF4-FFF2-40B4-BE49-F238E27FC236}">
                <a16:creationId xmlns:a16="http://schemas.microsoft.com/office/drawing/2014/main" id="{8006B4AB-EDB0-486C-A0EA-D69E689C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37" y="756748"/>
            <a:ext cx="3302571" cy="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3694" b="1">
                <a:solidFill>
                  <a:schemeClr val="tx1"/>
                </a:solidFill>
              </a:rPr>
              <a:t>Programma</a:t>
            </a:r>
          </a:p>
        </p:txBody>
      </p:sp>
      <p:sp>
        <p:nvSpPr>
          <p:cNvPr id="75781" name="Line 2053">
            <a:extLst>
              <a:ext uri="{FF2B5EF4-FFF2-40B4-BE49-F238E27FC236}">
                <a16:creationId xmlns:a16="http://schemas.microsoft.com/office/drawing/2014/main" id="{AA0F4866-BC7B-4E01-992C-9A15896E5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37" y="1458892"/>
            <a:ext cx="82776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grpSp>
        <p:nvGrpSpPr>
          <p:cNvPr id="75782" name="Group 2054">
            <a:extLst>
              <a:ext uri="{FF2B5EF4-FFF2-40B4-BE49-F238E27FC236}">
                <a16:creationId xmlns:a16="http://schemas.microsoft.com/office/drawing/2014/main" id="{FF87857F-6F92-493D-AC4E-0017AB996BD9}"/>
              </a:ext>
            </a:extLst>
          </p:cNvPr>
          <p:cNvGrpSpPr>
            <a:grpSpLocks/>
          </p:cNvGrpSpPr>
          <p:nvPr/>
        </p:nvGrpSpPr>
        <p:grpSpPr bwMode="auto">
          <a:xfrm>
            <a:off x="351805" y="2514307"/>
            <a:ext cx="8372961" cy="3176506"/>
            <a:chOff x="240" y="1536"/>
            <a:chExt cx="5712" cy="2167"/>
          </a:xfrm>
        </p:grpSpPr>
        <p:sp>
          <p:nvSpPr>
            <p:cNvPr id="75783" name="Text Box 2055">
              <a:extLst>
                <a:ext uri="{FF2B5EF4-FFF2-40B4-BE49-F238E27FC236}">
                  <a16:creationId xmlns:a16="http://schemas.microsoft.com/office/drawing/2014/main" id="{891AAE73-0203-4A02-89DB-9727B933D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536"/>
              <a:ext cx="422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75784" name="Text Box 2056">
              <a:extLst>
                <a:ext uri="{FF2B5EF4-FFF2-40B4-BE49-F238E27FC236}">
                  <a16:creationId xmlns:a16="http://schemas.microsoft.com/office/drawing/2014/main" id="{81F17F03-E3F3-4AB5-A310-DDA9A334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680"/>
              <a:ext cx="5712" cy="1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857250" indent="-8572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335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5240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586" dirty="0"/>
                <a:t>In  questa  lezione affronteremo i seguenti argomenti: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586" dirty="0"/>
                <a:t>       - generalità sui segni convenzionali</a:t>
              </a:r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it-IT" altLang="it-IT" sz="2586" dirty="0"/>
                <a:t>       -  esercizi di lettura</a:t>
              </a:r>
            </a:p>
          </p:txBody>
        </p:sp>
        <p:grpSp>
          <p:nvGrpSpPr>
            <p:cNvPr id="75785" name="Group 2057">
              <a:extLst>
                <a:ext uri="{FF2B5EF4-FFF2-40B4-BE49-F238E27FC236}">
                  <a16:creationId xmlns:a16="http://schemas.microsoft.com/office/drawing/2014/main" id="{20D9A4B8-5327-4B9B-8F71-E2FD5F17C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985"/>
              <a:ext cx="288" cy="718"/>
              <a:chOff x="816" y="2985"/>
              <a:chExt cx="288" cy="718"/>
            </a:xfrm>
          </p:grpSpPr>
          <p:sp>
            <p:nvSpPr>
              <p:cNvPr id="75786" name="Text Box 2058">
                <a:extLst>
                  <a:ext uri="{FF2B5EF4-FFF2-40B4-BE49-F238E27FC236}">
                    <a16:creationId xmlns:a16="http://schemas.microsoft.com/office/drawing/2014/main" id="{117B414F-BE74-4DFA-BE30-AF62CE4C0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2985"/>
                <a:ext cx="288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</a:pPr>
                <a:endParaRPr lang="it-IT" altLang="it-IT" sz="2586">
                  <a:solidFill>
                    <a:schemeClr val="tx1"/>
                  </a:solidFill>
                </a:endParaRPr>
              </a:p>
            </p:txBody>
          </p:sp>
          <p:sp>
            <p:nvSpPr>
              <p:cNvPr id="75787" name="Text Box 2059">
                <a:extLst>
                  <a:ext uri="{FF2B5EF4-FFF2-40B4-BE49-F238E27FC236}">
                    <a16:creationId xmlns:a16="http://schemas.microsoft.com/office/drawing/2014/main" id="{D17B18D5-E174-4683-BC30-F746C69FC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3177"/>
                <a:ext cx="288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</a:pPr>
                <a:endParaRPr lang="it-IT" altLang="it-IT" sz="2586">
                  <a:solidFill>
                    <a:schemeClr val="tx1"/>
                  </a:solidFill>
                </a:endParaRPr>
              </a:p>
            </p:txBody>
          </p:sp>
          <p:sp>
            <p:nvSpPr>
              <p:cNvPr id="75788" name="Text Box 2060">
                <a:extLst>
                  <a:ext uri="{FF2B5EF4-FFF2-40B4-BE49-F238E27FC236}">
                    <a16:creationId xmlns:a16="http://schemas.microsoft.com/office/drawing/2014/main" id="{B9CB0298-B604-47EA-852A-3AEB4FBBB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3369"/>
                <a:ext cx="288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</a:pPr>
                <a:endParaRPr lang="it-IT" altLang="it-IT" sz="2586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>
            <a:extLst>
              <a:ext uri="{FF2B5EF4-FFF2-40B4-BE49-F238E27FC236}">
                <a16:creationId xmlns:a16="http://schemas.microsoft.com/office/drawing/2014/main" id="{6E191B09-2F80-4EC8-AB5B-A80BC112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03" y="703574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 dirty="0">
                <a:solidFill>
                  <a:schemeClr val="tx1"/>
                </a:solidFill>
              </a:rPr>
              <a:t>Glossario</a:t>
            </a:r>
          </a:p>
        </p:txBody>
      </p:sp>
      <p:sp>
        <p:nvSpPr>
          <p:cNvPr id="77847" name="Text Box 23">
            <a:extLst>
              <a:ext uri="{FF2B5EF4-FFF2-40B4-BE49-F238E27FC236}">
                <a16:creationId xmlns:a16="http://schemas.microsoft.com/office/drawing/2014/main" id="{9106A642-573E-43D4-9980-CC5DEC20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1458892"/>
            <a:ext cx="8443322" cy="168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dirty="0">
                <a:solidFill>
                  <a:schemeClr val="tx1"/>
                </a:solidFill>
              </a:rPr>
              <a:t>Quando ragioni di </a:t>
            </a:r>
            <a:r>
              <a:rPr lang="it-IT" altLang="it-IT" sz="2586" dirty="0" err="1">
                <a:solidFill>
                  <a:schemeClr val="tx1"/>
                </a:solidFill>
              </a:rPr>
              <a:t>graficismo</a:t>
            </a:r>
            <a:r>
              <a:rPr lang="it-IT" altLang="it-IT" sz="2586" dirty="0">
                <a:solidFill>
                  <a:schemeClr val="tx1"/>
                </a:solidFill>
              </a:rPr>
              <a:t>  rendono impossibile la rappresentazione di particolari del terreno, si ricorre a segni indicativi (</a:t>
            </a:r>
            <a:r>
              <a:rPr lang="it-IT" altLang="it-IT" sz="2586" b="1" dirty="0">
                <a:solidFill>
                  <a:schemeClr val="tx1"/>
                </a:solidFill>
              </a:rPr>
              <a:t>segni convenzionali</a:t>
            </a:r>
            <a:r>
              <a:rPr lang="it-IT" altLang="it-IT" sz="2586" dirty="0">
                <a:solidFill>
                  <a:schemeClr val="tx1"/>
                </a:solidFill>
              </a:rPr>
              <a:t>) di forma e dimensioni opportune </a:t>
            </a:r>
          </a:p>
        </p:txBody>
      </p:sp>
      <p:grpSp>
        <p:nvGrpSpPr>
          <p:cNvPr id="77887" name="Group 63">
            <a:extLst>
              <a:ext uri="{FF2B5EF4-FFF2-40B4-BE49-F238E27FC236}">
                <a16:creationId xmlns:a16="http://schemas.microsoft.com/office/drawing/2014/main" id="{AB0ED655-C7D7-4916-96A8-088E500084D0}"/>
              </a:ext>
            </a:extLst>
          </p:cNvPr>
          <p:cNvGrpSpPr>
            <a:grpSpLocks/>
          </p:cNvGrpSpPr>
          <p:nvPr/>
        </p:nvGrpSpPr>
        <p:grpSpPr bwMode="auto">
          <a:xfrm>
            <a:off x="4224593" y="3961956"/>
            <a:ext cx="4570534" cy="1493706"/>
            <a:chOff x="3120" y="2832"/>
            <a:chExt cx="3118" cy="1019"/>
          </a:xfrm>
        </p:grpSpPr>
        <p:sp>
          <p:nvSpPr>
            <p:cNvPr id="77859" name="Line 35">
              <a:extLst>
                <a:ext uri="{FF2B5EF4-FFF2-40B4-BE49-F238E27FC236}">
                  <a16:creationId xmlns:a16="http://schemas.microsoft.com/office/drawing/2014/main" id="{FB2AF5F7-A7C0-4088-9562-65C62BFD1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3600"/>
              <a:ext cx="991" cy="0"/>
            </a:xfrm>
            <a:prstGeom prst="line">
              <a:avLst/>
            </a:prstGeom>
            <a:noFill/>
            <a:ln w="3429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7860" name="Line 36">
              <a:extLst>
                <a:ext uri="{FF2B5EF4-FFF2-40B4-BE49-F238E27FC236}">
                  <a16:creationId xmlns:a16="http://schemas.microsoft.com/office/drawing/2014/main" id="{B1EFE19B-303D-40DF-83E6-5B3B1284E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2" y="3696"/>
              <a:ext cx="1786" cy="0"/>
            </a:xfrm>
            <a:prstGeom prst="line">
              <a:avLst/>
            </a:prstGeom>
            <a:noFill/>
            <a:ln w="3429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7861" name="Line 37">
              <a:extLst>
                <a:ext uri="{FF2B5EF4-FFF2-40B4-BE49-F238E27FC236}">
                  <a16:creationId xmlns:a16="http://schemas.microsoft.com/office/drawing/2014/main" id="{F7CAC81F-70DD-45AD-88E9-F1EAE744F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" y="3840"/>
              <a:ext cx="1285" cy="0"/>
            </a:xfrm>
            <a:prstGeom prst="line">
              <a:avLst/>
            </a:prstGeom>
            <a:noFill/>
            <a:ln w="3429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7862" name="Freeform 38">
              <a:extLst>
                <a:ext uri="{FF2B5EF4-FFF2-40B4-BE49-F238E27FC236}">
                  <a16:creationId xmlns:a16="http://schemas.microsoft.com/office/drawing/2014/main" id="{494CFF96-FA19-4B2D-9148-3DB61E63F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3621"/>
              <a:ext cx="160" cy="100"/>
            </a:xfrm>
            <a:custGeom>
              <a:avLst/>
              <a:gdLst>
                <a:gd name="T0" fmla="*/ 0 w 92"/>
                <a:gd name="T1" fmla="*/ 0 h 50"/>
                <a:gd name="T2" fmla="*/ 7 w 92"/>
                <a:gd name="T3" fmla="*/ 0 h 50"/>
                <a:gd name="T4" fmla="*/ 10 w 92"/>
                <a:gd name="T5" fmla="*/ 1 h 50"/>
                <a:gd name="T6" fmla="*/ 13 w 92"/>
                <a:gd name="T7" fmla="*/ 1 h 50"/>
                <a:gd name="T8" fmla="*/ 17 w 92"/>
                <a:gd name="T9" fmla="*/ 2 h 50"/>
                <a:gd name="T10" fmla="*/ 20 w 92"/>
                <a:gd name="T11" fmla="*/ 3 h 50"/>
                <a:gd name="T12" fmla="*/ 23 w 92"/>
                <a:gd name="T13" fmla="*/ 4 h 50"/>
                <a:gd name="T14" fmla="*/ 27 w 92"/>
                <a:gd name="T15" fmla="*/ 4 h 50"/>
                <a:gd name="T16" fmla="*/ 30 w 92"/>
                <a:gd name="T17" fmla="*/ 5 h 50"/>
                <a:gd name="T18" fmla="*/ 33 w 92"/>
                <a:gd name="T19" fmla="*/ 6 h 50"/>
                <a:gd name="T20" fmla="*/ 36 w 92"/>
                <a:gd name="T21" fmla="*/ 8 h 50"/>
                <a:gd name="T22" fmla="*/ 39 w 92"/>
                <a:gd name="T23" fmla="*/ 9 h 50"/>
                <a:gd name="T24" fmla="*/ 42 w 92"/>
                <a:gd name="T25" fmla="*/ 10 h 50"/>
                <a:gd name="T26" fmla="*/ 45 w 92"/>
                <a:gd name="T27" fmla="*/ 12 h 50"/>
                <a:gd name="T28" fmla="*/ 48 w 92"/>
                <a:gd name="T29" fmla="*/ 13 h 50"/>
                <a:gd name="T30" fmla="*/ 51 w 92"/>
                <a:gd name="T31" fmla="*/ 15 h 50"/>
                <a:gd name="T32" fmla="*/ 54 w 92"/>
                <a:gd name="T33" fmla="*/ 16 h 50"/>
                <a:gd name="T34" fmla="*/ 57 w 92"/>
                <a:gd name="T35" fmla="*/ 18 h 50"/>
                <a:gd name="T36" fmla="*/ 59 w 92"/>
                <a:gd name="T37" fmla="*/ 20 h 50"/>
                <a:gd name="T38" fmla="*/ 62 w 92"/>
                <a:gd name="T39" fmla="*/ 22 h 50"/>
                <a:gd name="T40" fmla="*/ 65 w 92"/>
                <a:gd name="T41" fmla="*/ 24 h 50"/>
                <a:gd name="T42" fmla="*/ 67 w 92"/>
                <a:gd name="T43" fmla="*/ 26 h 50"/>
                <a:gd name="T44" fmla="*/ 70 w 92"/>
                <a:gd name="T45" fmla="*/ 28 h 50"/>
                <a:gd name="T46" fmla="*/ 73 w 92"/>
                <a:gd name="T47" fmla="*/ 30 h 50"/>
                <a:gd name="T48" fmla="*/ 75 w 92"/>
                <a:gd name="T49" fmla="*/ 32 h 50"/>
                <a:gd name="T50" fmla="*/ 77 w 92"/>
                <a:gd name="T51" fmla="*/ 34 h 50"/>
                <a:gd name="T52" fmla="*/ 80 w 92"/>
                <a:gd name="T53" fmla="*/ 36 h 50"/>
                <a:gd name="T54" fmla="*/ 82 w 92"/>
                <a:gd name="T55" fmla="*/ 39 h 50"/>
                <a:gd name="T56" fmla="*/ 84 w 92"/>
                <a:gd name="T57" fmla="*/ 41 h 50"/>
                <a:gd name="T58" fmla="*/ 86 w 92"/>
                <a:gd name="T59" fmla="*/ 44 h 50"/>
                <a:gd name="T60" fmla="*/ 88 w 92"/>
                <a:gd name="T61" fmla="*/ 46 h 50"/>
                <a:gd name="T62" fmla="*/ 91 w 92"/>
                <a:gd name="T6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50">
                  <a:moveTo>
                    <a:pt x="0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7" y="2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3" y="6"/>
                  </a:lnTo>
                  <a:lnTo>
                    <a:pt x="36" y="8"/>
                  </a:lnTo>
                  <a:lnTo>
                    <a:pt x="39" y="9"/>
                  </a:lnTo>
                  <a:lnTo>
                    <a:pt x="42" y="10"/>
                  </a:lnTo>
                  <a:lnTo>
                    <a:pt x="45" y="12"/>
                  </a:lnTo>
                  <a:lnTo>
                    <a:pt x="48" y="13"/>
                  </a:lnTo>
                  <a:lnTo>
                    <a:pt x="51" y="15"/>
                  </a:lnTo>
                  <a:lnTo>
                    <a:pt x="54" y="16"/>
                  </a:lnTo>
                  <a:lnTo>
                    <a:pt x="57" y="18"/>
                  </a:lnTo>
                  <a:lnTo>
                    <a:pt x="59" y="20"/>
                  </a:lnTo>
                  <a:lnTo>
                    <a:pt x="62" y="22"/>
                  </a:lnTo>
                  <a:lnTo>
                    <a:pt x="65" y="24"/>
                  </a:lnTo>
                  <a:lnTo>
                    <a:pt x="67" y="26"/>
                  </a:lnTo>
                  <a:lnTo>
                    <a:pt x="70" y="28"/>
                  </a:lnTo>
                  <a:lnTo>
                    <a:pt x="73" y="30"/>
                  </a:lnTo>
                  <a:lnTo>
                    <a:pt x="75" y="32"/>
                  </a:lnTo>
                  <a:lnTo>
                    <a:pt x="77" y="34"/>
                  </a:lnTo>
                  <a:lnTo>
                    <a:pt x="80" y="36"/>
                  </a:lnTo>
                  <a:lnTo>
                    <a:pt x="82" y="39"/>
                  </a:lnTo>
                  <a:lnTo>
                    <a:pt x="84" y="41"/>
                  </a:lnTo>
                  <a:lnTo>
                    <a:pt x="86" y="44"/>
                  </a:lnTo>
                  <a:lnTo>
                    <a:pt x="88" y="46"/>
                  </a:lnTo>
                  <a:lnTo>
                    <a:pt x="91" y="49"/>
                  </a:lnTo>
                </a:path>
              </a:pathLst>
            </a:custGeom>
            <a:noFill/>
            <a:ln w="3429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7863" name="Line 39">
              <a:extLst>
                <a:ext uri="{FF2B5EF4-FFF2-40B4-BE49-F238E27FC236}">
                  <a16:creationId xmlns:a16="http://schemas.microsoft.com/office/drawing/2014/main" id="{AECA4442-7AE9-45D6-9BAB-4D689958F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2" y="3769"/>
              <a:ext cx="186" cy="82"/>
            </a:xfrm>
            <a:prstGeom prst="line">
              <a:avLst/>
            </a:prstGeom>
            <a:noFill/>
            <a:ln w="3429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7864" name="Line 40">
              <a:extLst>
                <a:ext uri="{FF2B5EF4-FFF2-40B4-BE49-F238E27FC236}">
                  <a16:creationId xmlns:a16="http://schemas.microsoft.com/office/drawing/2014/main" id="{51846FC6-FF51-437F-B691-55162DD0E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3" y="3637"/>
              <a:ext cx="0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7865" name="Line 41">
              <a:extLst>
                <a:ext uri="{FF2B5EF4-FFF2-40B4-BE49-F238E27FC236}">
                  <a16:creationId xmlns:a16="http://schemas.microsoft.com/office/drawing/2014/main" id="{07B8987C-34CE-459C-BE8A-FC402A757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" y="3637"/>
              <a:ext cx="0" cy="2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grpSp>
          <p:nvGrpSpPr>
            <p:cNvPr id="77870" name="Group 46">
              <a:extLst>
                <a:ext uri="{FF2B5EF4-FFF2-40B4-BE49-F238E27FC236}">
                  <a16:creationId xmlns:a16="http://schemas.microsoft.com/office/drawing/2014/main" id="{23558400-C453-4011-B5A6-0FB22220E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832"/>
              <a:ext cx="2352" cy="1008"/>
              <a:chOff x="4111" y="3346"/>
              <a:chExt cx="2033" cy="734"/>
            </a:xfrm>
          </p:grpSpPr>
          <p:sp>
            <p:nvSpPr>
              <p:cNvPr id="77871" name="Rectangle 47">
                <a:extLst>
                  <a:ext uri="{FF2B5EF4-FFF2-40B4-BE49-F238E27FC236}">
                    <a16:creationId xmlns:a16="http://schemas.microsoft.com/office/drawing/2014/main" id="{5EE7A4A2-8F97-47A0-BE8D-F1B450410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111" y="3346"/>
                <a:ext cx="2033" cy="73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grpSp>
            <p:nvGrpSpPr>
              <p:cNvPr id="77872" name="Group 48">
                <a:extLst>
                  <a:ext uri="{FF2B5EF4-FFF2-40B4-BE49-F238E27FC236}">
                    <a16:creationId xmlns:a16="http://schemas.microsoft.com/office/drawing/2014/main" id="{12BE7FAB-C80A-43DF-80FC-2C3CA6024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6" y="3411"/>
                <a:ext cx="1372" cy="598"/>
                <a:chOff x="4164" y="3078"/>
                <a:chExt cx="1372" cy="598"/>
              </a:xfrm>
            </p:grpSpPr>
            <p:sp>
              <p:nvSpPr>
                <p:cNvPr id="77873" name="Rectangle 49">
                  <a:extLst>
                    <a:ext uri="{FF2B5EF4-FFF2-40B4-BE49-F238E27FC236}">
                      <a16:creationId xmlns:a16="http://schemas.microsoft.com/office/drawing/2014/main" id="{FBD12D2D-8A15-49A3-9389-7642E368C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372" y="3142"/>
                  <a:ext cx="873" cy="473"/>
                </a:xfrm>
                <a:prstGeom prst="rect">
                  <a:avLst/>
                </a:prstGeom>
                <a:pattFill prst="openDmnd">
                  <a:fgClr>
                    <a:srgbClr val="FFFFFF"/>
                  </a:fgClr>
                  <a:bgClr>
                    <a:srgbClr val="AAAAAA"/>
                  </a:bgClr>
                </a:patt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7874" name="Rectangle 50">
                  <a:extLst>
                    <a:ext uri="{FF2B5EF4-FFF2-40B4-BE49-F238E27FC236}">
                      <a16:creationId xmlns:a16="http://schemas.microsoft.com/office/drawing/2014/main" id="{FC34D9B3-B74F-4F4C-9548-617008E68C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14" y="3078"/>
                  <a:ext cx="427" cy="60"/>
                </a:xfrm>
                <a:prstGeom prst="rect">
                  <a:avLst/>
                </a:prstGeom>
                <a:solidFill>
                  <a:srgbClr val="000000"/>
                </a:solid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7875" name="Rectangle 51">
                  <a:extLst>
                    <a:ext uri="{FF2B5EF4-FFF2-40B4-BE49-F238E27FC236}">
                      <a16:creationId xmlns:a16="http://schemas.microsoft.com/office/drawing/2014/main" id="{A1B00109-BBC7-42BB-8CA9-0F46B07C5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15" y="3616"/>
                  <a:ext cx="426" cy="60"/>
                </a:xfrm>
                <a:prstGeom prst="rect">
                  <a:avLst/>
                </a:prstGeom>
                <a:solidFill>
                  <a:srgbClr val="000000"/>
                </a:solid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7876" name="Rectangle 52">
                  <a:extLst>
                    <a:ext uri="{FF2B5EF4-FFF2-40B4-BE49-F238E27FC236}">
                      <a16:creationId xmlns:a16="http://schemas.microsoft.com/office/drawing/2014/main" id="{ACCE408C-BD14-43FD-9453-5A18574D5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16" y="3138"/>
                  <a:ext cx="147" cy="487"/>
                </a:xfrm>
                <a:prstGeom prst="rect">
                  <a:avLst/>
                </a:prstGeom>
                <a:solidFill>
                  <a:srgbClr val="000000"/>
                </a:solid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7877" name="Rectangle 53">
                  <a:extLst>
                    <a:ext uri="{FF2B5EF4-FFF2-40B4-BE49-F238E27FC236}">
                      <a16:creationId xmlns:a16="http://schemas.microsoft.com/office/drawing/2014/main" id="{B95CDA7A-7218-4B5D-931E-7D14C8A19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164" y="3277"/>
                  <a:ext cx="55" cy="209"/>
                </a:xfrm>
                <a:prstGeom prst="rect">
                  <a:avLst/>
                </a:prstGeom>
                <a:solidFill>
                  <a:srgbClr val="000000"/>
                </a:solid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7878" name="Rectangle 54">
                  <a:extLst>
                    <a:ext uri="{FF2B5EF4-FFF2-40B4-BE49-F238E27FC236}">
                      <a16:creationId xmlns:a16="http://schemas.microsoft.com/office/drawing/2014/main" id="{0C8CCFB7-F534-4307-A4A2-94232724E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5248" y="3226"/>
                  <a:ext cx="277" cy="37"/>
                </a:xfrm>
                <a:prstGeom prst="rect">
                  <a:avLst/>
                </a:prstGeom>
                <a:pattFill prst="openDmnd">
                  <a:fgClr>
                    <a:srgbClr val="000000"/>
                  </a:fgClr>
                  <a:bgClr>
                    <a:srgbClr val="0C0C0C"/>
                  </a:bgClr>
                </a:patt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7879" name="Rectangle 55">
                  <a:extLst>
                    <a:ext uri="{FF2B5EF4-FFF2-40B4-BE49-F238E27FC236}">
                      <a16:creationId xmlns:a16="http://schemas.microsoft.com/office/drawing/2014/main" id="{47EB3003-7F43-4B44-B7B2-03526673D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5253" y="3366"/>
                  <a:ext cx="277" cy="37"/>
                </a:xfrm>
                <a:prstGeom prst="rect">
                  <a:avLst/>
                </a:prstGeom>
                <a:pattFill prst="openDmnd">
                  <a:fgClr>
                    <a:srgbClr val="000000"/>
                  </a:fgClr>
                  <a:bgClr>
                    <a:srgbClr val="0C0C0C"/>
                  </a:bgClr>
                </a:patt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7880" name="Rectangle 56">
                  <a:extLst>
                    <a:ext uri="{FF2B5EF4-FFF2-40B4-BE49-F238E27FC236}">
                      <a16:creationId xmlns:a16="http://schemas.microsoft.com/office/drawing/2014/main" id="{D2EFF220-B730-40DA-ABA6-B7BC696C9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5258" y="3506"/>
                  <a:ext cx="278" cy="36"/>
                </a:xfrm>
                <a:prstGeom prst="rect">
                  <a:avLst/>
                </a:prstGeom>
                <a:pattFill prst="openDmnd">
                  <a:fgClr>
                    <a:srgbClr val="000000"/>
                  </a:fgClr>
                  <a:bgClr>
                    <a:srgbClr val="0C0C0C"/>
                  </a:bgClr>
                </a:pattFill>
                <a:ln w="2032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</p:grpSp>
          <p:sp>
            <p:nvSpPr>
              <p:cNvPr id="77881" name="Freeform 57">
                <a:extLst>
                  <a:ext uri="{FF2B5EF4-FFF2-40B4-BE49-F238E27FC236}">
                    <a16:creationId xmlns:a16="http://schemas.microsoft.com/office/drawing/2014/main" id="{508CB9C0-0475-414C-8AFA-7BA1B52EE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3406"/>
                <a:ext cx="144" cy="57"/>
              </a:xfrm>
              <a:custGeom>
                <a:avLst/>
                <a:gdLst>
                  <a:gd name="T0" fmla="*/ 0 w 144"/>
                  <a:gd name="T1" fmla="*/ 56 h 57"/>
                  <a:gd name="T2" fmla="*/ 83 w 144"/>
                  <a:gd name="T3" fmla="*/ 0 h 57"/>
                  <a:gd name="T4" fmla="*/ 143 w 144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57">
                    <a:moveTo>
                      <a:pt x="0" y="56"/>
                    </a:moveTo>
                    <a:lnTo>
                      <a:pt x="83" y="0"/>
                    </a:lnTo>
                    <a:lnTo>
                      <a:pt x="143" y="0"/>
                    </a:lnTo>
                  </a:path>
                </a:pathLst>
              </a:custGeom>
              <a:noFill/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7882" name="Freeform 58">
                <a:extLst>
                  <a:ext uri="{FF2B5EF4-FFF2-40B4-BE49-F238E27FC236}">
                    <a16:creationId xmlns:a16="http://schemas.microsoft.com/office/drawing/2014/main" id="{97C2418C-A127-4967-80DD-5CFE11E84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" y="3489"/>
                <a:ext cx="76" cy="15"/>
              </a:xfrm>
              <a:custGeom>
                <a:avLst/>
                <a:gdLst>
                  <a:gd name="T0" fmla="*/ 0 w 76"/>
                  <a:gd name="T1" fmla="*/ 14 h 15"/>
                  <a:gd name="T2" fmla="*/ 14 w 76"/>
                  <a:gd name="T3" fmla="*/ 0 h 15"/>
                  <a:gd name="T4" fmla="*/ 75 w 7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5">
                    <a:moveTo>
                      <a:pt x="0" y="14"/>
                    </a:moveTo>
                    <a:lnTo>
                      <a:pt x="14" y="0"/>
                    </a:lnTo>
                    <a:lnTo>
                      <a:pt x="75" y="0"/>
                    </a:lnTo>
                  </a:path>
                </a:pathLst>
              </a:custGeom>
              <a:noFill/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7883" name="Text Box 59">
                <a:extLst>
                  <a:ext uri="{FF2B5EF4-FFF2-40B4-BE49-F238E27FC236}">
                    <a16:creationId xmlns:a16="http://schemas.microsoft.com/office/drawing/2014/main" id="{91EE12C3-D9DD-46AE-9669-71082BBA7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3" y="3381"/>
                <a:ext cx="216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rgbClr val="0C0C0C"/>
                    </a:solidFill>
                    <a:latin typeface="Arial" panose="020B0604020202020204" pitchFamily="34" charset="0"/>
                  </a:rPr>
                  <a:t>0.5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77884" name="Line 60">
                <a:extLst>
                  <a:ext uri="{FF2B5EF4-FFF2-40B4-BE49-F238E27FC236}">
                    <a16:creationId xmlns:a16="http://schemas.microsoft.com/office/drawing/2014/main" id="{2C57AF23-0D35-4AAF-980F-01B27C796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7" y="3717"/>
                <a:ext cx="139" cy="0"/>
              </a:xfrm>
              <a:prstGeom prst="line">
                <a:avLst/>
              </a:prstGeom>
              <a:noFill/>
              <a:ln w="0">
                <a:solidFill>
                  <a:srgbClr val="0C0C0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7885" name="Text Box 61">
                <a:extLst>
                  <a:ext uri="{FF2B5EF4-FFF2-40B4-BE49-F238E27FC236}">
                    <a16:creationId xmlns:a16="http://schemas.microsoft.com/office/drawing/2014/main" id="{98C63D01-E401-4DFF-BAA9-A8C4E9A01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2" y="3655"/>
                <a:ext cx="258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016">
                    <a:solidFill>
                      <a:srgbClr val="0C0C0C"/>
                    </a:solidFill>
                    <a:latin typeface="Arial" panose="020B0604020202020204" pitchFamily="34" charset="0"/>
                  </a:rPr>
                  <a:t>0.35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822FB3A4-99AF-4B62-BCA7-F2A5E811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65" y="3353236"/>
            <a:ext cx="3396818" cy="223474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26">
            <a:extLst>
              <a:ext uri="{FF2B5EF4-FFF2-40B4-BE49-F238E27FC236}">
                <a16:creationId xmlns:a16="http://schemas.microsoft.com/office/drawing/2014/main" id="{98BE9490-7A1A-427B-8C18-C1373F33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200" y="818598"/>
            <a:ext cx="6647649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it-IT" altLang="it-IT" sz="2216" b="1" i="1">
                <a:solidFill>
                  <a:schemeClr val="tx1"/>
                </a:solidFill>
                <a:latin typeface="Arial" panose="020B0604020202020204" pitchFamily="34" charset="0"/>
              </a:rPr>
              <a:t>SEGNI CONVENZIONALI</a:t>
            </a:r>
            <a:endParaRPr lang="it-IT" altLang="it-IT" sz="2216" b="1" i="1">
              <a:solidFill>
                <a:schemeClr val="tx1"/>
              </a:solidFill>
            </a:endParaRPr>
          </a:p>
        </p:txBody>
      </p:sp>
      <p:grpSp>
        <p:nvGrpSpPr>
          <p:cNvPr id="79010" name="Group 1186">
            <a:extLst>
              <a:ext uri="{FF2B5EF4-FFF2-40B4-BE49-F238E27FC236}">
                <a16:creationId xmlns:a16="http://schemas.microsoft.com/office/drawing/2014/main" id="{AA746A64-DD03-4D72-81AB-66F2B4ED93E8}"/>
              </a:ext>
            </a:extLst>
          </p:cNvPr>
          <p:cNvGrpSpPr>
            <a:grpSpLocks/>
          </p:cNvGrpSpPr>
          <p:nvPr/>
        </p:nvGrpSpPr>
        <p:grpSpPr bwMode="auto">
          <a:xfrm>
            <a:off x="1073936" y="2275238"/>
            <a:ext cx="4440073" cy="568752"/>
            <a:chOff x="362" y="1166"/>
            <a:chExt cx="3029" cy="388"/>
          </a:xfrm>
        </p:grpSpPr>
        <p:grpSp>
          <p:nvGrpSpPr>
            <p:cNvPr id="78851" name="Group 1027">
              <a:extLst>
                <a:ext uri="{FF2B5EF4-FFF2-40B4-BE49-F238E27FC236}">
                  <a16:creationId xmlns:a16="http://schemas.microsoft.com/office/drawing/2014/main" id="{4BFF3A53-E9AE-4A36-8ECF-134C8BED0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" y="1166"/>
              <a:ext cx="1099" cy="342"/>
              <a:chOff x="362" y="1166"/>
              <a:chExt cx="1099" cy="342"/>
            </a:xfrm>
          </p:grpSpPr>
          <p:sp>
            <p:nvSpPr>
              <p:cNvPr id="78852" name="Freeform 1028">
                <a:extLst>
                  <a:ext uri="{FF2B5EF4-FFF2-40B4-BE49-F238E27FC236}">
                    <a16:creationId xmlns:a16="http://schemas.microsoft.com/office/drawing/2014/main" id="{6932A449-EEAD-4CE5-A739-E9912D629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263"/>
                <a:ext cx="1051" cy="109"/>
              </a:xfrm>
              <a:custGeom>
                <a:avLst/>
                <a:gdLst>
                  <a:gd name="T0" fmla="*/ 280 w 1051"/>
                  <a:gd name="T1" fmla="*/ 16 h 109"/>
                  <a:gd name="T2" fmla="*/ 228 w 1051"/>
                  <a:gd name="T3" fmla="*/ 13 h 109"/>
                  <a:gd name="T4" fmla="*/ 186 w 1051"/>
                  <a:gd name="T5" fmla="*/ 6 h 109"/>
                  <a:gd name="T6" fmla="*/ 167 w 1051"/>
                  <a:gd name="T7" fmla="*/ 0 h 109"/>
                  <a:gd name="T8" fmla="*/ 159 w 1051"/>
                  <a:gd name="T9" fmla="*/ 2 h 109"/>
                  <a:gd name="T10" fmla="*/ 14 w 1051"/>
                  <a:gd name="T11" fmla="*/ 16 h 109"/>
                  <a:gd name="T12" fmla="*/ 5 w 1051"/>
                  <a:gd name="T13" fmla="*/ 27 h 109"/>
                  <a:gd name="T14" fmla="*/ 0 w 1051"/>
                  <a:gd name="T15" fmla="*/ 41 h 109"/>
                  <a:gd name="T16" fmla="*/ 20 w 1051"/>
                  <a:gd name="T17" fmla="*/ 43 h 109"/>
                  <a:gd name="T18" fmla="*/ 26 w 1051"/>
                  <a:gd name="T19" fmla="*/ 47 h 109"/>
                  <a:gd name="T20" fmla="*/ 25 w 1051"/>
                  <a:gd name="T21" fmla="*/ 84 h 109"/>
                  <a:gd name="T22" fmla="*/ 2 w 1051"/>
                  <a:gd name="T23" fmla="*/ 88 h 109"/>
                  <a:gd name="T24" fmla="*/ 161 w 1051"/>
                  <a:gd name="T25" fmla="*/ 105 h 109"/>
                  <a:gd name="T26" fmla="*/ 176 w 1051"/>
                  <a:gd name="T27" fmla="*/ 91 h 109"/>
                  <a:gd name="T28" fmla="*/ 198 w 1051"/>
                  <a:gd name="T29" fmla="*/ 79 h 109"/>
                  <a:gd name="T30" fmla="*/ 223 w 1051"/>
                  <a:gd name="T31" fmla="*/ 74 h 109"/>
                  <a:gd name="T32" fmla="*/ 248 w 1051"/>
                  <a:gd name="T33" fmla="*/ 75 h 109"/>
                  <a:gd name="T34" fmla="*/ 272 w 1051"/>
                  <a:gd name="T35" fmla="*/ 83 h 109"/>
                  <a:gd name="T36" fmla="*/ 294 w 1051"/>
                  <a:gd name="T37" fmla="*/ 96 h 109"/>
                  <a:gd name="T38" fmla="*/ 806 w 1051"/>
                  <a:gd name="T39" fmla="*/ 96 h 109"/>
                  <a:gd name="T40" fmla="*/ 826 w 1051"/>
                  <a:gd name="T41" fmla="*/ 81 h 109"/>
                  <a:gd name="T42" fmla="*/ 849 w 1051"/>
                  <a:gd name="T43" fmla="*/ 71 h 109"/>
                  <a:gd name="T44" fmla="*/ 873 w 1051"/>
                  <a:gd name="T45" fmla="*/ 68 h 109"/>
                  <a:gd name="T46" fmla="*/ 898 w 1051"/>
                  <a:gd name="T47" fmla="*/ 71 h 109"/>
                  <a:gd name="T48" fmla="*/ 921 w 1051"/>
                  <a:gd name="T49" fmla="*/ 81 h 109"/>
                  <a:gd name="T50" fmla="*/ 940 w 1051"/>
                  <a:gd name="T51" fmla="*/ 97 h 109"/>
                  <a:gd name="T52" fmla="*/ 950 w 1051"/>
                  <a:gd name="T53" fmla="*/ 108 h 109"/>
                  <a:gd name="T54" fmla="*/ 1020 w 1051"/>
                  <a:gd name="T55" fmla="*/ 77 h 109"/>
                  <a:gd name="T56" fmla="*/ 1024 w 1051"/>
                  <a:gd name="T57" fmla="*/ 65 h 109"/>
                  <a:gd name="T58" fmla="*/ 1036 w 1051"/>
                  <a:gd name="T59" fmla="*/ 59 h 109"/>
                  <a:gd name="T60" fmla="*/ 1047 w 1051"/>
                  <a:gd name="T61" fmla="*/ 55 h 109"/>
                  <a:gd name="T62" fmla="*/ 1037 w 1051"/>
                  <a:gd name="T63" fmla="*/ 47 h 109"/>
                  <a:gd name="T64" fmla="*/ 1025 w 1051"/>
                  <a:gd name="T65" fmla="*/ 42 h 109"/>
                  <a:gd name="T66" fmla="*/ 983 w 1051"/>
                  <a:gd name="T67" fmla="*/ 33 h 109"/>
                  <a:gd name="T68" fmla="*/ 881 w 1051"/>
                  <a:gd name="T69" fmla="*/ 19 h 109"/>
                  <a:gd name="T70" fmla="*/ 789 w 1051"/>
                  <a:gd name="T71" fmla="*/ 12 h 109"/>
                  <a:gd name="T72" fmla="*/ 774 w 1051"/>
                  <a:gd name="T73" fmla="*/ 9 h 109"/>
                  <a:gd name="T74" fmla="*/ 763 w 1051"/>
                  <a:gd name="T75" fmla="*/ 12 h 109"/>
                  <a:gd name="T76" fmla="*/ 736 w 1051"/>
                  <a:gd name="T77" fmla="*/ 16 h 109"/>
                  <a:gd name="T78" fmla="*/ 483 w 1051"/>
                  <a:gd name="T79" fmla="*/ 38 h 109"/>
                  <a:gd name="T80" fmla="*/ 446 w 1051"/>
                  <a:gd name="T81" fmla="*/ 47 h 109"/>
                  <a:gd name="T82" fmla="*/ 446 w 1051"/>
                  <a:gd name="T83" fmla="*/ 3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1" h="109">
                    <a:moveTo>
                      <a:pt x="483" y="16"/>
                    </a:moveTo>
                    <a:lnTo>
                      <a:pt x="285" y="16"/>
                    </a:lnTo>
                    <a:lnTo>
                      <a:pt x="280" y="16"/>
                    </a:lnTo>
                    <a:lnTo>
                      <a:pt x="271" y="16"/>
                    </a:lnTo>
                    <a:lnTo>
                      <a:pt x="253" y="15"/>
                    </a:lnTo>
                    <a:lnTo>
                      <a:pt x="228" y="13"/>
                    </a:lnTo>
                    <a:lnTo>
                      <a:pt x="207" y="11"/>
                    </a:lnTo>
                    <a:lnTo>
                      <a:pt x="193" y="8"/>
                    </a:lnTo>
                    <a:lnTo>
                      <a:pt x="186" y="6"/>
                    </a:lnTo>
                    <a:lnTo>
                      <a:pt x="179" y="4"/>
                    </a:lnTo>
                    <a:lnTo>
                      <a:pt x="173" y="2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59" y="2"/>
                    </a:lnTo>
                    <a:lnTo>
                      <a:pt x="152" y="3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5" y="27"/>
                    </a:lnTo>
                    <a:lnTo>
                      <a:pt x="2" y="33"/>
                    </a:lnTo>
                    <a:lnTo>
                      <a:pt x="1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1" y="42"/>
                    </a:lnTo>
                    <a:lnTo>
                      <a:pt x="20" y="43"/>
                    </a:lnTo>
                    <a:lnTo>
                      <a:pt x="23" y="44"/>
                    </a:lnTo>
                    <a:lnTo>
                      <a:pt x="25" y="45"/>
                    </a:lnTo>
                    <a:lnTo>
                      <a:pt x="26" y="47"/>
                    </a:lnTo>
                    <a:lnTo>
                      <a:pt x="27" y="63"/>
                    </a:lnTo>
                    <a:lnTo>
                      <a:pt x="26" y="83"/>
                    </a:lnTo>
                    <a:lnTo>
                      <a:pt x="25" y="84"/>
                    </a:lnTo>
                    <a:lnTo>
                      <a:pt x="23" y="85"/>
                    </a:lnTo>
                    <a:lnTo>
                      <a:pt x="14" y="87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105"/>
                    </a:lnTo>
                    <a:lnTo>
                      <a:pt x="161" y="105"/>
                    </a:lnTo>
                    <a:lnTo>
                      <a:pt x="163" y="102"/>
                    </a:lnTo>
                    <a:lnTo>
                      <a:pt x="170" y="96"/>
                    </a:lnTo>
                    <a:lnTo>
                      <a:pt x="176" y="91"/>
                    </a:lnTo>
                    <a:lnTo>
                      <a:pt x="183" y="87"/>
                    </a:lnTo>
                    <a:lnTo>
                      <a:pt x="190" y="83"/>
                    </a:lnTo>
                    <a:lnTo>
                      <a:pt x="198" y="79"/>
                    </a:lnTo>
                    <a:lnTo>
                      <a:pt x="206" y="77"/>
                    </a:lnTo>
                    <a:lnTo>
                      <a:pt x="215" y="75"/>
                    </a:lnTo>
                    <a:lnTo>
                      <a:pt x="223" y="74"/>
                    </a:lnTo>
                    <a:lnTo>
                      <a:pt x="231" y="73"/>
                    </a:lnTo>
                    <a:lnTo>
                      <a:pt x="240" y="74"/>
                    </a:lnTo>
                    <a:lnTo>
                      <a:pt x="248" y="75"/>
                    </a:lnTo>
                    <a:lnTo>
                      <a:pt x="256" y="77"/>
                    </a:lnTo>
                    <a:lnTo>
                      <a:pt x="264" y="79"/>
                    </a:lnTo>
                    <a:lnTo>
                      <a:pt x="272" y="83"/>
                    </a:lnTo>
                    <a:lnTo>
                      <a:pt x="280" y="87"/>
                    </a:lnTo>
                    <a:lnTo>
                      <a:pt x="287" y="91"/>
                    </a:lnTo>
                    <a:lnTo>
                      <a:pt x="294" y="96"/>
                    </a:lnTo>
                    <a:lnTo>
                      <a:pt x="299" y="101"/>
                    </a:lnTo>
                    <a:lnTo>
                      <a:pt x="802" y="101"/>
                    </a:lnTo>
                    <a:lnTo>
                      <a:pt x="806" y="96"/>
                    </a:lnTo>
                    <a:lnTo>
                      <a:pt x="812" y="90"/>
                    </a:lnTo>
                    <a:lnTo>
                      <a:pt x="819" y="85"/>
                    </a:lnTo>
                    <a:lnTo>
                      <a:pt x="826" y="81"/>
                    </a:lnTo>
                    <a:lnTo>
                      <a:pt x="834" y="77"/>
                    </a:lnTo>
                    <a:lnTo>
                      <a:pt x="841" y="73"/>
                    </a:lnTo>
                    <a:lnTo>
                      <a:pt x="849" y="71"/>
                    </a:lnTo>
                    <a:lnTo>
                      <a:pt x="857" y="69"/>
                    </a:lnTo>
                    <a:lnTo>
                      <a:pt x="865" y="68"/>
                    </a:lnTo>
                    <a:lnTo>
                      <a:pt x="873" y="68"/>
                    </a:lnTo>
                    <a:lnTo>
                      <a:pt x="882" y="68"/>
                    </a:lnTo>
                    <a:lnTo>
                      <a:pt x="890" y="69"/>
                    </a:lnTo>
                    <a:lnTo>
                      <a:pt x="898" y="71"/>
                    </a:lnTo>
                    <a:lnTo>
                      <a:pt x="906" y="74"/>
                    </a:lnTo>
                    <a:lnTo>
                      <a:pt x="914" y="77"/>
                    </a:lnTo>
                    <a:lnTo>
                      <a:pt x="921" y="81"/>
                    </a:lnTo>
                    <a:lnTo>
                      <a:pt x="928" y="86"/>
                    </a:lnTo>
                    <a:lnTo>
                      <a:pt x="934" y="91"/>
                    </a:lnTo>
                    <a:lnTo>
                      <a:pt x="940" y="97"/>
                    </a:lnTo>
                    <a:lnTo>
                      <a:pt x="946" y="103"/>
                    </a:lnTo>
                    <a:lnTo>
                      <a:pt x="950" y="107"/>
                    </a:lnTo>
                    <a:lnTo>
                      <a:pt x="950" y="108"/>
                    </a:lnTo>
                    <a:lnTo>
                      <a:pt x="1020" y="108"/>
                    </a:lnTo>
                    <a:lnTo>
                      <a:pt x="1019" y="91"/>
                    </a:lnTo>
                    <a:lnTo>
                      <a:pt x="1020" y="77"/>
                    </a:lnTo>
                    <a:lnTo>
                      <a:pt x="1021" y="70"/>
                    </a:lnTo>
                    <a:lnTo>
                      <a:pt x="1023" y="67"/>
                    </a:lnTo>
                    <a:lnTo>
                      <a:pt x="1024" y="65"/>
                    </a:lnTo>
                    <a:lnTo>
                      <a:pt x="1027" y="63"/>
                    </a:lnTo>
                    <a:lnTo>
                      <a:pt x="1031" y="61"/>
                    </a:lnTo>
                    <a:lnTo>
                      <a:pt x="1036" y="59"/>
                    </a:lnTo>
                    <a:lnTo>
                      <a:pt x="1044" y="58"/>
                    </a:lnTo>
                    <a:lnTo>
                      <a:pt x="1050" y="57"/>
                    </a:lnTo>
                    <a:lnTo>
                      <a:pt x="1047" y="55"/>
                    </a:lnTo>
                    <a:lnTo>
                      <a:pt x="1044" y="52"/>
                    </a:lnTo>
                    <a:lnTo>
                      <a:pt x="1041" y="50"/>
                    </a:lnTo>
                    <a:lnTo>
                      <a:pt x="1037" y="47"/>
                    </a:lnTo>
                    <a:lnTo>
                      <a:pt x="1033" y="45"/>
                    </a:lnTo>
                    <a:lnTo>
                      <a:pt x="1029" y="44"/>
                    </a:lnTo>
                    <a:lnTo>
                      <a:pt x="1025" y="42"/>
                    </a:lnTo>
                    <a:lnTo>
                      <a:pt x="1020" y="41"/>
                    </a:lnTo>
                    <a:lnTo>
                      <a:pt x="1009" y="38"/>
                    </a:lnTo>
                    <a:lnTo>
                      <a:pt x="983" y="33"/>
                    </a:lnTo>
                    <a:lnTo>
                      <a:pt x="958" y="28"/>
                    </a:lnTo>
                    <a:lnTo>
                      <a:pt x="916" y="22"/>
                    </a:lnTo>
                    <a:lnTo>
                      <a:pt x="881" y="19"/>
                    </a:lnTo>
                    <a:lnTo>
                      <a:pt x="829" y="15"/>
                    </a:lnTo>
                    <a:lnTo>
                      <a:pt x="799" y="13"/>
                    </a:lnTo>
                    <a:lnTo>
                      <a:pt x="789" y="12"/>
                    </a:lnTo>
                    <a:lnTo>
                      <a:pt x="782" y="10"/>
                    </a:lnTo>
                    <a:lnTo>
                      <a:pt x="778" y="8"/>
                    </a:lnTo>
                    <a:lnTo>
                      <a:pt x="774" y="9"/>
                    </a:lnTo>
                    <a:lnTo>
                      <a:pt x="770" y="11"/>
                    </a:lnTo>
                    <a:lnTo>
                      <a:pt x="770" y="11"/>
                    </a:lnTo>
                    <a:lnTo>
                      <a:pt x="763" y="12"/>
                    </a:lnTo>
                    <a:lnTo>
                      <a:pt x="754" y="15"/>
                    </a:lnTo>
                    <a:lnTo>
                      <a:pt x="747" y="15"/>
                    </a:lnTo>
                    <a:lnTo>
                      <a:pt x="736" y="16"/>
                    </a:lnTo>
                    <a:lnTo>
                      <a:pt x="727" y="16"/>
                    </a:lnTo>
                    <a:lnTo>
                      <a:pt x="483" y="16"/>
                    </a:lnTo>
                    <a:lnTo>
                      <a:pt x="483" y="38"/>
                    </a:lnTo>
                    <a:lnTo>
                      <a:pt x="482" y="43"/>
                    </a:lnTo>
                    <a:lnTo>
                      <a:pt x="483" y="47"/>
                    </a:lnTo>
                    <a:lnTo>
                      <a:pt x="446" y="47"/>
                    </a:lnTo>
                    <a:lnTo>
                      <a:pt x="445" y="43"/>
                    </a:lnTo>
                    <a:lnTo>
                      <a:pt x="446" y="38"/>
                    </a:lnTo>
                    <a:lnTo>
                      <a:pt x="446" y="38"/>
                    </a:lnTo>
                    <a:lnTo>
                      <a:pt x="483" y="38"/>
                    </a:lnTo>
                    <a:lnTo>
                      <a:pt x="483" y="16"/>
                    </a:lnTo>
                  </a:path>
                </a:pathLst>
              </a:custGeom>
              <a:solidFill>
                <a:srgbClr val="A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53" name="Freeform 1029">
                <a:extLst>
                  <a:ext uri="{FF2B5EF4-FFF2-40B4-BE49-F238E27FC236}">
                    <a16:creationId xmlns:a16="http://schemas.microsoft.com/office/drawing/2014/main" id="{A71C1D1C-69A8-43B1-8EFF-9D63FA2B9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" y="1220"/>
                <a:ext cx="50" cy="60"/>
              </a:xfrm>
              <a:custGeom>
                <a:avLst/>
                <a:gdLst>
                  <a:gd name="T0" fmla="*/ 49 w 50"/>
                  <a:gd name="T1" fmla="*/ 59 h 60"/>
                  <a:gd name="T2" fmla="*/ 39 w 50"/>
                  <a:gd name="T3" fmla="*/ 52 h 60"/>
                  <a:gd name="T4" fmla="*/ 36 w 50"/>
                  <a:gd name="T5" fmla="*/ 50 h 60"/>
                  <a:gd name="T6" fmla="*/ 35 w 50"/>
                  <a:gd name="T7" fmla="*/ 45 h 60"/>
                  <a:gd name="T8" fmla="*/ 36 w 50"/>
                  <a:gd name="T9" fmla="*/ 40 h 60"/>
                  <a:gd name="T10" fmla="*/ 36 w 50"/>
                  <a:gd name="T11" fmla="*/ 34 h 60"/>
                  <a:gd name="T12" fmla="*/ 35 w 50"/>
                  <a:gd name="T13" fmla="*/ 32 h 60"/>
                  <a:gd name="T14" fmla="*/ 34 w 50"/>
                  <a:gd name="T15" fmla="*/ 29 h 60"/>
                  <a:gd name="T16" fmla="*/ 12 w 50"/>
                  <a:gd name="T17" fmla="*/ 2 h 60"/>
                  <a:gd name="T18" fmla="*/ 10 w 50"/>
                  <a:gd name="T19" fmla="*/ 0 h 60"/>
                  <a:gd name="T20" fmla="*/ 7 w 50"/>
                  <a:gd name="T21" fmla="*/ 0 h 60"/>
                  <a:gd name="T22" fmla="*/ 5 w 50"/>
                  <a:gd name="T23" fmla="*/ 0 h 60"/>
                  <a:gd name="T24" fmla="*/ 2 w 50"/>
                  <a:gd name="T25" fmla="*/ 1 h 60"/>
                  <a:gd name="T26" fmla="*/ 1 w 50"/>
                  <a:gd name="T27" fmla="*/ 2 h 60"/>
                  <a:gd name="T28" fmla="*/ 0 w 50"/>
                  <a:gd name="T29" fmla="*/ 4 h 60"/>
                  <a:gd name="T30" fmla="*/ 0 w 50"/>
                  <a:gd name="T31" fmla="*/ 6 h 60"/>
                  <a:gd name="T32" fmla="*/ 0 w 50"/>
                  <a:gd name="T33" fmla="*/ 10 h 60"/>
                  <a:gd name="T34" fmla="*/ 10 w 50"/>
                  <a:gd name="T35" fmla="*/ 59 h 60"/>
                  <a:gd name="T36" fmla="*/ 49 w 50"/>
                  <a:gd name="T37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60">
                    <a:moveTo>
                      <a:pt x="49" y="59"/>
                    </a:moveTo>
                    <a:lnTo>
                      <a:pt x="39" y="52"/>
                    </a:lnTo>
                    <a:lnTo>
                      <a:pt x="36" y="50"/>
                    </a:lnTo>
                    <a:lnTo>
                      <a:pt x="35" y="45"/>
                    </a:lnTo>
                    <a:lnTo>
                      <a:pt x="36" y="40"/>
                    </a:lnTo>
                    <a:lnTo>
                      <a:pt x="36" y="34"/>
                    </a:lnTo>
                    <a:lnTo>
                      <a:pt x="35" y="32"/>
                    </a:lnTo>
                    <a:lnTo>
                      <a:pt x="34" y="29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0" y="59"/>
                    </a:lnTo>
                    <a:lnTo>
                      <a:pt x="49" y="59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54" name="Freeform 1030">
                <a:extLst>
                  <a:ext uri="{FF2B5EF4-FFF2-40B4-BE49-F238E27FC236}">
                    <a16:creationId xmlns:a16="http://schemas.microsoft.com/office/drawing/2014/main" id="{69593284-0309-4B20-8DAE-81CF906EA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" y="1254"/>
                <a:ext cx="130" cy="26"/>
              </a:xfrm>
              <a:custGeom>
                <a:avLst/>
                <a:gdLst>
                  <a:gd name="T0" fmla="*/ 124 w 130"/>
                  <a:gd name="T1" fmla="*/ 25 h 26"/>
                  <a:gd name="T2" fmla="*/ 129 w 130"/>
                  <a:gd name="T3" fmla="*/ 24 h 26"/>
                  <a:gd name="T4" fmla="*/ 123 w 130"/>
                  <a:gd name="T5" fmla="*/ 23 h 26"/>
                  <a:gd name="T6" fmla="*/ 115 w 130"/>
                  <a:gd name="T7" fmla="*/ 21 h 26"/>
                  <a:gd name="T8" fmla="*/ 108 w 130"/>
                  <a:gd name="T9" fmla="*/ 19 h 26"/>
                  <a:gd name="T10" fmla="*/ 99 w 130"/>
                  <a:gd name="T11" fmla="*/ 17 h 26"/>
                  <a:gd name="T12" fmla="*/ 54 w 130"/>
                  <a:gd name="T13" fmla="*/ 2 h 26"/>
                  <a:gd name="T14" fmla="*/ 49 w 130"/>
                  <a:gd name="T15" fmla="*/ 0 h 26"/>
                  <a:gd name="T16" fmla="*/ 40 w 130"/>
                  <a:gd name="T17" fmla="*/ 0 h 26"/>
                  <a:gd name="T18" fmla="*/ 30 w 130"/>
                  <a:gd name="T19" fmla="*/ 1 h 26"/>
                  <a:gd name="T20" fmla="*/ 0 w 130"/>
                  <a:gd name="T21" fmla="*/ 9 h 26"/>
                  <a:gd name="T22" fmla="*/ 0 w 130"/>
                  <a:gd name="T23" fmla="*/ 9 h 26"/>
                  <a:gd name="T24" fmla="*/ 0 w 130"/>
                  <a:gd name="T25" fmla="*/ 9 h 26"/>
                  <a:gd name="T26" fmla="*/ 6 w 130"/>
                  <a:gd name="T27" fmla="*/ 11 h 26"/>
                  <a:gd name="T28" fmla="*/ 12 w 130"/>
                  <a:gd name="T29" fmla="*/ 13 h 26"/>
                  <a:gd name="T30" fmla="*/ 19 w 130"/>
                  <a:gd name="T31" fmla="*/ 15 h 26"/>
                  <a:gd name="T32" fmla="*/ 26 w 130"/>
                  <a:gd name="T33" fmla="*/ 17 h 26"/>
                  <a:gd name="T34" fmla="*/ 40 w 130"/>
                  <a:gd name="T35" fmla="*/ 20 h 26"/>
                  <a:gd name="T36" fmla="*/ 61 w 130"/>
                  <a:gd name="T37" fmla="*/ 22 h 26"/>
                  <a:gd name="T38" fmla="*/ 86 w 130"/>
                  <a:gd name="T39" fmla="*/ 24 h 26"/>
                  <a:gd name="T40" fmla="*/ 104 w 130"/>
                  <a:gd name="T41" fmla="*/ 25 h 26"/>
                  <a:gd name="T42" fmla="*/ 113 w 130"/>
                  <a:gd name="T43" fmla="*/ 25 h 26"/>
                  <a:gd name="T44" fmla="*/ 118 w 130"/>
                  <a:gd name="T45" fmla="*/ 25 h 26"/>
                  <a:gd name="T46" fmla="*/ 124 w 130"/>
                  <a:gd name="T4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26">
                    <a:moveTo>
                      <a:pt x="124" y="25"/>
                    </a:moveTo>
                    <a:lnTo>
                      <a:pt x="129" y="24"/>
                    </a:lnTo>
                    <a:lnTo>
                      <a:pt x="123" y="23"/>
                    </a:lnTo>
                    <a:lnTo>
                      <a:pt x="115" y="21"/>
                    </a:lnTo>
                    <a:lnTo>
                      <a:pt x="108" y="19"/>
                    </a:lnTo>
                    <a:lnTo>
                      <a:pt x="99" y="17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9" y="15"/>
                    </a:lnTo>
                    <a:lnTo>
                      <a:pt x="26" y="17"/>
                    </a:lnTo>
                    <a:lnTo>
                      <a:pt x="40" y="20"/>
                    </a:lnTo>
                    <a:lnTo>
                      <a:pt x="61" y="22"/>
                    </a:lnTo>
                    <a:lnTo>
                      <a:pt x="86" y="24"/>
                    </a:lnTo>
                    <a:lnTo>
                      <a:pt x="104" y="25"/>
                    </a:lnTo>
                    <a:lnTo>
                      <a:pt x="113" y="25"/>
                    </a:lnTo>
                    <a:lnTo>
                      <a:pt x="118" y="25"/>
                    </a:lnTo>
                    <a:lnTo>
                      <a:pt x="124" y="25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55" name="Freeform 1031">
                <a:extLst>
                  <a:ext uri="{FF2B5EF4-FFF2-40B4-BE49-F238E27FC236}">
                    <a16:creationId xmlns:a16="http://schemas.microsoft.com/office/drawing/2014/main" id="{0394363F-F59B-4EF0-88FD-8C4E2E6EF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336"/>
                <a:ext cx="194" cy="124"/>
              </a:xfrm>
              <a:custGeom>
                <a:avLst/>
                <a:gdLst>
                  <a:gd name="T0" fmla="*/ 0 w 194"/>
                  <a:gd name="T1" fmla="*/ 98 h 124"/>
                  <a:gd name="T2" fmla="*/ 1 w 194"/>
                  <a:gd name="T3" fmla="*/ 81 h 124"/>
                  <a:gd name="T4" fmla="*/ 6 w 194"/>
                  <a:gd name="T5" fmla="*/ 65 h 124"/>
                  <a:gd name="T6" fmla="*/ 13 w 194"/>
                  <a:gd name="T7" fmla="*/ 49 h 124"/>
                  <a:gd name="T8" fmla="*/ 22 w 194"/>
                  <a:gd name="T9" fmla="*/ 35 h 124"/>
                  <a:gd name="T10" fmla="*/ 34 w 194"/>
                  <a:gd name="T11" fmla="*/ 23 h 124"/>
                  <a:gd name="T12" fmla="*/ 48 w 194"/>
                  <a:gd name="T13" fmla="*/ 14 h 124"/>
                  <a:gd name="T14" fmla="*/ 63 w 194"/>
                  <a:gd name="T15" fmla="*/ 6 h 124"/>
                  <a:gd name="T16" fmla="*/ 80 w 194"/>
                  <a:gd name="T17" fmla="*/ 2 h 124"/>
                  <a:gd name="T18" fmla="*/ 96 w 194"/>
                  <a:gd name="T19" fmla="*/ 0 h 124"/>
                  <a:gd name="T20" fmla="*/ 113 w 194"/>
                  <a:gd name="T21" fmla="*/ 2 h 124"/>
                  <a:gd name="T22" fmla="*/ 129 w 194"/>
                  <a:gd name="T23" fmla="*/ 6 h 124"/>
                  <a:gd name="T24" fmla="*/ 145 w 194"/>
                  <a:gd name="T25" fmla="*/ 14 h 124"/>
                  <a:gd name="T26" fmla="*/ 159 w 194"/>
                  <a:gd name="T27" fmla="*/ 23 h 124"/>
                  <a:gd name="T28" fmla="*/ 171 w 194"/>
                  <a:gd name="T29" fmla="*/ 35 h 124"/>
                  <a:gd name="T30" fmla="*/ 180 w 194"/>
                  <a:gd name="T31" fmla="*/ 49 h 124"/>
                  <a:gd name="T32" fmla="*/ 187 w 194"/>
                  <a:gd name="T33" fmla="*/ 65 h 124"/>
                  <a:gd name="T34" fmla="*/ 192 w 194"/>
                  <a:gd name="T35" fmla="*/ 81 h 124"/>
                  <a:gd name="T36" fmla="*/ 193 w 194"/>
                  <a:gd name="T37" fmla="*/ 98 h 124"/>
                  <a:gd name="T38" fmla="*/ 192 w 194"/>
                  <a:gd name="T39" fmla="*/ 115 h 124"/>
                  <a:gd name="T40" fmla="*/ 184 w 194"/>
                  <a:gd name="T41" fmla="*/ 121 h 124"/>
                  <a:gd name="T42" fmla="*/ 172 w 194"/>
                  <a:gd name="T43" fmla="*/ 120 h 124"/>
                  <a:gd name="T44" fmla="*/ 176 w 194"/>
                  <a:gd name="T45" fmla="*/ 106 h 124"/>
                  <a:gd name="T46" fmla="*/ 177 w 194"/>
                  <a:gd name="T47" fmla="*/ 93 h 124"/>
                  <a:gd name="T48" fmla="*/ 176 w 194"/>
                  <a:gd name="T49" fmla="*/ 79 h 124"/>
                  <a:gd name="T50" fmla="*/ 172 w 194"/>
                  <a:gd name="T51" fmla="*/ 65 h 124"/>
                  <a:gd name="T52" fmla="*/ 166 w 194"/>
                  <a:gd name="T53" fmla="*/ 53 h 124"/>
                  <a:gd name="T54" fmla="*/ 158 w 194"/>
                  <a:gd name="T55" fmla="*/ 42 h 124"/>
                  <a:gd name="T56" fmla="*/ 147 w 194"/>
                  <a:gd name="T57" fmla="*/ 32 h 124"/>
                  <a:gd name="T58" fmla="*/ 136 w 194"/>
                  <a:gd name="T59" fmla="*/ 24 h 124"/>
                  <a:gd name="T60" fmla="*/ 123 w 194"/>
                  <a:gd name="T61" fmla="*/ 18 h 124"/>
                  <a:gd name="T62" fmla="*/ 109 w 194"/>
                  <a:gd name="T63" fmla="*/ 14 h 124"/>
                  <a:gd name="T64" fmla="*/ 95 w 194"/>
                  <a:gd name="T65" fmla="*/ 13 h 124"/>
                  <a:gd name="T66" fmla="*/ 80 w 194"/>
                  <a:gd name="T67" fmla="*/ 14 h 124"/>
                  <a:gd name="T68" fmla="*/ 66 w 194"/>
                  <a:gd name="T69" fmla="*/ 18 h 124"/>
                  <a:gd name="T70" fmla="*/ 53 w 194"/>
                  <a:gd name="T71" fmla="*/ 24 h 124"/>
                  <a:gd name="T72" fmla="*/ 41 w 194"/>
                  <a:gd name="T73" fmla="*/ 32 h 124"/>
                  <a:gd name="T74" fmla="*/ 31 w 194"/>
                  <a:gd name="T75" fmla="*/ 42 h 124"/>
                  <a:gd name="T76" fmla="*/ 23 w 194"/>
                  <a:gd name="T77" fmla="*/ 53 h 124"/>
                  <a:gd name="T78" fmla="*/ 17 w 194"/>
                  <a:gd name="T79" fmla="*/ 65 h 124"/>
                  <a:gd name="T80" fmla="*/ 13 w 194"/>
                  <a:gd name="T81" fmla="*/ 79 h 124"/>
                  <a:gd name="T82" fmla="*/ 12 w 194"/>
                  <a:gd name="T83" fmla="*/ 93 h 124"/>
                  <a:gd name="T84" fmla="*/ 13 w 194"/>
                  <a:gd name="T85" fmla="*/ 106 h 124"/>
                  <a:gd name="T86" fmla="*/ 14 w 194"/>
                  <a:gd name="T87" fmla="*/ 109 h 124"/>
                  <a:gd name="T88" fmla="*/ 0 w 194"/>
                  <a:gd name="T8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124">
                    <a:moveTo>
                      <a:pt x="0" y="104"/>
                    </a:moveTo>
                    <a:lnTo>
                      <a:pt x="0" y="98"/>
                    </a:lnTo>
                    <a:lnTo>
                      <a:pt x="0" y="90"/>
                    </a:lnTo>
                    <a:lnTo>
                      <a:pt x="1" y="81"/>
                    </a:lnTo>
                    <a:lnTo>
                      <a:pt x="3" y="73"/>
                    </a:lnTo>
                    <a:lnTo>
                      <a:pt x="6" y="65"/>
                    </a:lnTo>
                    <a:lnTo>
                      <a:pt x="9" y="57"/>
                    </a:lnTo>
                    <a:lnTo>
                      <a:pt x="13" y="49"/>
                    </a:lnTo>
                    <a:lnTo>
                      <a:pt x="17" y="42"/>
                    </a:lnTo>
                    <a:lnTo>
                      <a:pt x="22" y="35"/>
                    </a:lnTo>
                    <a:lnTo>
                      <a:pt x="28" y="29"/>
                    </a:lnTo>
                    <a:lnTo>
                      <a:pt x="34" y="23"/>
                    </a:lnTo>
                    <a:lnTo>
                      <a:pt x="41" y="18"/>
                    </a:lnTo>
                    <a:lnTo>
                      <a:pt x="48" y="14"/>
                    </a:lnTo>
                    <a:lnTo>
                      <a:pt x="55" y="10"/>
                    </a:lnTo>
                    <a:lnTo>
                      <a:pt x="63" y="6"/>
                    </a:lnTo>
                    <a:lnTo>
                      <a:pt x="71" y="4"/>
                    </a:lnTo>
                    <a:lnTo>
                      <a:pt x="80" y="2"/>
                    </a:lnTo>
                    <a:lnTo>
                      <a:pt x="88" y="1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3" y="2"/>
                    </a:lnTo>
                    <a:lnTo>
                      <a:pt x="121" y="4"/>
                    </a:lnTo>
                    <a:lnTo>
                      <a:pt x="129" y="6"/>
                    </a:lnTo>
                    <a:lnTo>
                      <a:pt x="137" y="10"/>
                    </a:lnTo>
                    <a:lnTo>
                      <a:pt x="145" y="14"/>
                    </a:lnTo>
                    <a:lnTo>
                      <a:pt x="152" y="18"/>
                    </a:lnTo>
                    <a:lnTo>
                      <a:pt x="159" y="23"/>
                    </a:lnTo>
                    <a:lnTo>
                      <a:pt x="165" y="29"/>
                    </a:lnTo>
                    <a:lnTo>
                      <a:pt x="171" y="35"/>
                    </a:lnTo>
                    <a:lnTo>
                      <a:pt x="176" y="42"/>
                    </a:lnTo>
                    <a:lnTo>
                      <a:pt x="180" y="49"/>
                    </a:lnTo>
                    <a:lnTo>
                      <a:pt x="184" y="57"/>
                    </a:lnTo>
                    <a:lnTo>
                      <a:pt x="187" y="65"/>
                    </a:lnTo>
                    <a:lnTo>
                      <a:pt x="190" y="73"/>
                    </a:lnTo>
                    <a:lnTo>
                      <a:pt x="192" y="81"/>
                    </a:lnTo>
                    <a:lnTo>
                      <a:pt x="193" y="90"/>
                    </a:lnTo>
                    <a:lnTo>
                      <a:pt x="193" y="98"/>
                    </a:lnTo>
                    <a:lnTo>
                      <a:pt x="193" y="106"/>
                    </a:lnTo>
                    <a:lnTo>
                      <a:pt x="192" y="115"/>
                    </a:lnTo>
                    <a:lnTo>
                      <a:pt x="189" y="123"/>
                    </a:lnTo>
                    <a:lnTo>
                      <a:pt x="184" y="121"/>
                    </a:lnTo>
                    <a:lnTo>
                      <a:pt x="171" y="123"/>
                    </a:lnTo>
                    <a:lnTo>
                      <a:pt x="172" y="120"/>
                    </a:lnTo>
                    <a:lnTo>
                      <a:pt x="174" y="113"/>
                    </a:lnTo>
                    <a:lnTo>
                      <a:pt x="176" y="106"/>
                    </a:lnTo>
                    <a:lnTo>
                      <a:pt x="177" y="100"/>
                    </a:lnTo>
                    <a:lnTo>
                      <a:pt x="177" y="93"/>
                    </a:lnTo>
                    <a:lnTo>
                      <a:pt x="177" y="86"/>
                    </a:lnTo>
                    <a:lnTo>
                      <a:pt x="176" y="79"/>
                    </a:lnTo>
                    <a:lnTo>
                      <a:pt x="174" y="72"/>
                    </a:lnTo>
                    <a:lnTo>
                      <a:pt x="172" y="65"/>
                    </a:lnTo>
                    <a:lnTo>
                      <a:pt x="169" y="59"/>
                    </a:lnTo>
                    <a:lnTo>
                      <a:pt x="166" y="53"/>
                    </a:lnTo>
                    <a:lnTo>
                      <a:pt x="162" y="47"/>
                    </a:lnTo>
                    <a:lnTo>
                      <a:pt x="158" y="42"/>
                    </a:lnTo>
                    <a:lnTo>
                      <a:pt x="153" y="36"/>
                    </a:lnTo>
                    <a:lnTo>
                      <a:pt x="147" y="32"/>
                    </a:lnTo>
                    <a:lnTo>
                      <a:pt x="142" y="27"/>
                    </a:lnTo>
                    <a:lnTo>
                      <a:pt x="136" y="24"/>
                    </a:lnTo>
                    <a:lnTo>
                      <a:pt x="129" y="20"/>
                    </a:lnTo>
                    <a:lnTo>
                      <a:pt x="123" y="18"/>
                    </a:lnTo>
                    <a:lnTo>
                      <a:pt x="116" y="16"/>
                    </a:lnTo>
                    <a:lnTo>
                      <a:pt x="109" y="14"/>
                    </a:lnTo>
                    <a:lnTo>
                      <a:pt x="102" y="13"/>
                    </a:lnTo>
                    <a:lnTo>
                      <a:pt x="95" y="13"/>
                    </a:lnTo>
                    <a:lnTo>
                      <a:pt x="87" y="13"/>
                    </a:lnTo>
                    <a:lnTo>
                      <a:pt x="80" y="14"/>
                    </a:lnTo>
                    <a:lnTo>
                      <a:pt x="73" y="16"/>
                    </a:lnTo>
                    <a:lnTo>
                      <a:pt x="66" y="18"/>
                    </a:lnTo>
                    <a:lnTo>
                      <a:pt x="59" y="20"/>
                    </a:lnTo>
                    <a:lnTo>
                      <a:pt x="53" y="24"/>
                    </a:lnTo>
                    <a:lnTo>
                      <a:pt x="47" y="27"/>
                    </a:lnTo>
                    <a:lnTo>
                      <a:pt x="41" y="32"/>
                    </a:lnTo>
                    <a:lnTo>
                      <a:pt x="36" y="36"/>
                    </a:lnTo>
                    <a:lnTo>
                      <a:pt x="31" y="42"/>
                    </a:lnTo>
                    <a:lnTo>
                      <a:pt x="27" y="47"/>
                    </a:lnTo>
                    <a:lnTo>
                      <a:pt x="23" y="53"/>
                    </a:lnTo>
                    <a:lnTo>
                      <a:pt x="20" y="59"/>
                    </a:lnTo>
                    <a:lnTo>
                      <a:pt x="17" y="65"/>
                    </a:lnTo>
                    <a:lnTo>
                      <a:pt x="15" y="72"/>
                    </a:lnTo>
                    <a:lnTo>
                      <a:pt x="13" y="79"/>
                    </a:lnTo>
                    <a:lnTo>
                      <a:pt x="12" y="86"/>
                    </a:lnTo>
                    <a:lnTo>
                      <a:pt x="12" y="93"/>
                    </a:lnTo>
                    <a:lnTo>
                      <a:pt x="12" y="100"/>
                    </a:lnTo>
                    <a:lnTo>
                      <a:pt x="13" y="106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0" y="104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A8A8A8"/>
              </a:solidFill>
              <a:ln w="0" cap="flat" cmpd="sng">
                <a:solidFill>
                  <a:srgbClr val="A8A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56" name="Freeform 1032">
                <a:extLst>
                  <a:ext uri="{FF2B5EF4-FFF2-40B4-BE49-F238E27FC236}">
                    <a16:creationId xmlns:a16="http://schemas.microsoft.com/office/drawing/2014/main" id="{40D74ADC-67EA-4127-BCF7-9C0F550AA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1331"/>
                <a:ext cx="191" cy="125"/>
              </a:xfrm>
              <a:custGeom>
                <a:avLst/>
                <a:gdLst>
                  <a:gd name="T0" fmla="*/ 13 w 191"/>
                  <a:gd name="T1" fmla="*/ 111 h 125"/>
                  <a:gd name="T2" fmla="*/ 11 w 191"/>
                  <a:gd name="T3" fmla="*/ 98 h 125"/>
                  <a:gd name="T4" fmla="*/ 13 w 191"/>
                  <a:gd name="T5" fmla="*/ 84 h 125"/>
                  <a:gd name="T6" fmla="*/ 16 w 191"/>
                  <a:gd name="T7" fmla="*/ 70 h 125"/>
                  <a:gd name="T8" fmla="*/ 22 w 191"/>
                  <a:gd name="T9" fmla="*/ 58 h 125"/>
                  <a:gd name="T10" fmla="*/ 31 w 191"/>
                  <a:gd name="T11" fmla="*/ 47 h 125"/>
                  <a:gd name="T12" fmla="*/ 41 w 191"/>
                  <a:gd name="T13" fmla="*/ 37 h 125"/>
                  <a:gd name="T14" fmla="*/ 53 w 191"/>
                  <a:gd name="T15" fmla="*/ 29 h 125"/>
                  <a:gd name="T16" fmla="*/ 65 w 191"/>
                  <a:gd name="T17" fmla="*/ 23 h 125"/>
                  <a:gd name="T18" fmla="*/ 79 w 191"/>
                  <a:gd name="T19" fmla="*/ 19 h 125"/>
                  <a:gd name="T20" fmla="*/ 94 w 191"/>
                  <a:gd name="T21" fmla="*/ 18 h 125"/>
                  <a:gd name="T22" fmla="*/ 108 w 191"/>
                  <a:gd name="T23" fmla="*/ 19 h 125"/>
                  <a:gd name="T24" fmla="*/ 122 w 191"/>
                  <a:gd name="T25" fmla="*/ 23 h 125"/>
                  <a:gd name="T26" fmla="*/ 135 w 191"/>
                  <a:gd name="T27" fmla="*/ 29 h 125"/>
                  <a:gd name="T28" fmla="*/ 147 w 191"/>
                  <a:gd name="T29" fmla="*/ 37 h 125"/>
                  <a:gd name="T30" fmla="*/ 157 w 191"/>
                  <a:gd name="T31" fmla="*/ 47 h 125"/>
                  <a:gd name="T32" fmla="*/ 165 w 191"/>
                  <a:gd name="T33" fmla="*/ 58 h 125"/>
                  <a:gd name="T34" fmla="*/ 171 w 191"/>
                  <a:gd name="T35" fmla="*/ 70 h 125"/>
                  <a:gd name="T36" fmla="*/ 175 w 191"/>
                  <a:gd name="T37" fmla="*/ 84 h 125"/>
                  <a:gd name="T38" fmla="*/ 176 w 191"/>
                  <a:gd name="T39" fmla="*/ 98 h 125"/>
                  <a:gd name="T40" fmla="*/ 175 w 191"/>
                  <a:gd name="T41" fmla="*/ 111 h 125"/>
                  <a:gd name="T42" fmla="*/ 173 w 191"/>
                  <a:gd name="T43" fmla="*/ 121 h 125"/>
                  <a:gd name="T44" fmla="*/ 187 w 191"/>
                  <a:gd name="T45" fmla="*/ 121 h 125"/>
                  <a:gd name="T46" fmla="*/ 189 w 191"/>
                  <a:gd name="T47" fmla="*/ 106 h 125"/>
                  <a:gd name="T48" fmla="*/ 189 w 191"/>
                  <a:gd name="T49" fmla="*/ 89 h 125"/>
                  <a:gd name="T50" fmla="*/ 186 w 191"/>
                  <a:gd name="T51" fmla="*/ 72 h 125"/>
                  <a:gd name="T52" fmla="*/ 181 w 191"/>
                  <a:gd name="T53" fmla="*/ 56 h 125"/>
                  <a:gd name="T54" fmla="*/ 172 w 191"/>
                  <a:gd name="T55" fmla="*/ 41 h 125"/>
                  <a:gd name="T56" fmla="*/ 161 w 191"/>
                  <a:gd name="T57" fmla="*/ 29 h 125"/>
                  <a:gd name="T58" fmla="*/ 149 w 191"/>
                  <a:gd name="T59" fmla="*/ 18 h 125"/>
                  <a:gd name="T60" fmla="*/ 135 w 191"/>
                  <a:gd name="T61" fmla="*/ 9 h 125"/>
                  <a:gd name="T62" fmla="*/ 119 w 191"/>
                  <a:gd name="T63" fmla="*/ 3 h 125"/>
                  <a:gd name="T64" fmla="*/ 103 w 191"/>
                  <a:gd name="T65" fmla="*/ 0 h 125"/>
                  <a:gd name="T66" fmla="*/ 86 w 191"/>
                  <a:gd name="T67" fmla="*/ 0 h 125"/>
                  <a:gd name="T68" fmla="*/ 70 w 191"/>
                  <a:gd name="T69" fmla="*/ 3 h 125"/>
                  <a:gd name="T70" fmla="*/ 55 w 191"/>
                  <a:gd name="T71" fmla="*/ 9 h 125"/>
                  <a:gd name="T72" fmla="*/ 40 w 191"/>
                  <a:gd name="T73" fmla="*/ 17 h 125"/>
                  <a:gd name="T74" fmla="*/ 27 w 191"/>
                  <a:gd name="T75" fmla="*/ 28 h 125"/>
                  <a:gd name="T76" fmla="*/ 17 w 191"/>
                  <a:gd name="T77" fmla="*/ 41 h 125"/>
                  <a:gd name="T78" fmla="*/ 9 w 191"/>
                  <a:gd name="T79" fmla="*/ 56 h 125"/>
                  <a:gd name="T80" fmla="*/ 3 w 191"/>
                  <a:gd name="T81" fmla="*/ 71 h 125"/>
                  <a:gd name="T82" fmla="*/ 1 w 191"/>
                  <a:gd name="T83" fmla="*/ 88 h 125"/>
                  <a:gd name="T84" fmla="*/ 1 w 191"/>
                  <a:gd name="T85" fmla="*/ 108 h 125"/>
                  <a:gd name="T86" fmla="*/ 2 w 191"/>
                  <a:gd name="T87" fmla="*/ 119 h 125"/>
                  <a:gd name="T88" fmla="*/ 13 w 191"/>
                  <a:gd name="T89" fmla="*/ 11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1" h="125">
                    <a:moveTo>
                      <a:pt x="13" y="115"/>
                    </a:moveTo>
                    <a:lnTo>
                      <a:pt x="13" y="111"/>
                    </a:lnTo>
                    <a:lnTo>
                      <a:pt x="12" y="105"/>
                    </a:lnTo>
                    <a:lnTo>
                      <a:pt x="11" y="98"/>
                    </a:lnTo>
                    <a:lnTo>
                      <a:pt x="12" y="91"/>
                    </a:lnTo>
                    <a:lnTo>
                      <a:pt x="13" y="84"/>
                    </a:lnTo>
                    <a:lnTo>
                      <a:pt x="14" y="77"/>
                    </a:lnTo>
                    <a:lnTo>
                      <a:pt x="16" y="70"/>
                    </a:lnTo>
                    <a:lnTo>
                      <a:pt x="19" y="64"/>
                    </a:lnTo>
                    <a:lnTo>
                      <a:pt x="22" y="58"/>
                    </a:lnTo>
                    <a:lnTo>
                      <a:pt x="26" y="52"/>
                    </a:lnTo>
                    <a:lnTo>
                      <a:pt x="31" y="47"/>
                    </a:lnTo>
                    <a:lnTo>
                      <a:pt x="35" y="41"/>
                    </a:lnTo>
                    <a:lnTo>
                      <a:pt x="41" y="37"/>
                    </a:lnTo>
                    <a:lnTo>
                      <a:pt x="46" y="32"/>
                    </a:lnTo>
                    <a:lnTo>
                      <a:pt x="53" y="29"/>
                    </a:lnTo>
                    <a:lnTo>
                      <a:pt x="59" y="25"/>
                    </a:lnTo>
                    <a:lnTo>
                      <a:pt x="65" y="23"/>
                    </a:lnTo>
                    <a:lnTo>
                      <a:pt x="72" y="21"/>
                    </a:lnTo>
                    <a:lnTo>
                      <a:pt x="79" y="19"/>
                    </a:lnTo>
                    <a:lnTo>
                      <a:pt x="87" y="18"/>
                    </a:lnTo>
                    <a:lnTo>
                      <a:pt x="94" y="18"/>
                    </a:lnTo>
                    <a:lnTo>
                      <a:pt x="101" y="18"/>
                    </a:lnTo>
                    <a:lnTo>
                      <a:pt x="108" y="19"/>
                    </a:lnTo>
                    <a:lnTo>
                      <a:pt x="115" y="21"/>
                    </a:lnTo>
                    <a:lnTo>
                      <a:pt x="122" y="23"/>
                    </a:lnTo>
                    <a:lnTo>
                      <a:pt x="129" y="25"/>
                    </a:lnTo>
                    <a:lnTo>
                      <a:pt x="135" y="29"/>
                    </a:lnTo>
                    <a:lnTo>
                      <a:pt x="141" y="32"/>
                    </a:lnTo>
                    <a:lnTo>
                      <a:pt x="147" y="37"/>
                    </a:lnTo>
                    <a:lnTo>
                      <a:pt x="152" y="41"/>
                    </a:lnTo>
                    <a:lnTo>
                      <a:pt x="157" y="47"/>
                    </a:lnTo>
                    <a:lnTo>
                      <a:pt x="161" y="52"/>
                    </a:lnTo>
                    <a:lnTo>
                      <a:pt x="165" y="58"/>
                    </a:lnTo>
                    <a:lnTo>
                      <a:pt x="169" y="64"/>
                    </a:lnTo>
                    <a:lnTo>
                      <a:pt x="171" y="70"/>
                    </a:lnTo>
                    <a:lnTo>
                      <a:pt x="173" y="77"/>
                    </a:lnTo>
                    <a:lnTo>
                      <a:pt x="175" y="84"/>
                    </a:lnTo>
                    <a:lnTo>
                      <a:pt x="176" y="91"/>
                    </a:lnTo>
                    <a:lnTo>
                      <a:pt x="176" y="98"/>
                    </a:lnTo>
                    <a:lnTo>
                      <a:pt x="176" y="105"/>
                    </a:lnTo>
                    <a:lnTo>
                      <a:pt x="175" y="111"/>
                    </a:lnTo>
                    <a:lnTo>
                      <a:pt x="173" y="118"/>
                    </a:lnTo>
                    <a:lnTo>
                      <a:pt x="173" y="121"/>
                    </a:lnTo>
                    <a:lnTo>
                      <a:pt x="180" y="124"/>
                    </a:lnTo>
                    <a:lnTo>
                      <a:pt x="187" y="121"/>
                    </a:lnTo>
                    <a:lnTo>
                      <a:pt x="188" y="114"/>
                    </a:lnTo>
                    <a:lnTo>
                      <a:pt x="189" y="106"/>
                    </a:lnTo>
                    <a:lnTo>
                      <a:pt x="190" y="97"/>
                    </a:lnTo>
                    <a:lnTo>
                      <a:pt x="189" y="89"/>
                    </a:lnTo>
                    <a:lnTo>
                      <a:pt x="188" y="81"/>
                    </a:lnTo>
                    <a:lnTo>
                      <a:pt x="186" y="72"/>
                    </a:lnTo>
                    <a:lnTo>
                      <a:pt x="184" y="64"/>
                    </a:lnTo>
                    <a:lnTo>
                      <a:pt x="181" y="56"/>
                    </a:lnTo>
                    <a:lnTo>
                      <a:pt x="177" y="49"/>
                    </a:lnTo>
                    <a:lnTo>
                      <a:pt x="172" y="41"/>
                    </a:lnTo>
                    <a:lnTo>
                      <a:pt x="167" y="35"/>
                    </a:lnTo>
                    <a:lnTo>
                      <a:pt x="161" y="29"/>
                    </a:lnTo>
                    <a:lnTo>
                      <a:pt x="155" y="23"/>
                    </a:lnTo>
                    <a:lnTo>
                      <a:pt x="149" y="18"/>
                    </a:lnTo>
                    <a:lnTo>
                      <a:pt x="142" y="13"/>
                    </a:lnTo>
                    <a:lnTo>
                      <a:pt x="135" y="9"/>
                    </a:lnTo>
                    <a:lnTo>
                      <a:pt x="127" y="6"/>
                    </a:lnTo>
                    <a:lnTo>
                      <a:pt x="119" y="3"/>
                    </a:lnTo>
                    <a:lnTo>
                      <a:pt x="111" y="1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78" y="1"/>
                    </a:lnTo>
                    <a:lnTo>
                      <a:pt x="70" y="3"/>
                    </a:lnTo>
                    <a:lnTo>
                      <a:pt x="62" y="5"/>
                    </a:lnTo>
                    <a:lnTo>
                      <a:pt x="55" y="9"/>
                    </a:lnTo>
                    <a:lnTo>
                      <a:pt x="47" y="13"/>
                    </a:lnTo>
                    <a:lnTo>
                      <a:pt x="40" y="17"/>
                    </a:lnTo>
                    <a:lnTo>
                      <a:pt x="33" y="22"/>
                    </a:lnTo>
                    <a:lnTo>
                      <a:pt x="27" y="28"/>
                    </a:lnTo>
                    <a:lnTo>
                      <a:pt x="22" y="34"/>
                    </a:lnTo>
                    <a:lnTo>
                      <a:pt x="17" y="41"/>
                    </a:lnTo>
                    <a:lnTo>
                      <a:pt x="13" y="48"/>
                    </a:lnTo>
                    <a:lnTo>
                      <a:pt x="9" y="56"/>
                    </a:lnTo>
                    <a:lnTo>
                      <a:pt x="5" y="64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1" y="108"/>
                    </a:lnTo>
                    <a:lnTo>
                      <a:pt x="2" y="119"/>
                    </a:lnTo>
                    <a:lnTo>
                      <a:pt x="2" y="119"/>
                    </a:lnTo>
                    <a:lnTo>
                      <a:pt x="13" y="115"/>
                    </a:lnTo>
                    <a:lnTo>
                      <a:pt x="13" y="115"/>
                    </a:lnTo>
                  </a:path>
                </a:pathLst>
              </a:custGeom>
              <a:solidFill>
                <a:srgbClr val="A8A8A8"/>
              </a:solidFill>
              <a:ln w="0" cap="flat" cmpd="sng">
                <a:solidFill>
                  <a:srgbClr val="A8A8A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8857" name="Group 1033">
                <a:extLst>
                  <a:ext uri="{FF2B5EF4-FFF2-40B4-BE49-F238E27FC236}">
                    <a16:creationId xmlns:a16="http://schemas.microsoft.com/office/drawing/2014/main" id="{D1CD9CD6-3CB9-4EE3-95EF-952083020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" y="1348"/>
                <a:ext cx="167" cy="160"/>
                <a:chOff x="537" y="1348"/>
                <a:chExt cx="167" cy="160"/>
              </a:xfrm>
            </p:grpSpPr>
            <p:sp>
              <p:nvSpPr>
                <p:cNvPr id="78858" name="Oval 1034">
                  <a:extLst>
                    <a:ext uri="{FF2B5EF4-FFF2-40B4-BE49-F238E27FC236}">
                      <a16:creationId xmlns:a16="http://schemas.microsoft.com/office/drawing/2014/main" id="{FE9F18D8-7BFB-4F82-AA60-77EF0924A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571" y="1381"/>
                  <a:ext cx="98" cy="93"/>
                </a:xfrm>
                <a:prstGeom prst="ellipse">
                  <a:avLst/>
                </a:prstGeom>
                <a:solidFill>
                  <a:srgbClr val="A8A8A8"/>
                </a:solidFill>
                <a:ln w="0">
                  <a:solidFill>
                    <a:srgbClr val="A8A8A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59" name="Freeform 1035">
                  <a:extLst>
                    <a:ext uri="{FF2B5EF4-FFF2-40B4-BE49-F238E27FC236}">
                      <a16:creationId xmlns:a16="http://schemas.microsoft.com/office/drawing/2014/main" id="{75637C45-2C5E-44BA-AAE3-8BAE83DEC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" y="1348"/>
                  <a:ext cx="167" cy="160"/>
                </a:xfrm>
                <a:custGeom>
                  <a:avLst/>
                  <a:gdLst>
                    <a:gd name="T0" fmla="*/ 163 w 167"/>
                    <a:gd name="T1" fmla="*/ 59 h 160"/>
                    <a:gd name="T2" fmla="*/ 156 w 167"/>
                    <a:gd name="T3" fmla="*/ 41 h 160"/>
                    <a:gd name="T4" fmla="*/ 144 w 167"/>
                    <a:gd name="T5" fmla="*/ 26 h 160"/>
                    <a:gd name="T6" fmla="*/ 129 w 167"/>
                    <a:gd name="T7" fmla="*/ 13 h 160"/>
                    <a:gd name="T8" fmla="*/ 111 w 167"/>
                    <a:gd name="T9" fmla="*/ 4 h 160"/>
                    <a:gd name="T10" fmla="*/ 91 w 167"/>
                    <a:gd name="T11" fmla="*/ 0 h 160"/>
                    <a:gd name="T12" fmla="*/ 66 w 167"/>
                    <a:gd name="T13" fmla="*/ 1 h 160"/>
                    <a:gd name="T14" fmla="*/ 47 w 167"/>
                    <a:gd name="T15" fmla="*/ 7 h 160"/>
                    <a:gd name="T16" fmla="*/ 30 w 167"/>
                    <a:gd name="T17" fmla="*/ 18 h 160"/>
                    <a:gd name="T18" fmla="*/ 16 w 167"/>
                    <a:gd name="T19" fmla="*/ 31 h 160"/>
                    <a:gd name="T20" fmla="*/ 6 w 167"/>
                    <a:gd name="T21" fmla="*/ 48 h 160"/>
                    <a:gd name="T22" fmla="*/ 1 w 167"/>
                    <a:gd name="T23" fmla="*/ 67 h 160"/>
                    <a:gd name="T24" fmla="*/ 1 w 167"/>
                    <a:gd name="T25" fmla="*/ 91 h 160"/>
                    <a:gd name="T26" fmla="*/ 6 w 167"/>
                    <a:gd name="T27" fmla="*/ 110 h 160"/>
                    <a:gd name="T28" fmla="*/ 16 w 167"/>
                    <a:gd name="T29" fmla="*/ 127 h 160"/>
                    <a:gd name="T30" fmla="*/ 30 w 167"/>
                    <a:gd name="T31" fmla="*/ 140 h 160"/>
                    <a:gd name="T32" fmla="*/ 47 w 167"/>
                    <a:gd name="T33" fmla="*/ 151 h 160"/>
                    <a:gd name="T34" fmla="*/ 66 w 167"/>
                    <a:gd name="T35" fmla="*/ 157 h 160"/>
                    <a:gd name="T36" fmla="*/ 91 w 167"/>
                    <a:gd name="T37" fmla="*/ 158 h 160"/>
                    <a:gd name="T38" fmla="*/ 111 w 167"/>
                    <a:gd name="T39" fmla="*/ 154 h 160"/>
                    <a:gd name="T40" fmla="*/ 129 w 167"/>
                    <a:gd name="T41" fmla="*/ 145 h 160"/>
                    <a:gd name="T42" fmla="*/ 144 w 167"/>
                    <a:gd name="T43" fmla="*/ 132 h 160"/>
                    <a:gd name="T44" fmla="*/ 156 w 167"/>
                    <a:gd name="T45" fmla="*/ 117 h 160"/>
                    <a:gd name="T46" fmla="*/ 163 w 167"/>
                    <a:gd name="T47" fmla="*/ 99 h 160"/>
                    <a:gd name="T48" fmla="*/ 166 w 167"/>
                    <a:gd name="T49" fmla="*/ 79 h 160"/>
                    <a:gd name="T50" fmla="*/ 160 w 167"/>
                    <a:gd name="T51" fmla="*/ 79 h 160"/>
                    <a:gd name="T52" fmla="*/ 154 w 167"/>
                    <a:gd name="T53" fmla="*/ 79 h 160"/>
                    <a:gd name="T54" fmla="*/ 149 w 167"/>
                    <a:gd name="T55" fmla="*/ 79 h 160"/>
                    <a:gd name="T56" fmla="*/ 144 w 167"/>
                    <a:gd name="T57" fmla="*/ 79 h 160"/>
                    <a:gd name="T58" fmla="*/ 138 w 167"/>
                    <a:gd name="T59" fmla="*/ 79 h 160"/>
                    <a:gd name="T60" fmla="*/ 133 w 167"/>
                    <a:gd name="T61" fmla="*/ 79 h 160"/>
                    <a:gd name="T62" fmla="*/ 130 w 167"/>
                    <a:gd name="T63" fmla="*/ 67 h 160"/>
                    <a:gd name="T64" fmla="*/ 126 w 167"/>
                    <a:gd name="T65" fmla="*/ 57 h 160"/>
                    <a:gd name="T66" fmla="*/ 119 w 167"/>
                    <a:gd name="T67" fmla="*/ 48 h 160"/>
                    <a:gd name="T68" fmla="*/ 110 w 167"/>
                    <a:gd name="T69" fmla="*/ 40 h 160"/>
                    <a:gd name="T70" fmla="*/ 100 w 167"/>
                    <a:gd name="T71" fmla="*/ 35 h 160"/>
                    <a:gd name="T72" fmla="*/ 88 w 167"/>
                    <a:gd name="T73" fmla="*/ 33 h 160"/>
                    <a:gd name="T74" fmla="*/ 73 w 167"/>
                    <a:gd name="T75" fmla="*/ 34 h 160"/>
                    <a:gd name="T76" fmla="*/ 62 w 167"/>
                    <a:gd name="T77" fmla="*/ 37 h 160"/>
                    <a:gd name="T78" fmla="*/ 52 w 167"/>
                    <a:gd name="T79" fmla="*/ 43 h 160"/>
                    <a:gd name="T80" fmla="*/ 44 w 167"/>
                    <a:gd name="T81" fmla="*/ 51 h 160"/>
                    <a:gd name="T82" fmla="*/ 38 w 167"/>
                    <a:gd name="T83" fmla="*/ 61 h 160"/>
                    <a:gd name="T84" fmla="*/ 35 w 167"/>
                    <a:gd name="T85" fmla="*/ 72 h 160"/>
                    <a:gd name="T86" fmla="*/ 35 w 167"/>
                    <a:gd name="T87" fmla="*/ 86 h 160"/>
                    <a:gd name="T88" fmla="*/ 38 w 167"/>
                    <a:gd name="T89" fmla="*/ 97 h 160"/>
                    <a:gd name="T90" fmla="*/ 44 w 167"/>
                    <a:gd name="T91" fmla="*/ 107 h 160"/>
                    <a:gd name="T92" fmla="*/ 52 w 167"/>
                    <a:gd name="T93" fmla="*/ 115 h 160"/>
                    <a:gd name="T94" fmla="*/ 62 w 167"/>
                    <a:gd name="T95" fmla="*/ 121 h 160"/>
                    <a:gd name="T96" fmla="*/ 73 w 167"/>
                    <a:gd name="T97" fmla="*/ 124 h 160"/>
                    <a:gd name="T98" fmla="*/ 88 w 167"/>
                    <a:gd name="T99" fmla="*/ 125 h 160"/>
                    <a:gd name="T100" fmla="*/ 100 w 167"/>
                    <a:gd name="T101" fmla="*/ 122 h 160"/>
                    <a:gd name="T102" fmla="*/ 110 w 167"/>
                    <a:gd name="T103" fmla="*/ 118 h 160"/>
                    <a:gd name="T104" fmla="*/ 119 w 167"/>
                    <a:gd name="T105" fmla="*/ 110 h 160"/>
                    <a:gd name="T106" fmla="*/ 126 w 167"/>
                    <a:gd name="T107" fmla="*/ 101 h 160"/>
                    <a:gd name="T108" fmla="*/ 130 w 167"/>
                    <a:gd name="T109" fmla="*/ 90 h 160"/>
                    <a:gd name="T110" fmla="*/ 132 w 167"/>
                    <a:gd name="T111" fmla="*/ 79 h 160"/>
                    <a:gd name="T112" fmla="*/ 138 w 167"/>
                    <a:gd name="T113" fmla="*/ 79 h 160"/>
                    <a:gd name="T114" fmla="*/ 143 w 167"/>
                    <a:gd name="T115" fmla="*/ 79 h 160"/>
                    <a:gd name="T116" fmla="*/ 149 w 167"/>
                    <a:gd name="T117" fmla="*/ 79 h 160"/>
                    <a:gd name="T118" fmla="*/ 154 w 167"/>
                    <a:gd name="T119" fmla="*/ 79 h 160"/>
                    <a:gd name="T120" fmla="*/ 159 w 167"/>
                    <a:gd name="T121" fmla="*/ 79 h 160"/>
                    <a:gd name="T122" fmla="*/ 165 w 167"/>
                    <a:gd name="T123" fmla="*/ 7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7" h="160">
                      <a:moveTo>
                        <a:pt x="166" y="79"/>
                      </a:moveTo>
                      <a:lnTo>
                        <a:pt x="165" y="71"/>
                      </a:lnTo>
                      <a:lnTo>
                        <a:pt x="165" y="67"/>
                      </a:lnTo>
                      <a:lnTo>
                        <a:pt x="164" y="63"/>
                      </a:lnTo>
                      <a:lnTo>
                        <a:pt x="163" y="59"/>
                      </a:lnTo>
                      <a:lnTo>
                        <a:pt x="162" y="55"/>
                      </a:lnTo>
                      <a:lnTo>
                        <a:pt x="161" y="52"/>
                      </a:lnTo>
                      <a:lnTo>
                        <a:pt x="159" y="48"/>
                      </a:lnTo>
                      <a:lnTo>
                        <a:pt x="158" y="44"/>
                      </a:lnTo>
                      <a:lnTo>
                        <a:pt x="156" y="41"/>
                      </a:lnTo>
                      <a:lnTo>
                        <a:pt x="154" y="38"/>
                      </a:lnTo>
                      <a:lnTo>
                        <a:pt x="152" y="34"/>
                      </a:lnTo>
                      <a:lnTo>
                        <a:pt x="149" y="31"/>
                      </a:lnTo>
                      <a:lnTo>
                        <a:pt x="147" y="28"/>
                      </a:lnTo>
                      <a:lnTo>
                        <a:pt x="144" y="26"/>
                      </a:lnTo>
                      <a:lnTo>
                        <a:pt x="142" y="23"/>
                      </a:lnTo>
                      <a:lnTo>
                        <a:pt x="139" y="20"/>
                      </a:lnTo>
                      <a:lnTo>
                        <a:pt x="136" y="18"/>
                      </a:lnTo>
                      <a:lnTo>
                        <a:pt x="133" y="15"/>
                      </a:lnTo>
                      <a:lnTo>
                        <a:pt x="129" y="13"/>
                      </a:lnTo>
                      <a:lnTo>
                        <a:pt x="126" y="11"/>
                      </a:lnTo>
                      <a:lnTo>
                        <a:pt x="123" y="9"/>
                      </a:lnTo>
                      <a:lnTo>
                        <a:pt x="119" y="7"/>
                      </a:lnTo>
                      <a:lnTo>
                        <a:pt x="115" y="6"/>
                      </a:lnTo>
                      <a:lnTo>
                        <a:pt x="111" y="4"/>
                      </a:lnTo>
                      <a:lnTo>
                        <a:pt x="107" y="3"/>
                      </a:lnTo>
                      <a:lnTo>
                        <a:pt x="103" y="2"/>
                      </a:lnTo>
                      <a:lnTo>
                        <a:pt x="99" y="1"/>
                      </a:lnTo>
                      <a:lnTo>
                        <a:pt x="95" y="0"/>
                      </a:lnTo>
                      <a:lnTo>
                        <a:pt x="91" y="0"/>
                      </a:lnTo>
                      <a:lnTo>
                        <a:pt x="87" y="0"/>
                      </a:lnTo>
                      <a:lnTo>
                        <a:pt x="83" y="0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6" y="1"/>
                      </a:lnTo>
                      <a:lnTo>
                        <a:pt x="62" y="2"/>
                      </a:lnTo>
                      <a:lnTo>
                        <a:pt x="58" y="3"/>
                      </a:lnTo>
                      <a:lnTo>
                        <a:pt x="54" y="4"/>
                      </a:lnTo>
                      <a:lnTo>
                        <a:pt x="50" y="6"/>
                      </a:lnTo>
                      <a:lnTo>
                        <a:pt x="47" y="7"/>
                      </a:lnTo>
                      <a:lnTo>
                        <a:pt x="43" y="9"/>
                      </a:lnTo>
                      <a:lnTo>
                        <a:pt x="39" y="11"/>
                      </a:lnTo>
                      <a:lnTo>
                        <a:pt x="36" y="13"/>
                      </a:lnTo>
                      <a:lnTo>
                        <a:pt x="33" y="15"/>
                      </a:lnTo>
                      <a:lnTo>
                        <a:pt x="30" y="18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21" y="26"/>
                      </a:lnTo>
                      <a:lnTo>
                        <a:pt x="19" y="28"/>
                      </a:lnTo>
                      <a:lnTo>
                        <a:pt x="16" y="31"/>
                      </a:lnTo>
                      <a:lnTo>
                        <a:pt x="14" y="34"/>
                      </a:lnTo>
                      <a:lnTo>
                        <a:pt x="12" y="38"/>
                      </a:lnTo>
                      <a:lnTo>
                        <a:pt x="10" y="41"/>
                      </a:lnTo>
                      <a:lnTo>
                        <a:pt x="8" y="44"/>
                      </a:lnTo>
                      <a:lnTo>
                        <a:pt x="6" y="48"/>
                      </a:lnTo>
                      <a:lnTo>
                        <a:pt x="5" y="52"/>
                      </a:lnTo>
                      <a:lnTo>
                        <a:pt x="3" y="55"/>
                      </a:lnTo>
                      <a:lnTo>
                        <a:pt x="2" y="59"/>
                      </a:lnTo>
                      <a:lnTo>
                        <a:pt x="1" y="63"/>
                      </a:lnTo>
                      <a:lnTo>
                        <a:pt x="1" y="67"/>
                      </a:lnTo>
                      <a:lnTo>
                        <a:pt x="0" y="71"/>
                      </a:lnTo>
                      <a:lnTo>
                        <a:pt x="0" y="75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1" y="95"/>
                      </a:lnTo>
                      <a:lnTo>
                        <a:pt x="2" y="99"/>
                      </a:lnTo>
                      <a:lnTo>
                        <a:pt x="3" y="103"/>
                      </a:lnTo>
                      <a:lnTo>
                        <a:pt x="5" y="106"/>
                      </a:lnTo>
                      <a:lnTo>
                        <a:pt x="6" y="110"/>
                      </a:lnTo>
                      <a:lnTo>
                        <a:pt x="8" y="114"/>
                      </a:lnTo>
                      <a:lnTo>
                        <a:pt x="10" y="117"/>
                      </a:lnTo>
                      <a:lnTo>
                        <a:pt x="12" y="120"/>
                      </a:lnTo>
                      <a:lnTo>
                        <a:pt x="14" y="124"/>
                      </a:lnTo>
                      <a:lnTo>
                        <a:pt x="16" y="127"/>
                      </a:lnTo>
                      <a:lnTo>
                        <a:pt x="19" y="130"/>
                      </a:lnTo>
                      <a:lnTo>
                        <a:pt x="21" y="132"/>
                      </a:lnTo>
                      <a:lnTo>
                        <a:pt x="24" y="135"/>
                      </a:lnTo>
                      <a:lnTo>
                        <a:pt x="27" y="138"/>
                      </a:lnTo>
                      <a:lnTo>
                        <a:pt x="30" y="140"/>
                      </a:lnTo>
                      <a:lnTo>
                        <a:pt x="33" y="143"/>
                      </a:lnTo>
                      <a:lnTo>
                        <a:pt x="36" y="145"/>
                      </a:lnTo>
                      <a:lnTo>
                        <a:pt x="39" y="147"/>
                      </a:lnTo>
                      <a:lnTo>
                        <a:pt x="43" y="149"/>
                      </a:lnTo>
                      <a:lnTo>
                        <a:pt x="47" y="151"/>
                      </a:lnTo>
                      <a:lnTo>
                        <a:pt x="50" y="152"/>
                      </a:lnTo>
                      <a:lnTo>
                        <a:pt x="54" y="154"/>
                      </a:lnTo>
                      <a:lnTo>
                        <a:pt x="58" y="155"/>
                      </a:lnTo>
                      <a:lnTo>
                        <a:pt x="62" y="156"/>
                      </a:lnTo>
                      <a:lnTo>
                        <a:pt x="66" y="157"/>
                      </a:lnTo>
                      <a:lnTo>
                        <a:pt x="70" y="158"/>
                      </a:lnTo>
                      <a:lnTo>
                        <a:pt x="74" y="158"/>
                      </a:lnTo>
                      <a:lnTo>
                        <a:pt x="79" y="158"/>
                      </a:lnTo>
                      <a:lnTo>
                        <a:pt x="83" y="159"/>
                      </a:lnTo>
                      <a:lnTo>
                        <a:pt x="91" y="158"/>
                      </a:lnTo>
                      <a:lnTo>
                        <a:pt x="95" y="158"/>
                      </a:lnTo>
                      <a:lnTo>
                        <a:pt x="99" y="157"/>
                      </a:lnTo>
                      <a:lnTo>
                        <a:pt x="103" y="156"/>
                      </a:lnTo>
                      <a:lnTo>
                        <a:pt x="107" y="155"/>
                      </a:lnTo>
                      <a:lnTo>
                        <a:pt x="111" y="154"/>
                      </a:lnTo>
                      <a:lnTo>
                        <a:pt x="115" y="152"/>
                      </a:lnTo>
                      <a:lnTo>
                        <a:pt x="119" y="151"/>
                      </a:lnTo>
                      <a:lnTo>
                        <a:pt x="123" y="149"/>
                      </a:lnTo>
                      <a:lnTo>
                        <a:pt x="126" y="147"/>
                      </a:lnTo>
                      <a:lnTo>
                        <a:pt x="129" y="145"/>
                      </a:lnTo>
                      <a:lnTo>
                        <a:pt x="133" y="143"/>
                      </a:lnTo>
                      <a:lnTo>
                        <a:pt x="136" y="140"/>
                      </a:lnTo>
                      <a:lnTo>
                        <a:pt x="139" y="138"/>
                      </a:lnTo>
                      <a:lnTo>
                        <a:pt x="142" y="135"/>
                      </a:lnTo>
                      <a:lnTo>
                        <a:pt x="144" y="132"/>
                      </a:lnTo>
                      <a:lnTo>
                        <a:pt x="147" y="130"/>
                      </a:lnTo>
                      <a:lnTo>
                        <a:pt x="149" y="127"/>
                      </a:lnTo>
                      <a:lnTo>
                        <a:pt x="152" y="124"/>
                      </a:lnTo>
                      <a:lnTo>
                        <a:pt x="154" y="120"/>
                      </a:lnTo>
                      <a:lnTo>
                        <a:pt x="156" y="117"/>
                      </a:lnTo>
                      <a:lnTo>
                        <a:pt x="158" y="114"/>
                      </a:lnTo>
                      <a:lnTo>
                        <a:pt x="159" y="110"/>
                      </a:lnTo>
                      <a:lnTo>
                        <a:pt x="161" y="106"/>
                      </a:lnTo>
                      <a:lnTo>
                        <a:pt x="162" y="103"/>
                      </a:lnTo>
                      <a:lnTo>
                        <a:pt x="163" y="99"/>
                      </a:lnTo>
                      <a:lnTo>
                        <a:pt x="164" y="95"/>
                      </a:lnTo>
                      <a:lnTo>
                        <a:pt x="165" y="91"/>
                      </a:lnTo>
                      <a:lnTo>
                        <a:pt x="165" y="87"/>
                      </a:lnTo>
                      <a:lnTo>
                        <a:pt x="166" y="83"/>
                      </a:lnTo>
                      <a:lnTo>
                        <a:pt x="166" y="79"/>
                      </a:lnTo>
                      <a:lnTo>
                        <a:pt x="164" y="79"/>
                      </a:lnTo>
                      <a:lnTo>
                        <a:pt x="163" y="79"/>
                      </a:lnTo>
                      <a:lnTo>
                        <a:pt x="162" y="79"/>
                      </a:lnTo>
                      <a:lnTo>
                        <a:pt x="161" y="79"/>
                      </a:lnTo>
                      <a:lnTo>
                        <a:pt x="160" y="79"/>
                      </a:lnTo>
                      <a:lnTo>
                        <a:pt x="159" y="79"/>
                      </a:lnTo>
                      <a:lnTo>
                        <a:pt x="157" y="79"/>
                      </a:lnTo>
                      <a:lnTo>
                        <a:pt x="157" y="79"/>
                      </a:lnTo>
                      <a:lnTo>
                        <a:pt x="155" y="79"/>
                      </a:lnTo>
                      <a:lnTo>
                        <a:pt x="154" y="79"/>
                      </a:lnTo>
                      <a:lnTo>
                        <a:pt x="153" y="79"/>
                      </a:lnTo>
                      <a:lnTo>
                        <a:pt x="152" y="79"/>
                      </a:lnTo>
                      <a:lnTo>
                        <a:pt x="151" y="79"/>
                      </a:lnTo>
                      <a:lnTo>
                        <a:pt x="150" y="79"/>
                      </a:lnTo>
                      <a:lnTo>
                        <a:pt x="149" y="79"/>
                      </a:lnTo>
                      <a:lnTo>
                        <a:pt x="148" y="79"/>
                      </a:lnTo>
                      <a:lnTo>
                        <a:pt x="147" y="79"/>
                      </a:lnTo>
                      <a:lnTo>
                        <a:pt x="146" y="79"/>
                      </a:lnTo>
                      <a:lnTo>
                        <a:pt x="145" y="79"/>
                      </a:lnTo>
                      <a:lnTo>
                        <a:pt x="144" y="79"/>
                      </a:lnTo>
                      <a:lnTo>
                        <a:pt x="143" y="79"/>
                      </a:lnTo>
                      <a:lnTo>
                        <a:pt x="141" y="79"/>
                      </a:lnTo>
                      <a:lnTo>
                        <a:pt x="141" y="79"/>
                      </a:lnTo>
                      <a:lnTo>
                        <a:pt x="139" y="79"/>
                      </a:lnTo>
                      <a:lnTo>
                        <a:pt x="138" y="79"/>
                      </a:lnTo>
                      <a:lnTo>
                        <a:pt x="137" y="79"/>
                      </a:lnTo>
                      <a:lnTo>
                        <a:pt x="136" y="79"/>
                      </a:lnTo>
                      <a:lnTo>
                        <a:pt x="135" y="79"/>
                      </a:lnTo>
                      <a:lnTo>
                        <a:pt x="134" y="79"/>
                      </a:lnTo>
                      <a:lnTo>
                        <a:pt x="133" y="79"/>
                      </a:lnTo>
                      <a:lnTo>
                        <a:pt x="132" y="79"/>
                      </a:lnTo>
                      <a:lnTo>
                        <a:pt x="131" y="74"/>
                      </a:lnTo>
                      <a:lnTo>
                        <a:pt x="131" y="72"/>
                      </a:lnTo>
                      <a:lnTo>
                        <a:pt x="131" y="70"/>
                      </a:lnTo>
                      <a:lnTo>
                        <a:pt x="130" y="67"/>
                      </a:lnTo>
                      <a:lnTo>
                        <a:pt x="129" y="65"/>
                      </a:lnTo>
                      <a:lnTo>
                        <a:pt x="129" y="63"/>
                      </a:lnTo>
                      <a:lnTo>
                        <a:pt x="128" y="61"/>
                      </a:lnTo>
                      <a:lnTo>
                        <a:pt x="127" y="59"/>
                      </a:lnTo>
                      <a:lnTo>
                        <a:pt x="126" y="57"/>
                      </a:lnTo>
                      <a:lnTo>
                        <a:pt x="125" y="55"/>
                      </a:lnTo>
                      <a:lnTo>
                        <a:pt x="123" y="53"/>
                      </a:lnTo>
                      <a:lnTo>
                        <a:pt x="122" y="51"/>
                      </a:lnTo>
                      <a:lnTo>
                        <a:pt x="121" y="49"/>
                      </a:lnTo>
                      <a:lnTo>
                        <a:pt x="119" y="48"/>
                      </a:lnTo>
                      <a:lnTo>
                        <a:pt x="117" y="46"/>
                      </a:lnTo>
                      <a:lnTo>
                        <a:pt x="116" y="44"/>
                      </a:lnTo>
                      <a:lnTo>
                        <a:pt x="114" y="43"/>
                      </a:lnTo>
                      <a:lnTo>
                        <a:pt x="112" y="42"/>
                      </a:lnTo>
                      <a:lnTo>
                        <a:pt x="110" y="40"/>
                      </a:lnTo>
                      <a:lnTo>
                        <a:pt x="108" y="39"/>
                      </a:lnTo>
                      <a:lnTo>
                        <a:pt x="106" y="38"/>
                      </a:lnTo>
                      <a:lnTo>
                        <a:pt x="104" y="37"/>
                      </a:lnTo>
                      <a:lnTo>
                        <a:pt x="102" y="36"/>
                      </a:lnTo>
                      <a:lnTo>
                        <a:pt x="100" y="35"/>
                      </a:lnTo>
                      <a:lnTo>
                        <a:pt x="97" y="35"/>
                      </a:lnTo>
                      <a:lnTo>
                        <a:pt x="95" y="34"/>
                      </a:lnTo>
                      <a:lnTo>
                        <a:pt x="93" y="34"/>
                      </a:lnTo>
                      <a:lnTo>
                        <a:pt x="90" y="33"/>
                      </a:lnTo>
                      <a:lnTo>
                        <a:pt x="88" y="33"/>
                      </a:lnTo>
                      <a:lnTo>
                        <a:pt x="85" y="33"/>
                      </a:lnTo>
                      <a:lnTo>
                        <a:pt x="83" y="33"/>
                      </a:lnTo>
                      <a:lnTo>
                        <a:pt x="78" y="33"/>
                      </a:lnTo>
                      <a:lnTo>
                        <a:pt x="75" y="33"/>
                      </a:lnTo>
                      <a:lnTo>
                        <a:pt x="73" y="34"/>
                      </a:lnTo>
                      <a:lnTo>
                        <a:pt x="71" y="34"/>
                      </a:lnTo>
                      <a:lnTo>
                        <a:pt x="68" y="35"/>
                      </a:lnTo>
                      <a:lnTo>
                        <a:pt x="66" y="35"/>
                      </a:lnTo>
                      <a:lnTo>
                        <a:pt x="64" y="36"/>
                      </a:lnTo>
                      <a:lnTo>
                        <a:pt x="62" y="37"/>
                      </a:lnTo>
                      <a:lnTo>
                        <a:pt x="59" y="38"/>
                      </a:lnTo>
                      <a:lnTo>
                        <a:pt x="57" y="39"/>
                      </a:lnTo>
                      <a:lnTo>
                        <a:pt x="55" y="40"/>
                      </a:lnTo>
                      <a:lnTo>
                        <a:pt x="54" y="42"/>
                      </a:lnTo>
                      <a:lnTo>
                        <a:pt x="52" y="43"/>
                      </a:lnTo>
                      <a:lnTo>
                        <a:pt x="50" y="44"/>
                      </a:lnTo>
                      <a:lnTo>
                        <a:pt x="48" y="46"/>
                      </a:lnTo>
                      <a:lnTo>
                        <a:pt x="47" y="48"/>
                      </a:lnTo>
                      <a:lnTo>
                        <a:pt x="45" y="49"/>
                      </a:lnTo>
                      <a:lnTo>
                        <a:pt x="44" y="51"/>
                      </a:lnTo>
                      <a:lnTo>
                        <a:pt x="42" y="53"/>
                      </a:lnTo>
                      <a:lnTo>
                        <a:pt x="41" y="55"/>
                      </a:lnTo>
                      <a:lnTo>
                        <a:pt x="40" y="57"/>
                      </a:lnTo>
                      <a:lnTo>
                        <a:pt x="39" y="59"/>
                      </a:lnTo>
                      <a:lnTo>
                        <a:pt x="38" y="61"/>
                      </a:lnTo>
                      <a:lnTo>
                        <a:pt x="37" y="63"/>
                      </a:lnTo>
                      <a:lnTo>
                        <a:pt x="36" y="65"/>
                      </a:lnTo>
                      <a:lnTo>
                        <a:pt x="35" y="67"/>
                      </a:lnTo>
                      <a:lnTo>
                        <a:pt x="35" y="70"/>
                      </a:lnTo>
                      <a:lnTo>
                        <a:pt x="35" y="72"/>
                      </a:lnTo>
                      <a:lnTo>
                        <a:pt x="34" y="74"/>
                      </a:lnTo>
                      <a:lnTo>
                        <a:pt x="34" y="76"/>
                      </a:lnTo>
                      <a:lnTo>
                        <a:pt x="34" y="79"/>
                      </a:lnTo>
                      <a:lnTo>
                        <a:pt x="34" y="84"/>
                      </a:lnTo>
                      <a:lnTo>
                        <a:pt x="35" y="86"/>
                      </a:lnTo>
                      <a:lnTo>
                        <a:pt x="35" y="88"/>
                      </a:lnTo>
                      <a:lnTo>
                        <a:pt x="35" y="90"/>
                      </a:lnTo>
                      <a:lnTo>
                        <a:pt x="36" y="93"/>
                      </a:lnTo>
                      <a:lnTo>
                        <a:pt x="37" y="95"/>
                      </a:lnTo>
                      <a:lnTo>
                        <a:pt x="38" y="97"/>
                      </a:lnTo>
                      <a:lnTo>
                        <a:pt x="39" y="99"/>
                      </a:lnTo>
                      <a:lnTo>
                        <a:pt x="40" y="101"/>
                      </a:lnTo>
                      <a:lnTo>
                        <a:pt x="41" y="103"/>
                      </a:lnTo>
                      <a:lnTo>
                        <a:pt x="42" y="105"/>
                      </a:lnTo>
                      <a:lnTo>
                        <a:pt x="44" y="107"/>
                      </a:lnTo>
                      <a:lnTo>
                        <a:pt x="45" y="108"/>
                      </a:lnTo>
                      <a:lnTo>
                        <a:pt x="47" y="110"/>
                      </a:lnTo>
                      <a:lnTo>
                        <a:pt x="48" y="112"/>
                      </a:lnTo>
                      <a:lnTo>
                        <a:pt x="50" y="113"/>
                      </a:lnTo>
                      <a:lnTo>
                        <a:pt x="52" y="115"/>
                      </a:lnTo>
                      <a:lnTo>
                        <a:pt x="54" y="116"/>
                      </a:lnTo>
                      <a:lnTo>
                        <a:pt x="55" y="118"/>
                      </a:lnTo>
                      <a:lnTo>
                        <a:pt x="57" y="119"/>
                      </a:lnTo>
                      <a:lnTo>
                        <a:pt x="59" y="120"/>
                      </a:lnTo>
                      <a:lnTo>
                        <a:pt x="62" y="121"/>
                      </a:lnTo>
                      <a:lnTo>
                        <a:pt x="64" y="122"/>
                      </a:lnTo>
                      <a:lnTo>
                        <a:pt x="66" y="122"/>
                      </a:lnTo>
                      <a:lnTo>
                        <a:pt x="68" y="123"/>
                      </a:lnTo>
                      <a:lnTo>
                        <a:pt x="71" y="124"/>
                      </a:lnTo>
                      <a:lnTo>
                        <a:pt x="73" y="124"/>
                      </a:lnTo>
                      <a:lnTo>
                        <a:pt x="75" y="125"/>
                      </a:lnTo>
                      <a:lnTo>
                        <a:pt x="78" y="125"/>
                      </a:lnTo>
                      <a:lnTo>
                        <a:pt x="80" y="125"/>
                      </a:lnTo>
                      <a:lnTo>
                        <a:pt x="83" y="126"/>
                      </a:lnTo>
                      <a:lnTo>
                        <a:pt x="88" y="125"/>
                      </a:lnTo>
                      <a:lnTo>
                        <a:pt x="90" y="125"/>
                      </a:lnTo>
                      <a:lnTo>
                        <a:pt x="93" y="124"/>
                      </a:lnTo>
                      <a:lnTo>
                        <a:pt x="95" y="124"/>
                      </a:lnTo>
                      <a:lnTo>
                        <a:pt x="97" y="123"/>
                      </a:lnTo>
                      <a:lnTo>
                        <a:pt x="100" y="122"/>
                      </a:lnTo>
                      <a:lnTo>
                        <a:pt x="102" y="122"/>
                      </a:lnTo>
                      <a:lnTo>
                        <a:pt x="104" y="121"/>
                      </a:lnTo>
                      <a:lnTo>
                        <a:pt x="106" y="120"/>
                      </a:lnTo>
                      <a:lnTo>
                        <a:pt x="108" y="119"/>
                      </a:lnTo>
                      <a:lnTo>
                        <a:pt x="110" y="118"/>
                      </a:lnTo>
                      <a:lnTo>
                        <a:pt x="112" y="116"/>
                      </a:lnTo>
                      <a:lnTo>
                        <a:pt x="114" y="115"/>
                      </a:lnTo>
                      <a:lnTo>
                        <a:pt x="116" y="113"/>
                      </a:lnTo>
                      <a:lnTo>
                        <a:pt x="117" y="112"/>
                      </a:lnTo>
                      <a:lnTo>
                        <a:pt x="119" y="110"/>
                      </a:lnTo>
                      <a:lnTo>
                        <a:pt x="121" y="108"/>
                      </a:lnTo>
                      <a:lnTo>
                        <a:pt x="122" y="107"/>
                      </a:lnTo>
                      <a:lnTo>
                        <a:pt x="123" y="105"/>
                      </a:lnTo>
                      <a:lnTo>
                        <a:pt x="125" y="103"/>
                      </a:lnTo>
                      <a:lnTo>
                        <a:pt x="126" y="101"/>
                      </a:lnTo>
                      <a:lnTo>
                        <a:pt x="127" y="99"/>
                      </a:lnTo>
                      <a:lnTo>
                        <a:pt x="128" y="97"/>
                      </a:lnTo>
                      <a:lnTo>
                        <a:pt x="129" y="95"/>
                      </a:lnTo>
                      <a:lnTo>
                        <a:pt x="129" y="93"/>
                      </a:lnTo>
                      <a:lnTo>
                        <a:pt x="130" y="90"/>
                      </a:lnTo>
                      <a:lnTo>
                        <a:pt x="131" y="88"/>
                      </a:lnTo>
                      <a:lnTo>
                        <a:pt x="131" y="86"/>
                      </a:lnTo>
                      <a:lnTo>
                        <a:pt x="131" y="84"/>
                      </a:lnTo>
                      <a:lnTo>
                        <a:pt x="131" y="81"/>
                      </a:lnTo>
                      <a:lnTo>
                        <a:pt x="132" y="79"/>
                      </a:lnTo>
                      <a:lnTo>
                        <a:pt x="134" y="79"/>
                      </a:lnTo>
                      <a:lnTo>
                        <a:pt x="135" y="79"/>
                      </a:lnTo>
                      <a:lnTo>
                        <a:pt x="136" y="79"/>
                      </a:lnTo>
                      <a:lnTo>
                        <a:pt x="137" y="79"/>
                      </a:lnTo>
                      <a:lnTo>
                        <a:pt x="138" y="79"/>
                      </a:lnTo>
                      <a:lnTo>
                        <a:pt x="139" y="79"/>
                      </a:lnTo>
                      <a:lnTo>
                        <a:pt x="140" y="79"/>
                      </a:lnTo>
                      <a:lnTo>
                        <a:pt x="141" y="79"/>
                      </a:lnTo>
                      <a:lnTo>
                        <a:pt x="142" y="79"/>
                      </a:lnTo>
                      <a:lnTo>
                        <a:pt x="143" y="79"/>
                      </a:lnTo>
                      <a:lnTo>
                        <a:pt x="144" y="79"/>
                      </a:lnTo>
                      <a:lnTo>
                        <a:pt x="145" y="79"/>
                      </a:lnTo>
                      <a:lnTo>
                        <a:pt x="146" y="79"/>
                      </a:lnTo>
                      <a:lnTo>
                        <a:pt x="147" y="79"/>
                      </a:lnTo>
                      <a:lnTo>
                        <a:pt x="149" y="79"/>
                      </a:lnTo>
                      <a:lnTo>
                        <a:pt x="149" y="79"/>
                      </a:lnTo>
                      <a:lnTo>
                        <a:pt x="151" y="79"/>
                      </a:lnTo>
                      <a:lnTo>
                        <a:pt x="152" y="79"/>
                      </a:lnTo>
                      <a:lnTo>
                        <a:pt x="153" y="79"/>
                      </a:lnTo>
                      <a:lnTo>
                        <a:pt x="154" y="79"/>
                      </a:lnTo>
                      <a:lnTo>
                        <a:pt x="155" y="79"/>
                      </a:lnTo>
                      <a:lnTo>
                        <a:pt x="156" y="79"/>
                      </a:lnTo>
                      <a:lnTo>
                        <a:pt x="157" y="79"/>
                      </a:lnTo>
                      <a:lnTo>
                        <a:pt x="158" y="79"/>
                      </a:lnTo>
                      <a:lnTo>
                        <a:pt x="159" y="79"/>
                      </a:lnTo>
                      <a:lnTo>
                        <a:pt x="161" y="79"/>
                      </a:lnTo>
                      <a:lnTo>
                        <a:pt x="161" y="79"/>
                      </a:lnTo>
                      <a:lnTo>
                        <a:pt x="163" y="79"/>
                      </a:lnTo>
                      <a:lnTo>
                        <a:pt x="164" y="79"/>
                      </a:lnTo>
                      <a:lnTo>
                        <a:pt x="165" y="79"/>
                      </a:lnTo>
                      <a:lnTo>
                        <a:pt x="166" y="7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8860" name="Group 1036">
                <a:extLst>
                  <a:ext uri="{FF2B5EF4-FFF2-40B4-BE49-F238E27FC236}">
                    <a16:creationId xmlns:a16="http://schemas.microsoft.com/office/drawing/2014/main" id="{E109C281-12A7-40CF-9E0E-3CA232E141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9" y="1348"/>
                <a:ext cx="168" cy="160"/>
                <a:chOff x="1179" y="1348"/>
                <a:chExt cx="168" cy="160"/>
              </a:xfrm>
            </p:grpSpPr>
            <p:sp>
              <p:nvSpPr>
                <p:cNvPr id="78861" name="Oval 1037">
                  <a:extLst>
                    <a:ext uri="{FF2B5EF4-FFF2-40B4-BE49-F238E27FC236}">
                      <a16:creationId xmlns:a16="http://schemas.microsoft.com/office/drawing/2014/main" id="{1A53C7E8-8586-4747-978D-E90F5D3E0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214" y="1381"/>
                  <a:ext cx="97" cy="93"/>
                </a:xfrm>
                <a:prstGeom prst="ellipse">
                  <a:avLst/>
                </a:prstGeom>
                <a:solidFill>
                  <a:srgbClr val="A8A8A8"/>
                </a:solidFill>
                <a:ln w="0">
                  <a:solidFill>
                    <a:srgbClr val="A8A8A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62" name="Freeform 1038">
                  <a:extLst>
                    <a:ext uri="{FF2B5EF4-FFF2-40B4-BE49-F238E27FC236}">
                      <a16:creationId xmlns:a16="http://schemas.microsoft.com/office/drawing/2014/main" id="{930EE02A-4A29-4837-A65A-7901A825A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1348"/>
                  <a:ext cx="168" cy="160"/>
                </a:xfrm>
                <a:custGeom>
                  <a:avLst/>
                  <a:gdLst>
                    <a:gd name="T0" fmla="*/ 164 w 168"/>
                    <a:gd name="T1" fmla="*/ 59 h 160"/>
                    <a:gd name="T2" fmla="*/ 156 w 168"/>
                    <a:gd name="T3" fmla="*/ 41 h 160"/>
                    <a:gd name="T4" fmla="*/ 145 w 168"/>
                    <a:gd name="T5" fmla="*/ 26 h 160"/>
                    <a:gd name="T6" fmla="*/ 130 w 168"/>
                    <a:gd name="T7" fmla="*/ 13 h 160"/>
                    <a:gd name="T8" fmla="*/ 112 w 168"/>
                    <a:gd name="T9" fmla="*/ 4 h 160"/>
                    <a:gd name="T10" fmla="*/ 92 w 168"/>
                    <a:gd name="T11" fmla="*/ 0 h 160"/>
                    <a:gd name="T12" fmla="*/ 67 w 168"/>
                    <a:gd name="T13" fmla="*/ 1 h 160"/>
                    <a:gd name="T14" fmla="*/ 47 w 168"/>
                    <a:gd name="T15" fmla="*/ 7 h 160"/>
                    <a:gd name="T16" fmla="*/ 30 w 168"/>
                    <a:gd name="T17" fmla="*/ 18 h 160"/>
                    <a:gd name="T18" fmla="*/ 17 w 168"/>
                    <a:gd name="T19" fmla="*/ 31 h 160"/>
                    <a:gd name="T20" fmla="*/ 7 w 168"/>
                    <a:gd name="T21" fmla="*/ 48 h 160"/>
                    <a:gd name="T22" fmla="*/ 1 w 168"/>
                    <a:gd name="T23" fmla="*/ 67 h 160"/>
                    <a:gd name="T24" fmla="*/ 1 w 168"/>
                    <a:gd name="T25" fmla="*/ 91 h 160"/>
                    <a:gd name="T26" fmla="*/ 7 w 168"/>
                    <a:gd name="T27" fmla="*/ 110 h 160"/>
                    <a:gd name="T28" fmla="*/ 17 w 168"/>
                    <a:gd name="T29" fmla="*/ 127 h 160"/>
                    <a:gd name="T30" fmla="*/ 30 w 168"/>
                    <a:gd name="T31" fmla="*/ 140 h 160"/>
                    <a:gd name="T32" fmla="*/ 47 w 168"/>
                    <a:gd name="T33" fmla="*/ 151 h 160"/>
                    <a:gd name="T34" fmla="*/ 67 w 168"/>
                    <a:gd name="T35" fmla="*/ 157 h 160"/>
                    <a:gd name="T36" fmla="*/ 92 w 168"/>
                    <a:gd name="T37" fmla="*/ 158 h 160"/>
                    <a:gd name="T38" fmla="*/ 112 w 168"/>
                    <a:gd name="T39" fmla="*/ 154 h 160"/>
                    <a:gd name="T40" fmla="*/ 130 w 168"/>
                    <a:gd name="T41" fmla="*/ 145 h 160"/>
                    <a:gd name="T42" fmla="*/ 145 w 168"/>
                    <a:gd name="T43" fmla="*/ 132 h 160"/>
                    <a:gd name="T44" fmla="*/ 156 w 168"/>
                    <a:gd name="T45" fmla="*/ 117 h 160"/>
                    <a:gd name="T46" fmla="*/ 164 w 168"/>
                    <a:gd name="T47" fmla="*/ 99 h 160"/>
                    <a:gd name="T48" fmla="*/ 167 w 168"/>
                    <a:gd name="T49" fmla="*/ 79 h 160"/>
                    <a:gd name="T50" fmla="*/ 160 w 168"/>
                    <a:gd name="T51" fmla="*/ 79 h 160"/>
                    <a:gd name="T52" fmla="*/ 155 w 168"/>
                    <a:gd name="T53" fmla="*/ 79 h 160"/>
                    <a:gd name="T54" fmla="*/ 149 w 168"/>
                    <a:gd name="T55" fmla="*/ 79 h 160"/>
                    <a:gd name="T56" fmla="*/ 144 w 168"/>
                    <a:gd name="T57" fmla="*/ 79 h 160"/>
                    <a:gd name="T58" fmla="*/ 139 w 168"/>
                    <a:gd name="T59" fmla="*/ 79 h 160"/>
                    <a:gd name="T60" fmla="*/ 133 w 168"/>
                    <a:gd name="T61" fmla="*/ 79 h 160"/>
                    <a:gd name="T62" fmla="*/ 131 w 168"/>
                    <a:gd name="T63" fmla="*/ 67 h 160"/>
                    <a:gd name="T64" fmla="*/ 126 w 168"/>
                    <a:gd name="T65" fmla="*/ 57 h 160"/>
                    <a:gd name="T66" fmla="*/ 119 w 168"/>
                    <a:gd name="T67" fmla="*/ 48 h 160"/>
                    <a:gd name="T68" fmla="*/ 111 w 168"/>
                    <a:gd name="T69" fmla="*/ 40 h 160"/>
                    <a:gd name="T70" fmla="*/ 100 w 168"/>
                    <a:gd name="T71" fmla="*/ 35 h 160"/>
                    <a:gd name="T72" fmla="*/ 88 w 168"/>
                    <a:gd name="T73" fmla="*/ 33 h 160"/>
                    <a:gd name="T74" fmla="*/ 73 w 168"/>
                    <a:gd name="T75" fmla="*/ 34 h 160"/>
                    <a:gd name="T76" fmla="*/ 62 w 168"/>
                    <a:gd name="T77" fmla="*/ 37 h 160"/>
                    <a:gd name="T78" fmla="*/ 52 w 168"/>
                    <a:gd name="T79" fmla="*/ 43 h 160"/>
                    <a:gd name="T80" fmla="*/ 44 w 168"/>
                    <a:gd name="T81" fmla="*/ 51 h 160"/>
                    <a:gd name="T82" fmla="*/ 38 w 168"/>
                    <a:gd name="T83" fmla="*/ 61 h 160"/>
                    <a:gd name="T84" fmla="*/ 35 w 168"/>
                    <a:gd name="T85" fmla="*/ 72 h 160"/>
                    <a:gd name="T86" fmla="*/ 35 w 168"/>
                    <a:gd name="T87" fmla="*/ 86 h 160"/>
                    <a:gd name="T88" fmla="*/ 38 w 168"/>
                    <a:gd name="T89" fmla="*/ 97 h 160"/>
                    <a:gd name="T90" fmla="*/ 44 w 168"/>
                    <a:gd name="T91" fmla="*/ 107 h 160"/>
                    <a:gd name="T92" fmla="*/ 52 w 168"/>
                    <a:gd name="T93" fmla="*/ 115 h 160"/>
                    <a:gd name="T94" fmla="*/ 62 w 168"/>
                    <a:gd name="T95" fmla="*/ 121 h 160"/>
                    <a:gd name="T96" fmla="*/ 73 w 168"/>
                    <a:gd name="T97" fmla="*/ 124 h 160"/>
                    <a:gd name="T98" fmla="*/ 88 w 168"/>
                    <a:gd name="T99" fmla="*/ 125 h 160"/>
                    <a:gd name="T100" fmla="*/ 100 w 168"/>
                    <a:gd name="T101" fmla="*/ 122 h 160"/>
                    <a:gd name="T102" fmla="*/ 111 w 168"/>
                    <a:gd name="T103" fmla="*/ 118 h 160"/>
                    <a:gd name="T104" fmla="*/ 119 w 168"/>
                    <a:gd name="T105" fmla="*/ 110 h 160"/>
                    <a:gd name="T106" fmla="*/ 126 w 168"/>
                    <a:gd name="T107" fmla="*/ 101 h 160"/>
                    <a:gd name="T108" fmla="*/ 131 w 168"/>
                    <a:gd name="T109" fmla="*/ 90 h 160"/>
                    <a:gd name="T110" fmla="*/ 132 w 168"/>
                    <a:gd name="T111" fmla="*/ 79 h 160"/>
                    <a:gd name="T112" fmla="*/ 138 w 168"/>
                    <a:gd name="T113" fmla="*/ 79 h 160"/>
                    <a:gd name="T114" fmla="*/ 143 w 168"/>
                    <a:gd name="T115" fmla="*/ 79 h 160"/>
                    <a:gd name="T116" fmla="*/ 149 w 168"/>
                    <a:gd name="T117" fmla="*/ 79 h 160"/>
                    <a:gd name="T118" fmla="*/ 154 w 168"/>
                    <a:gd name="T119" fmla="*/ 79 h 160"/>
                    <a:gd name="T120" fmla="*/ 160 w 168"/>
                    <a:gd name="T121" fmla="*/ 79 h 160"/>
                    <a:gd name="T122" fmla="*/ 165 w 168"/>
                    <a:gd name="T123" fmla="*/ 7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8" h="160">
                      <a:moveTo>
                        <a:pt x="167" y="79"/>
                      </a:moveTo>
                      <a:lnTo>
                        <a:pt x="166" y="71"/>
                      </a:lnTo>
                      <a:lnTo>
                        <a:pt x="165" y="67"/>
                      </a:lnTo>
                      <a:lnTo>
                        <a:pt x="165" y="63"/>
                      </a:lnTo>
                      <a:lnTo>
                        <a:pt x="164" y="59"/>
                      </a:lnTo>
                      <a:lnTo>
                        <a:pt x="163" y="55"/>
                      </a:lnTo>
                      <a:lnTo>
                        <a:pt x="161" y="52"/>
                      </a:lnTo>
                      <a:lnTo>
                        <a:pt x="160" y="48"/>
                      </a:lnTo>
                      <a:lnTo>
                        <a:pt x="158" y="44"/>
                      </a:lnTo>
                      <a:lnTo>
                        <a:pt x="156" y="41"/>
                      </a:lnTo>
                      <a:lnTo>
                        <a:pt x="154" y="38"/>
                      </a:lnTo>
                      <a:lnTo>
                        <a:pt x="152" y="34"/>
                      </a:lnTo>
                      <a:lnTo>
                        <a:pt x="150" y="31"/>
                      </a:lnTo>
                      <a:lnTo>
                        <a:pt x="147" y="28"/>
                      </a:lnTo>
                      <a:lnTo>
                        <a:pt x="145" y="26"/>
                      </a:lnTo>
                      <a:lnTo>
                        <a:pt x="142" y="23"/>
                      </a:lnTo>
                      <a:lnTo>
                        <a:pt x="139" y="20"/>
                      </a:lnTo>
                      <a:lnTo>
                        <a:pt x="136" y="18"/>
                      </a:lnTo>
                      <a:lnTo>
                        <a:pt x="133" y="15"/>
                      </a:lnTo>
                      <a:lnTo>
                        <a:pt x="130" y="13"/>
                      </a:lnTo>
                      <a:lnTo>
                        <a:pt x="126" y="11"/>
                      </a:lnTo>
                      <a:lnTo>
                        <a:pt x="123" y="9"/>
                      </a:lnTo>
                      <a:lnTo>
                        <a:pt x="119" y="7"/>
                      </a:lnTo>
                      <a:lnTo>
                        <a:pt x="116" y="6"/>
                      </a:lnTo>
                      <a:lnTo>
                        <a:pt x="112" y="4"/>
                      </a:lnTo>
                      <a:lnTo>
                        <a:pt x="108" y="3"/>
                      </a:lnTo>
                      <a:lnTo>
                        <a:pt x="104" y="2"/>
                      </a:lnTo>
                      <a:lnTo>
                        <a:pt x="100" y="1"/>
                      </a:lnTo>
                      <a:lnTo>
                        <a:pt x="96" y="0"/>
                      </a:lnTo>
                      <a:lnTo>
                        <a:pt x="92" y="0"/>
                      </a:lnTo>
                      <a:lnTo>
                        <a:pt x="87" y="0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1" y="0"/>
                      </a:lnTo>
                      <a:lnTo>
                        <a:pt x="67" y="1"/>
                      </a:lnTo>
                      <a:lnTo>
                        <a:pt x="62" y="2"/>
                      </a:lnTo>
                      <a:lnTo>
                        <a:pt x="59" y="3"/>
                      </a:lnTo>
                      <a:lnTo>
                        <a:pt x="55" y="4"/>
                      </a:lnTo>
                      <a:lnTo>
                        <a:pt x="51" y="6"/>
                      </a:lnTo>
                      <a:lnTo>
                        <a:pt x="47" y="7"/>
                      </a:lnTo>
                      <a:lnTo>
                        <a:pt x="43" y="9"/>
                      </a:lnTo>
                      <a:lnTo>
                        <a:pt x="40" y="11"/>
                      </a:lnTo>
                      <a:lnTo>
                        <a:pt x="37" y="13"/>
                      </a:lnTo>
                      <a:lnTo>
                        <a:pt x="33" y="15"/>
                      </a:lnTo>
                      <a:lnTo>
                        <a:pt x="30" y="18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21" y="26"/>
                      </a:lnTo>
                      <a:lnTo>
                        <a:pt x="19" y="28"/>
                      </a:lnTo>
                      <a:lnTo>
                        <a:pt x="17" y="31"/>
                      </a:lnTo>
                      <a:lnTo>
                        <a:pt x="14" y="34"/>
                      </a:lnTo>
                      <a:lnTo>
                        <a:pt x="12" y="38"/>
                      </a:lnTo>
                      <a:lnTo>
                        <a:pt x="10" y="41"/>
                      </a:lnTo>
                      <a:lnTo>
                        <a:pt x="8" y="44"/>
                      </a:lnTo>
                      <a:lnTo>
                        <a:pt x="7" y="48"/>
                      </a:lnTo>
                      <a:lnTo>
                        <a:pt x="5" y="52"/>
                      </a:lnTo>
                      <a:lnTo>
                        <a:pt x="4" y="55"/>
                      </a:lnTo>
                      <a:lnTo>
                        <a:pt x="3" y="59"/>
                      </a:lnTo>
                      <a:lnTo>
                        <a:pt x="2" y="63"/>
                      </a:lnTo>
                      <a:lnTo>
                        <a:pt x="1" y="67"/>
                      </a:lnTo>
                      <a:lnTo>
                        <a:pt x="1" y="71"/>
                      </a:lnTo>
                      <a:lnTo>
                        <a:pt x="0" y="75"/>
                      </a:lnTo>
                      <a:lnTo>
                        <a:pt x="0" y="79"/>
                      </a:lnTo>
                      <a:lnTo>
                        <a:pt x="1" y="87"/>
                      </a:lnTo>
                      <a:lnTo>
                        <a:pt x="1" y="91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4" y="103"/>
                      </a:lnTo>
                      <a:lnTo>
                        <a:pt x="5" y="106"/>
                      </a:lnTo>
                      <a:lnTo>
                        <a:pt x="7" y="110"/>
                      </a:lnTo>
                      <a:lnTo>
                        <a:pt x="8" y="114"/>
                      </a:lnTo>
                      <a:lnTo>
                        <a:pt x="10" y="117"/>
                      </a:lnTo>
                      <a:lnTo>
                        <a:pt x="12" y="120"/>
                      </a:lnTo>
                      <a:lnTo>
                        <a:pt x="14" y="124"/>
                      </a:lnTo>
                      <a:lnTo>
                        <a:pt x="17" y="127"/>
                      </a:lnTo>
                      <a:lnTo>
                        <a:pt x="19" y="130"/>
                      </a:lnTo>
                      <a:lnTo>
                        <a:pt x="21" y="132"/>
                      </a:lnTo>
                      <a:lnTo>
                        <a:pt x="24" y="135"/>
                      </a:lnTo>
                      <a:lnTo>
                        <a:pt x="27" y="138"/>
                      </a:lnTo>
                      <a:lnTo>
                        <a:pt x="30" y="140"/>
                      </a:lnTo>
                      <a:lnTo>
                        <a:pt x="33" y="143"/>
                      </a:lnTo>
                      <a:lnTo>
                        <a:pt x="37" y="145"/>
                      </a:lnTo>
                      <a:lnTo>
                        <a:pt x="40" y="147"/>
                      </a:lnTo>
                      <a:lnTo>
                        <a:pt x="43" y="149"/>
                      </a:lnTo>
                      <a:lnTo>
                        <a:pt x="47" y="151"/>
                      </a:lnTo>
                      <a:lnTo>
                        <a:pt x="51" y="152"/>
                      </a:lnTo>
                      <a:lnTo>
                        <a:pt x="55" y="154"/>
                      </a:lnTo>
                      <a:lnTo>
                        <a:pt x="59" y="155"/>
                      </a:lnTo>
                      <a:lnTo>
                        <a:pt x="62" y="156"/>
                      </a:lnTo>
                      <a:lnTo>
                        <a:pt x="67" y="157"/>
                      </a:lnTo>
                      <a:lnTo>
                        <a:pt x="71" y="158"/>
                      </a:lnTo>
                      <a:lnTo>
                        <a:pt x="75" y="158"/>
                      </a:lnTo>
                      <a:lnTo>
                        <a:pt x="79" y="158"/>
                      </a:lnTo>
                      <a:lnTo>
                        <a:pt x="83" y="159"/>
                      </a:lnTo>
                      <a:lnTo>
                        <a:pt x="92" y="158"/>
                      </a:lnTo>
                      <a:lnTo>
                        <a:pt x="96" y="158"/>
                      </a:lnTo>
                      <a:lnTo>
                        <a:pt x="100" y="157"/>
                      </a:lnTo>
                      <a:lnTo>
                        <a:pt x="104" y="156"/>
                      </a:lnTo>
                      <a:lnTo>
                        <a:pt x="108" y="155"/>
                      </a:lnTo>
                      <a:lnTo>
                        <a:pt x="112" y="154"/>
                      </a:lnTo>
                      <a:lnTo>
                        <a:pt x="116" y="152"/>
                      </a:lnTo>
                      <a:lnTo>
                        <a:pt x="119" y="151"/>
                      </a:lnTo>
                      <a:lnTo>
                        <a:pt x="123" y="149"/>
                      </a:lnTo>
                      <a:lnTo>
                        <a:pt x="126" y="147"/>
                      </a:lnTo>
                      <a:lnTo>
                        <a:pt x="130" y="145"/>
                      </a:lnTo>
                      <a:lnTo>
                        <a:pt x="133" y="143"/>
                      </a:lnTo>
                      <a:lnTo>
                        <a:pt x="136" y="140"/>
                      </a:lnTo>
                      <a:lnTo>
                        <a:pt x="139" y="138"/>
                      </a:lnTo>
                      <a:lnTo>
                        <a:pt x="142" y="135"/>
                      </a:lnTo>
                      <a:lnTo>
                        <a:pt x="145" y="132"/>
                      </a:lnTo>
                      <a:lnTo>
                        <a:pt x="147" y="130"/>
                      </a:lnTo>
                      <a:lnTo>
                        <a:pt x="150" y="127"/>
                      </a:lnTo>
                      <a:lnTo>
                        <a:pt x="152" y="124"/>
                      </a:lnTo>
                      <a:lnTo>
                        <a:pt x="154" y="120"/>
                      </a:lnTo>
                      <a:lnTo>
                        <a:pt x="156" y="117"/>
                      </a:lnTo>
                      <a:lnTo>
                        <a:pt x="158" y="114"/>
                      </a:lnTo>
                      <a:lnTo>
                        <a:pt x="160" y="110"/>
                      </a:lnTo>
                      <a:lnTo>
                        <a:pt x="161" y="106"/>
                      </a:lnTo>
                      <a:lnTo>
                        <a:pt x="163" y="103"/>
                      </a:lnTo>
                      <a:lnTo>
                        <a:pt x="164" y="99"/>
                      </a:lnTo>
                      <a:lnTo>
                        <a:pt x="165" y="95"/>
                      </a:lnTo>
                      <a:lnTo>
                        <a:pt x="165" y="91"/>
                      </a:lnTo>
                      <a:lnTo>
                        <a:pt x="166" y="87"/>
                      </a:lnTo>
                      <a:lnTo>
                        <a:pt x="166" y="83"/>
                      </a:lnTo>
                      <a:lnTo>
                        <a:pt x="167" y="79"/>
                      </a:lnTo>
                      <a:lnTo>
                        <a:pt x="164" y="79"/>
                      </a:lnTo>
                      <a:lnTo>
                        <a:pt x="163" y="79"/>
                      </a:lnTo>
                      <a:lnTo>
                        <a:pt x="162" y="79"/>
                      </a:lnTo>
                      <a:lnTo>
                        <a:pt x="161" y="79"/>
                      </a:lnTo>
                      <a:lnTo>
                        <a:pt x="160" y="79"/>
                      </a:lnTo>
                      <a:lnTo>
                        <a:pt x="159" y="79"/>
                      </a:lnTo>
                      <a:lnTo>
                        <a:pt x="158" y="79"/>
                      </a:lnTo>
                      <a:lnTo>
                        <a:pt x="157" y="79"/>
                      </a:lnTo>
                      <a:lnTo>
                        <a:pt x="156" y="79"/>
                      </a:lnTo>
                      <a:lnTo>
                        <a:pt x="155" y="79"/>
                      </a:lnTo>
                      <a:lnTo>
                        <a:pt x="154" y="79"/>
                      </a:lnTo>
                      <a:lnTo>
                        <a:pt x="153" y="79"/>
                      </a:lnTo>
                      <a:lnTo>
                        <a:pt x="152" y="79"/>
                      </a:lnTo>
                      <a:lnTo>
                        <a:pt x="151" y="79"/>
                      </a:lnTo>
                      <a:lnTo>
                        <a:pt x="149" y="79"/>
                      </a:lnTo>
                      <a:lnTo>
                        <a:pt x="148" y="79"/>
                      </a:lnTo>
                      <a:lnTo>
                        <a:pt x="147" y="79"/>
                      </a:lnTo>
                      <a:lnTo>
                        <a:pt x="146" y="79"/>
                      </a:lnTo>
                      <a:lnTo>
                        <a:pt x="145" y="79"/>
                      </a:lnTo>
                      <a:lnTo>
                        <a:pt x="144" y="79"/>
                      </a:lnTo>
                      <a:lnTo>
                        <a:pt x="143" y="79"/>
                      </a:lnTo>
                      <a:lnTo>
                        <a:pt x="142" y="79"/>
                      </a:lnTo>
                      <a:lnTo>
                        <a:pt x="141" y="79"/>
                      </a:lnTo>
                      <a:lnTo>
                        <a:pt x="140" y="79"/>
                      </a:lnTo>
                      <a:lnTo>
                        <a:pt x="139" y="79"/>
                      </a:lnTo>
                      <a:lnTo>
                        <a:pt x="137" y="79"/>
                      </a:lnTo>
                      <a:lnTo>
                        <a:pt x="137" y="79"/>
                      </a:lnTo>
                      <a:lnTo>
                        <a:pt x="135" y="79"/>
                      </a:lnTo>
                      <a:lnTo>
                        <a:pt x="134" y="79"/>
                      </a:lnTo>
                      <a:lnTo>
                        <a:pt x="133" y="79"/>
                      </a:lnTo>
                      <a:lnTo>
                        <a:pt x="132" y="79"/>
                      </a:lnTo>
                      <a:lnTo>
                        <a:pt x="132" y="74"/>
                      </a:lnTo>
                      <a:lnTo>
                        <a:pt x="131" y="72"/>
                      </a:lnTo>
                      <a:lnTo>
                        <a:pt x="131" y="70"/>
                      </a:lnTo>
                      <a:lnTo>
                        <a:pt x="131" y="67"/>
                      </a:lnTo>
                      <a:lnTo>
                        <a:pt x="130" y="65"/>
                      </a:lnTo>
                      <a:lnTo>
                        <a:pt x="129" y="63"/>
                      </a:lnTo>
                      <a:lnTo>
                        <a:pt x="128" y="61"/>
                      </a:lnTo>
                      <a:lnTo>
                        <a:pt x="127" y="59"/>
                      </a:lnTo>
                      <a:lnTo>
                        <a:pt x="126" y="57"/>
                      </a:lnTo>
                      <a:lnTo>
                        <a:pt x="125" y="55"/>
                      </a:lnTo>
                      <a:lnTo>
                        <a:pt x="124" y="53"/>
                      </a:lnTo>
                      <a:lnTo>
                        <a:pt x="122" y="51"/>
                      </a:lnTo>
                      <a:lnTo>
                        <a:pt x="121" y="49"/>
                      </a:lnTo>
                      <a:lnTo>
                        <a:pt x="119" y="48"/>
                      </a:lnTo>
                      <a:lnTo>
                        <a:pt x="118" y="46"/>
                      </a:lnTo>
                      <a:lnTo>
                        <a:pt x="116" y="44"/>
                      </a:lnTo>
                      <a:lnTo>
                        <a:pt x="114" y="43"/>
                      </a:lnTo>
                      <a:lnTo>
                        <a:pt x="112" y="42"/>
                      </a:lnTo>
                      <a:lnTo>
                        <a:pt x="111" y="40"/>
                      </a:lnTo>
                      <a:lnTo>
                        <a:pt x="109" y="39"/>
                      </a:lnTo>
                      <a:lnTo>
                        <a:pt x="106" y="38"/>
                      </a:lnTo>
                      <a:lnTo>
                        <a:pt x="104" y="37"/>
                      </a:lnTo>
                      <a:lnTo>
                        <a:pt x="102" y="36"/>
                      </a:lnTo>
                      <a:lnTo>
                        <a:pt x="100" y="35"/>
                      </a:lnTo>
                      <a:lnTo>
                        <a:pt x="98" y="35"/>
                      </a:lnTo>
                      <a:lnTo>
                        <a:pt x="95" y="34"/>
                      </a:lnTo>
                      <a:lnTo>
                        <a:pt x="93" y="34"/>
                      </a:lnTo>
                      <a:lnTo>
                        <a:pt x="91" y="33"/>
                      </a:lnTo>
                      <a:lnTo>
                        <a:pt x="88" y="33"/>
                      </a:lnTo>
                      <a:lnTo>
                        <a:pt x="86" y="33"/>
                      </a:lnTo>
                      <a:lnTo>
                        <a:pt x="83" y="33"/>
                      </a:lnTo>
                      <a:lnTo>
                        <a:pt x="78" y="33"/>
                      </a:lnTo>
                      <a:lnTo>
                        <a:pt x="76" y="33"/>
                      </a:lnTo>
                      <a:lnTo>
                        <a:pt x="73" y="34"/>
                      </a:lnTo>
                      <a:lnTo>
                        <a:pt x="71" y="34"/>
                      </a:lnTo>
                      <a:lnTo>
                        <a:pt x="69" y="35"/>
                      </a:lnTo>
                      <a:lnTo>
                        <a:pt x="66" y="35"/>
                      </a:lnTo>
                      <a:lnTo>
                        <a:pt x="64" y="36"/>
                      </a:lnTo>
                      <a:lnTo>
                        <a:pt x="62" y="37"/>
                      </a:lnTo>
                      <a:lnTo>
                        <a:pt x="60" y="38"/>
                      </a:lnTo>
                      <a:lnTo>
                        <a:pt x="58" y="39"/>
                      </a:lnTo>
                      <a:lnTo>
                        <a:pt x="56" y="40"/>
                      </a:lnTo>
                      <a:lnTo>
                        <a:pt x="54" y="42"/>
                      </a:lnTo>
                      <a:lnTo>
                        <a:pt x="52" y="43"/>
                      </a:lnTo>
                      <a:lnTo>
                        <a:pt x="50" y="44"/>
                      </a:lnTo>
                      <a:lnTo>
                        <a:pt x="49" y="46"/>
                      </a:lnTo>
                      <a:lnTo>
                        <a:pt x="47" y="48"/>
                      </a:lnTo>
                      <a:lnTo>
                        <a:pt x="45" y="49"/>
                      </a:lnTo>
                      <a:lnTo>
                        <a:pt x="44" y="51"/>
                      </a:lnTo>
                      <a:lnTo>
                        <a:pt x="43" y="53"/>
                      </a:lnTo>
                      <a:lnTo>
                        <a:pt x="41" y="55"/>
                      </a:lnTo>
                      <a:lnTo>
                        <a:pt x="40" y="57"/>
                      </a:lnTo>
                      <a:lnTo>
                        <a:pt x="39" y="59"/>
                      </a:lnTo>
                      <a:lnTo>
                        <a:pt x="38" y="61"/>
                      </a:lnTo>
                      <a:lnTo>
                        <a:pt x="37" y="63"/>
                      </a:lnTo>
                      <a:lnTo>
                        <a:pt x="37" y="65"/>
                      </a:lnTo>
                      <a:lnTo>
                        <a:pt x="36" y="67"/>
                      </a:lnTo>
                      <a:lnTo>
                        <a:pt x="35" y="70"/>
                      </a:lnTo>
                      <a:lnTo>
                        <a:pt x="35" y="72"/>
                      </a:lnTo>
                      <a:lnTo>
                        <a:pt x="35" y="74"/>
                      </a:lnTo>
                      <a:lnTo>
                        <a:pt x="35" y="76"/>
                      </a:lnTo>
                      <a:lnTo>
                        <a:pt x="35" y="79"/>
                      </a:lnTo>
                      <a:lnTo>
                        <a:pt x="35" y="84"/>
                      </a:lnTo>
                      <a:lnTo>
                        <a:pt x="35" y="86"/>
                      </a:lnTo>
                      <a:lnTo>
                        <a:pt x="35" y="88"/>
                      </a:lnTo>
                      <a:lnTo>
                        <a:pt x="36" y="90"/>
                      </a:lnTo>
                      <a:lnTo>
                        <a:pt x="37" y="93"/>
                      </a:lnTo>
                      <a:lnTo>
                        <a:pt x="37" y="95"/>
                      </a:lnTo>
                      <a:lnTo>
                        <a:pt x="38" y="97"/>
                      </a:lnTo>
                      <a:lnTo>
                        <a:pt x="39" y="99"/>
                      </a:lnTo>
                      <a:lnTo>
                        <a:pt x="40" y="101"/>
                      </a:lnTo>
                      <a:lnTo>
                        <a:pt x="41" y="103"/>
                      </a:lnTo>
                      <a:lnTo>
                        <a:pt x="43" y="105"/>
                      </a:lnTo>
                      <a:lnTo>
                        <a:pt x="44" y="107"/>
                      </a:lnTo>
                      <a:lnTo>
                        <a:pt x="45" y="108"/>
                      </a:lnTo>
                      <a:lnTo>
                        <a:pt x="47" y="110"/>
                      </a:lnTo>
                      <a:lnTo>
                        <a:pt x="49" y="112"/>
                      </a:lnTo>
                      <a:lnTo>
                        <a:pt x="50" y="113"/>
                      </a:lnTo>
                      <a:lnTo>
                        <a:pt x="52" y="115"/>
                      </a:lnTo>
                      <a:lnTo>
                        <a:pt x="54" y="116"/>
                      </a:lnTo>
                      <a:lnTo>
                        <a:pt x="56" y="118"/>
                      </a:lnTo>
                      <a:lnTo>
                        <a:pt x="58" y="119"/>
                      </a:lnTo>
                      <a:lnTo>
                        <a:pt x="60" y="120"/>
                      </a:lnTo>
                      <a:lnTo>
                        <a:pt x="62" y="121"/>
                      </a:lnTo>
                      <a:lnTo>
                        <a:pt x="64" y="122"/>
                      </a:lnTo>
                      <a:lnTo>
                        <a:pt x="66" y="122"/>
                      </a:lnTo>
                      <a:lnTo>
                        <a:pt x="69" y="123"/>
                      </a:lnTo>
                      <a:lnTo>
                        <a:pt x="71" y="124"/>
                      </a:lnTo>
                      <a:lnTo>
                        <a:pt x="73" y="124"/>
                      </a:lnTo>
                      <a:lnTo>
                        <a:pt x="76" y="125"/>
                      </a:lnTo>
                      <a:lnTo>
                        <a:pt x="78" y="125"/>
                      </a:lnTo>
                      <a:lnTo>
                        <a:pt x="81" y="125"/>
                      </a:lnTo>
                      <a:lnTo>
                        <a:pt x="83" y="126"/>
                      </a:lnTo>
                      <a:lnTo>
                        <a:pt x="88" y="125"/>
                      </a:lnTo>
                      <a:lnTo>
                        <a:pt x="91" y="125"/>
                      </a:lnTo>
                      <a:lnTo>
                        <a:pt x="93" y="124"/>
                      </a:lnTo>
                      <a:lnTo>
                        <a:pt x="95" y="124"/>
                      </a:lnTo>
                      <a:lnTo>
                        <a:pt x="98" y="123"/>
                      </a:lnTo>
                      <a:lnTo>
                        <a:pt x="100" y="122"/>
                      </a:lnTo>
                      <a:lnTo>
                        <a:pt x="102" y="122"/>
                      </a:lnTo>
                      <a:lnTo>
                        <a:pt x="104" y="121"/>
                      </a:lnTo>
                      <a:lnTo>
                        <a:pt x="106" y="120"/>
                      </a:lnTo>
                      <a:lnTo>
                        <a:pt x="109" y="119"/>
                      </a:lnTo>
                      <a:lnTo>
                        <a:pt x="111" y="118"/>
                      </a:lnTo>
                      <a:lnTo>
                        <a:pt x="112" y="116"/>
                      </a:lnTo>
                      <a:lnTo>
                        <a:pt x="114" y="115"/>
                      </a:lnTo>
                      <a:lnTo>
                        <a:pt x="116" y="113"/>
                      </a:lnTo>
                      <a:lnTo>
                        <a:pt x="118" y="112"/>
                      </a:lnTo>
                      <a:lnTo>
                        <a:pt x="119" y="110"/>
                      </a:lnTo>
                      <a:lnTo>
                        <a:pt x="121" y="108"/>
                      </a:lnTo>
                      <a:lnTo>
                        <a:pt x="122" y="107"/>
                      </a:lnTo>
                      <a:lnTo>
                        <a:pt x="124" y="105"/>
                      </a:lnTo>
                      <a:lnTo>
                        <a:pt x="125" y="103"/>
                      </a:lnTo>
                      <a:lnTo>
                        <a:pt x="126" y="101"/>
                      </a:lnTo>
                      <a:lnTo>
                        <a:pt x="127" y="99"/>
                      </a:lnTo>
                      <a:lnTo>
                        <a:pt x="128" y="97"/>
                      </a:lnTo>
                      <a:lnTo>
                        <a:pt x="129" y="95"/>
                      </a:lnTo>
                      <a:lnTo>
                        <a:pt x="130" y="93"/>
                      </a:lnTo>
                      <a:lnTo>
                        <a:pt x="131" y="90"/>
                      </a:lnTo>
                      <a:lnTo>
                        <a:pt x="131" y="88"/>
                      </a:lnTo>
                      <a:lnTo>
                        <a:pt x="131" y="86"/>
                      </a:lnTo>
                      <a:lnTo>
                        <a:pt x="132" y="84"/>
                      </a:lnTo>
                      <a:lnTo>
                        <a:pt x="132" y="81"/>
                      </a:lnTo>
                      <a:lnTo>
                        <a:pt x="132" y="79"/>
                      </a:lnTo>
                      <a:lnTo>
                        <a:pt x="134" y="79"/>
                      </a:lnTo>
                      <a:lnTo>
                        <a:pt x="135" y="79"/>
                      </a:lnTo>
                      <a:lnTo>
                        <a:pt x="136" y="79"/>
                      </a:lnTo>
                      <a:lnTo>
                        <a:pt x="137" y="79"/>
                      </a:lnTo>
                      <a:lnTo>
                        <a:pt x="138" y="79"/>
                      </a:lnTo>
                      <a:lnTo>
                        <a:pt x="139" y="79"/>
                      </a:lnTo>
                      <a:lnTo>
                        <a:pt x="141" y="79"/>
                      </a:lnTo>
                      <a:lnTo>
                        <a:pt x="141" y="79"/>
                      </a:lnTo>
                      <a:lnTo>
                        <a:pt x="143" y="79"/>
                      </a:lnTo>
                      <a:lnTo>
                        <a:pt x="143" y="79"/>
                      </a:lnTo>
                      <a:lnTo>
                        <a:pt x="145" y="79"/>
                      </a:lnTo>
                      <a:lnTo>
                        <a:pt x="146" y="79"/>
                      </a:lnTo>
                      <a:lnTo>
                        <a:pt x="147" y="79"/>
                      </a:lnTo>
                      <a:lnTo>
                        <a:pt x="148" y="79"/>
                      </a:lnTo>
                      <a:lnTo>
                        <a:pt x="149" y="79"/>
                      </a:lnTo>
                      <a:lnTo>
                        <a:pt x="150" y="79"/>
                      </a:lnTo>
                      <a:lnTo>
                        <a:pt x="151" y="79"/>
                      </a:lnTo>
                      <a:lnTo>
                        <a:pt x="152" y="79"/>
                      </a:lnTo>
                      <a:lnTo>
                        <a:pt x="153" y="79"/>
                      </a:lnTo>
                      <a:lnTo>
                        <a:pt x="154" y="79"/>
                      </a:lnTo>
                      <a:lnTo>
                        <a:pt x="155" y="79"/>
                      </a:lnTo>
                      <a:lnTo>
                        <a:pt x="157" y="79"/>
                      </a:lnTo>
                      <a:lnTo>
                        <a:pt x="157" y="79"/>
                      </a:lnTo>
                      <a:lnTo>
                        <a:pt x="159" y="79"/>
                      </a:lnTo>
                      <a:lnTo>
                        <a:pt x="160" y="79"/>
                      </a:lnTo>
                      <a:lnTo>
                        <a:pt x="161" y="79"/>
                      </a:lnTo>
                      <a:lnTo>
                        <a:pt x="162" y="79"/>
                      </a:lnTo>
                      <a:lnTo>
                        <a:pt x="163" y="79"/>
                      </a:lnTo>
                      <a:lnTo>
                        <a:pt x="164" y="79"/>
                      </a:lnTo>
                      <a:lnTo>
                        <a:pt x="165" y="79"/>
                      </a:lnTo>
                      <a:lnTo>
                        <a:pt x="167" y="7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8863" name="Freeform 1039">
                <a:extLst>
                  <a:ext uri="{FF2B5EF4-FFF2-40B4-BE49-F238E27FC236}">
                    <a16:creationId xmlns:a16="http://schemas.microsoft.com/office/drawing/2014/main" id="{46650E34-04C7-43AA-9F70-D9562CC91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" y="1368"/>
                <a:ext cx="80" cy="17"/>
              </a:xfrm>
              <a:custGeom>
                <a:avLst/>
                <a:gdLst>
                  <a:gd name="T0" fmla="*/ 78 w 80"/>
                  <a:gd name="T1" fmla="*/ 0 h 17"/>
                  <a:gd name="T2" fmla="*/ 0 w 80"/>
                  <a:gd name="T3" fmla="*/ 0 h 17"/>
                  <a:gd name="T4" fmla="*/ 2 w 80"/>
                  <a:gd name="T5" fmla="*/ 0 h 17"/>
                  <a:gd name="T6" fmla="*/ 6 w 80"/>
                  <a:gd name="T7" fmla="*/ 1 h 17"/>
                  <a:gd name="T8" fmla="*/ 8 w 80"/>
                  <a:gd name="T9" fmla="*/ 2 h 17"/>
                  <a:gd name="T10" fmla="*/ 11 w 80"/>
                  <a:gd name="T11" fmla="*/ 3 h 17"/>
                  <a:gd name="T12" fmla="*/ 13 w 80"/>
                  <a:gd name="T13" fmla="*/ 5 h 17"/>
                  <a:gd name="T14" fmla="*/ 14 w 80"/>
                  <a:gd name="T15" fmla="*/ 8 h 17"/>
                  <a:gd name="T16" fmla="*/ 15 w 80"/>
                  <a:gd name="T17" fmla="*/ 14 h 17"/>
                  <a:gd name="T18" fmla="*/ 16 w 80"/>
                  <a:gd name="T19" fmla="*/ 16 h 17"/>
                  <a:gd name="T20" fmla="*/ 15 w 80"/>
                  <a:gd name="T21" fmla="*/ 16 h 17"/>
                  <a:gd name="T22" fmla="*/ 66 w 80"/>
                  <a:gd name="T23" fmla="*/ 16 h 17"/>
                  <a:gd name="T24" fmla="*/ 66 w 80"/>
                  <a:gd name="T25" fmla="*/ 16 h 17"/>
                  <a:gd name="T26" fmla="*/ 70 w 80"/>
                  <a:gd name="T27" fmla="*/ 10 h 17"/>
                  <a:gd name="T28" fmla="*/ 75 w 80"/>
                  <a:gd name="T29" fmla="*/ 3 h 17"/>
                  <a:gd name="T30" fmla="*/ 79 w 80"/>
                  <a:gd name="T31" fmla="*/ 0 h 17"/>
                  <a:gd name="T32" fmla="*/ 78 w 80"/>
                  <a:gd name="T3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7">
                    <a:moveTo>
                      <a:pt x="78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8"/>
                    </a:lnTo>
                    <a:lnTo>
                      <a:pt x="15" y="14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70" y="10"/>
                    </a:lnTo>
                    <a:lnTo>
                      <a:pt x="75" y="3"/>
                    </a:lnTo>
                    <a:lnTo>
                      <a:pt x="79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64" name="Freeform 1040">
                <a:extLst>
                  <a:ext uri="{FF2B5EF4-FFF2-40B4-BE49-F238E27FC236}">
                    <a16:creationId xmlns:a16="http://schemas.microsoft.com/office/drawing/2014/main" id="{2B08BDA2-6922-496E-A5AA-A37ED156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384"/>
                <a:ext cx="135" cy="62"/>
              </a:xfrm>
              <a:custGeom>
                <a:avLst/>
                <a:gdLst>
                  <a:gd name="T0" fmla="*/ 121 w 135"/>
                  <a:gd name="T1" fmla="*/ 61 h 62"/>
                  <a:gd name="T2" fmla="*/ 121 w 135"/>
                  <a:gd name="T3" fmla="*/ 58 h 62"/>
                  <a:gd name="T4" fmla="*/ 121 w 135"/>
                  <a:gd name="T5" fmla="*/ 50 h 62"/>
                  <a:gd name="T6" fmla="*/ 121 w 135"/>
                  <a:gd name="T7" fmla="*/ 42 h 62"/>
                  <a:gd name="T8" fmla="*/ 122 w 135"/>
                  <a:gd name="T9" fmla="*/ 33 h 62"/>
                  <a:gd name="T10" fmla="*/ 124 w 135"/>
                  <a:gd name="T11" fmla="*/ 25 h 62"/>
                  <a:gd name="T12" fmla="*/ 127 w 135"/>
                  <a:gd name="T13" fmla="*/ 17 h 62"/>
                  <a:gd name="T14" fmla="*/ 130 w 135"/>
                  <a:gd name="T15" fmla="*/ 9 h 62"/>
                  <a:gd name="T16" fmla="*/ 134 w 135"/>
                  <a:gd name="T17" fmla="*/ 0 h 62"/>
                  <a:gd name="T18" fmla="*/ 84 w 135"/>
                  <a:gd name="T19" fmla="*/ 0 h 62"/>
                  <a:gd name="T20" fmla="*/ 82 w 135"/>
                  <a:gd name="T21" fmla="*/ 16 h 62"/>
                  <a:gd name="T22" fmla="*/ 80 w 135"/>
                  <a:gd name="T23" fmla="*/ 19 h 62"/>
                  <a:gd name="T24" fmla="*/ 80 w 135"/>
                  <a:gd name="T25" fmla="*/ 20 h 62"/>
                  <a:gd name="T26" fmla="*/ 78 w 135"/>
                  <a:gd name="T27" fmla="*/ 22 h 62"/>
                  <a:gd name="T28" fmla="*/ 77 w 135"/>
                  <a:gd name="T29" fmla="*/ 22 h 62"/>
                  <a:gd name="T30" fmla="*/ 73 w 135"/>
                  <a:gd name="T31" fmla="*/ 24 h 62"/>
                  <a:gd name="T32" fmla="*/ 70 w 135"/>
                  <a:gd name="T33" fmla="*/ 25 h 62"/>
                  <a:gd name="T34" fmla="*/ 0 w 135"/>
                  <a:gd name="T35" fmla="*/ 25 h 62"/>
                  <a:gd name="T36" fmla="*/ 0 w 135"/>
                  <a:gd name="T37" fmla="*/ 25 h 62"/>
                  <a:gd name="T38" fmla="*/ 1 w 135"/>
                  <a:gd name="T39" fmla="*/ 29 h 62"/>
                  <a:gd name="T40" fmla="*/ 4 w 135"/>
                  <a:gd name="T41" fmla="*/ 34 h 62"/>
                  <a:gd name="T42" fmla="*/ 5 w 135"/>
                  <a:gd name="T43" fmla="*/ 36 h 62"/>
                  <a:gd name="T44" fmla="*/ 8 w 135"/>
                  <a:gd name="T45" fmla="*/ 39 h 62"/>
                  <a:gd name="T46" fmla="*/ 121 w 135"/>
                  <a:gd name="T47" fmla="*/ 61 h 62"/>
                  <a:gd name="T48" fmla="*/ 121 w 135"/>
                  <a:gd name="T49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5" h="62">
                    <a:moveTo>
                      <a:pt x="121" y="61"/>
                    </a:moveTo>
                    <a:lnTo>
                      <a:pt x="121" y="58"/>
                    </a:lnTo>
                    <a:lnTo>
                      <a:pt x="121" y="50"/>
                    </a:lnTo>
                    <a:lnTo>
                      <a:pt x="121" y="42"/>
                    </a:lnTo>
                    <a:lnTo>
                      <a:pt x="122" y="33"/>
                    </a:lnTo>
                    <a:lnTo>
                      <a:pt x="124" y="25"/>
                    </a:lnTo>
                    <a:lnTo>
                      <a:pt x="127" y="17"/>
                    </a:lnTo>
                    <a:lnTo>
                      <a:pt x="130" y="9"/>
                    </a:lnTo>
                    <a:lnTo>
                      <a:pt x="134" y="0"/>
                    </a:lnTo>
                    <a:lnTo>
                      <a:pt x="84" y="0"/>
                    </a:lnTo>
                    <a:lnTo>
                      <a:pt x="82" y="16"/>
                    </a:lnTo>
                    <a:lnTo>
                      <a:pt x="80" y="19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3" y="24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4" y="34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21" y="61"/>
                    </a:lnTo>
                    <a:lnTo>
                      <a:pt x="121" y="61"/>
                    </a:lnTo>
                  </a:path>
                </a:pathLst>
              </a:custGeom>
              <a:solidFill>
                <a:srgbClr val="A80000"/>
              </a:solidFill>
              <a:ln w="0" cap="flat" cmpd="sng">
                <a:solidFill>
                  <a:srgbClr val="A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65" name="Freeform 1041">
                <a:extLst>
                  <a:ext uri="{FF2B5EF4-FFF2-40B4-BE49-F238E27FC236}">
                    <a16:creationId xmlns:a16="http://schemas.microsoft.com/office/drawing/2014/main" id="{4D330E7D-15E6-4BB4-9F9A-1FA4C9A7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" y="1368"/>
                <a:ext cx="127" cy="42"/>
              </a:xfrm>
              <a:custGeom>
                <a:avLst/>
                <a:gdLst>
                  <a:gd name="T0" fmla="*/ 42 w 127"/>
                  <a:gd name="T1" fmla="*/ 41 h 42"/>
                  <a:gd name="T2" fmla="*/ 16 w 127"/>
                  <a:gd name="T3" fmla="*/ 41 h 42"/>
                  <a:gd name="T4" fmla="*/ 12 w 127"/>
                  <a:gd name="T5" fmla="*/ 41 h 42"/>
                  <a:gd name="T6" fmla="*/ 9 w 127"/>
                  <a:gd name="T7" fmla="*/ 40 h 42"/>
                  <a:gd name="T8" fmla="*/ 7 w 127"/>
                  <a:gd name="T9" fmla="*/ 39 h 42"/>
                  <a:gd name="T10" fmla="*/ 6 w 127"/>
                  <a:gd name="T11" fmla="*/ 38 h 42"/>
                  <a:gd name="T12" fmla="*/ 1 w 127"/>
                  <a:gd name="T13" fmla="*/ 22 h 42"/>
                  <a:gd name="T14" fmla="*/ 0 w 127"/>
                  <a:gd name="T15" fmla="*/ 16 h 42"/>
                  <a:gd name="T16" fmla="*/ 0 w 127"/>
                  <a:gd name="T17" fmla="*/ 12 h 42"/>
                  <a:gd name="T18" fmla="*/ 2 w 127"/>
                  <a:gd name="T19" fmla="*/ 8 h 42"/>
                  <a:gd name="T20" fmla="*/ 4 w 127"/>
                  <a:gd name="T21" fmla="*/ 6 h 42"/>
                  <a:gd name="T22" fmla="*/ 5 w 127"/>
                  <a:gd name="T23" fmla="*/ 5 h 42"/>
                  <a:gd name="T24" fmla="*/ 7 w 127"/>
                  <a:gd name="T25" fmla="*/ 3 h 42"/>
                  <a:gd name="T26" fmla="*/ 9 w 127"/>
                  <a:gd name="T27" fmla="*/ 3 h 42"/>
                  <a:gd name="T28" fmla="*/ 12 w 127"/>
                  <a:gd name="T29" fmla="*/ 2 h 42"/>
                  <a:gd name="T30" fmla="*/ 16 w 127"/>
                  <a:gd name="T31" fmla="*/ 1 h 42"/>
                  <a:gd name="T32" fmla="*/ 20 w 127"/>
                  <a:gd name="T33" fmla="*/ 1 h 42"/>
                  <a:gd name="T34" fmla="*/ 26 w 127"/>
                  <a:gd name="T35" fmla="*/ 0 h 42"/>
                  <a:gd name="T36" fmla="*/ 34 w 127"/>
                  <a:gd name="T37" fmla="*/ 0 h 42"/>
                  <a:gd name="T38" fmla="*/ 34 w 127"/>
                  <a:gd name="T39" fmla="*/ 0 h 42"/>
                  <a:gd name="T40" fmla="*/ 112 w 127"/>
                  <a:gd name="T41" fmla="*/ 0 h 42"/>
                  <a:gd name="T42" fmla="*/ 112 w 127"/>
                  <a:gd name="T43" fmla="*/ 0 h 42"/>
                  <a:gd name="T44" fmla="*/ 116 w 127"/>
                  <a:gd name="T45" fmla="*/ 1 h 42"/>
                  <a:gd name="T46" fmla="*/ 118 w 127"/>
                  <a:gd name="T47" fmla="*/ 2 h 42"/>
                  <a:gd name="T48" fmla="*/ 121 w 127"/>
                  <a:gd name="T49" fmla="*/ 3 h 42"/>
                  <a:gd name="T50" fmla="*/ 123 w 127"/>
                  <a:gd name="T51" fmla="*/ 5 h 42"/>
                  <a:gd name="T52" fmla="*/ 124 w 127"/>
                  <a:gd name="T53" fmla="*/ 8 h 42"/>
                  <a:gd name="T54" fmla="*/ 125 w 127"/>
                  <a:gd name="T55" fmla="*/ 14 h 42"/>
                  <a:gd name="T56" fmla="*/ 126 w 127"/>
                  <a:gd name="T57" fmla="*/ 16 h 42"/>
                  <a:gd name="T58" fmla="*/ 126 w 127"/>
                  <a:gd name="T59" fmla="*/ 16 h 42"/>
                  <a:gd name="T60" fmla="*/ 124 w 127"/>
                  <a:gd name="T61" fmla="*/ 32 h 42"/>
                  <a:gd name="T62" fmla="*/ 122 w 127"/>
                  <a:gd name="T63" fmla="*/ 35 h 42"/>
                  <a:gd name="T64" fmla="*/ 122 w 127"/>
                  <a:gd name="T65" fmla="*/ 36 h 42"/>
                  <a:gd name="T66" fmla="*/ 120 w 127"/>
                  <a:gd name="T67" fmla="*/ 38 h 42"/>
                  <a:gd name="T68" fmla="*/ 119 w 127"/>
                  <a:gd name="T69" fmla="*/ 38 h 42"/>
                  <a:gd name="T70" fmla="*/ 115 w 127"/>
                  <a:gd name="T71" fmla="*/ 40 h 42"/>
                  <a:gd name="T72" fmla="*/ 112 w 127"/>
                  <a:gd name="T73" fmla="*/ 41 h 42"/>
                  <a:gd name="T74" fmla="*/ 42 w 127"/>
                  <a:gd name="T75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42">
                    <a:moveTo>
                      <a:pt x="42" y="41"/>
                    </a:moveTo>
                    <a:lnTo>
                      <a:pt x="16" y="41"/>
                    </a:lnTo>
                    <a:lnTo>
                      <a:pt x="12" y="41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6" y="38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6" y="1"/>
                    </a:lnTo>
                    <a:lnTo>
                      <a:pt x="118" y="2"/>
                    </a:lnTo>
                    <a:lnTo>
                      <a:pt x="121" y="3"/>
                    </a:lnTo>
                    <a:lnTo>
                      <a:pt x="123" y="5"/>
                    </a:lnTo>
                    <a:lnTo>
                      <a:pt x="124" y="8"/>
                    </a:lnTo>
                    <a:lnTo>
                      <a:pt x="125" y="14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4" y="32"/>
                    </a:lnTo>
                    <a:lnTo>
                      <a:pt x="122" y="35"/>
                    </a:lnTo>
                    <a:lnTo>
                      <a:pt x="122" y="36"/>
                    </a:lnTo>
                    <a:lnTo>
                      <a:pt x="120" y="38"/>
                    </a:lnTo>
                    <a:lnTo>
                      <a:pt x="119" y="38"/>
                    </a:lnTo>
                    <a:lnTo>
                      <a:pt x="115" y="40"/>
                    </a:lnTo>
                    <a:lnTo>
                      <a:pt x="112" y="41"/>
                    </a:lnTo>
                    <a:lnTo>
                      <a:pt x="42" y="41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66" name="Freeform 1042">
                <a:extLst>
                  <a:ext uri="{FF2B5EF4-FFF2-40B4-BE49-F238E27FC236}">
                    <a16:creationId xmlns:a16="http://schemas.microsoft.com/office/drawing/2014/main" id="{235F035E-3D12-4A0D-8F69-0E94F39C7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1173"/>
                <a:ext cx="167" cy="107"/>
              </a:xfrm>
              <a:custGeom>
                <a:avLst/>
                <a:gdLst>
                  <a:gd name="T0" fmla="*/ 0 w 167"/>
                  <a:gd name="T1" fmla="*/ 6 h 107"/>
                  <a:gd name="T2" fmla="*/ 8 w 167"/>
                  <a:gd name="T3" fmla="*/ 1 h 107"/>
                  <a:gd name="T4" fmla="*/ 8 w 167"/>
                  <a:gd name="T5" fmla="*/ 0 h 107"/>
                  <a:gd name="T6" fmla="*/ 166 w 167"/>
                  <a:gd name="T7" fmla="*/ 101 h 107"/>
                  <a:gd name="T8" fmla="*/ 166 w 167"/>
                  <a:gd name="T9" fmla="*/ 101 h 107"/>
                  <a:gd name="T10" fmla="*/ 159 w 167"/>
                  <a:gd name="T11" fmla="*/ 102 h 107"/>
                  <a:gd name="T12" fmla="*/ 150 w 167"/>
                  <a:gd name="T13" fmla="*/ 105 h 107"/>
                  <a:gd name="T14" fmla="*/ 143 w 167"/>
                  <a:gd name="T15" fmla="*/ 105 h 107"/>
                  <a:gd name="T16" fmla="*/ 132 w 167"/>
                  <a:gd name="T17" fmla="*/ 106 h 107"/>
                  <a:gd name="T18" fmla="*/ 124 w 167"/>
                  <a:gd name="T19" fmla="*/ 106 h 107"/>
                  <a:gd name="T20" fmla="*/ 0 w 167"/>
                  <a:gd name="T21" fmla="*/ 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07">
                    <a:moveTo>
                      <a:pt x="0" y="6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166" y="101"/>
                    </a:lnTo>
                    <a:lnTo>
                      <a:pt x="166" y="101"/>
                    </a:lnTo>
                    <a:lnTo>
                      <a:pt x="159" y="102"/>
                    </a:lnTo>
                    <a:lnTo>
                      <a:pt x="150" y="105"/>
                    </a:lnTo>
                    <a:lnTo>
                      <a:pt x="143" y="105"/>
                    </a:lnTo>
                    <a:lnTo>
                      <a:pt x="132" y="106"/>
                    </a:lnTo>
                    <a:lnTo>
                      <a:pt x="124" y="106"/>
                    </a:lnTo>
                    <a:lnTo>
                      <a:pt x="0" y="6"/>
                    </a:lnTo>
                  </a:path>
                </a:pathLst>
              </a:custGeom>
              <a:noFill/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67" name="Freeform 1043">
                <a:extLst>
                  <a:ext uri="{FF2B5EF4-FFF2-40B4-BE49-F238E27FC236}">
                    <a16:creationId xmlns:a16="http://schemas.microsoft.com/office/drawing/2014/main" id="{416ED899-B318-42F0-8EDD-BA7EF1013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1241"/>
                <a:ext cx="55" cy="39"/>
              </a:xfrm>
              <a:custGeom>
                <a:avLst/>
                <a:gdLst>
                  <a:gd name="T0" fmla="*/ 1 w 55"/>
                  <a:gd name="T1" fmla="*/ 38 h 39"/>
                  <a:gd name="T2" fmla="*/ 54 w 55"/>
                  <a:gd name="T3" fmla="*/ 38 h 39"/>
                  <a:gd name="T4" fmla="*/ 8 w 55"/>
                  <a:gd name="T5" fmla="*/ 0 h 39"/>
                  <a:gd name="T6" fmla="*/ 7 w 55"/>
                  <a:gd name="T7" fmla="*/ 0 h 39"/>
                  <a:gd name="T8" fmla="*/ 5 w 55"/>
                  <a:gd name="T9" fmla="*/ 3 h 39"/>
                  <a:gd name="T10" fmla="*/ 3 w 55"/>
                  <a:gd name="T11" fmla="*/ 7 h 39"/>
                  <a:gd name="T12" fmla="*/ 1 w 55"/>
                  <a:gd name="T13" fmla="*/ 15 h 39"/>
                  <a:gd name="T14" fmla="*/ 0 w 55"/>
                  <a:gd name="T15" fmla="*/ 24 h 39"/>
                  <a:gd name="T16" fmla="*/ 1 w 55"/>
                  <a:gd name="T1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9">
                    <a:moveTo>
                      <a:pt x="1" y="38"/>
                    </a:moveTo>
                    <a:lnTo>
                      <a:pt x="54" y="38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7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8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68" name="Freeform 1044">
                <a:extLst>
                  <a:ext uri="{FF2B5EF4-FFF2-40B4-BE49-F238E27FC236}">
                    <a16:creationId xmlns:a16="http://schemas.microsoft.com/office/drawing/2014/main" id="{AFF5FB04-77D9-4BB0-95E0-D1941A2D3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187"/>
                <a:ext cx="68" cy="93"/>
              </a:xfrm>
              <a:custGeom>
                <a:avLst/>
                <a:gdLst>
                  <a:gd name="T0" fmla="*/ 14 w 68"/>
                  <a:gd name="T1" fmla="*/ 92 h 93"/>
                  <a:gd name="T2" fmla="*/ 0 w 68"/>
                  <a:gd name="T3" fmla="*/ 0 h 93"/>
                  <a:gd name="T4" fmla="*/ 67 w 68"/>
                  <a:gd name="T5" fmla="*/ 54 h 93"/>
                  <a:gd name="T6" fmla="*/ 66 w 68"/>
                  <a:gd name="T7" fmla="*/ 54 h 93"/>
                  <a:gd name="T8" fmla="*/ 64 w 68"/>
                  <a:gd name="T9" fmla="*/ 57 h 93"/>
                  <a:gd name="T10" fmla="*/ 62 w 68"/>
                  <a:gd name="T11" fmla="*/ 61 h 93"/>
                  <a:gd name="T12" fmla="*/ 60 w 68"/>
                  <a:gd name="T13" fmla="*/ 69 h 93"/>
                  <a:gd name="T14" fmla="*/ 59 w 68"/>
                  <a:gd name="T15" fmla="*/ 78 h 93"/>
                  <a:gd name="T16" fmla="*/ 60 w 68"/>
                  <a:gd name="T17" fmla="*/ 92 h 93"/>
                  <a:gd name="T18" fmla="*/ 14 w 68"/>
                  <a:gd name="T19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93">
                    <a:moveTo>
                      <a:pt x="14" y="92"/>
                    </a:moveTo>
                    <a:lnTo>
                      <a:pt x="0" y="0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4" y="57"/>
                    </a:lnTo>
                    <a:lnTo>
                      <a:pt x="62" y="61"/>
                    </a:lnTo>
                    <a:lnTo>
                      <a:pt x="60" y="69"/>
                    </a:lnTo>
                    <a:lnTo>
                      <a:pt x="59" y="78"/>
                    </a:lnTo>
                    <a:lnTo>
                      <a:pt x="60" y="92"/>
                    </a:lnTo>
                    <a:lnTo>
                      <a:pt x="14" y="92"/>
                    </a:lnTo>
                  </a:path>
                </a:pathLst>
              </a:custGeom>
              <a:noFill/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69" name="Freeform 1045">
                <a:extLst>
                  <a:ext uri="{FF2B5EF4-FFF2-40B4-BE49-F238E27FC236}">
                    <a16:creationId xmlns:a16="http://schemas.microsoft.com/office/drawing/2014/main" id="{16CF87A5-411B-4678-9E2E-20D12957F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" y="1166"/>
                <a:ext cx="145" cy="114"/>
              </a:xfrm>
              <a:custGeom>
                <a:avLst/>
                <a:gdLst>
                  <a:gd name="T0" fmla="*/ 26 w 145"/>
                  <a:gd name="T1" fmla="*/ 113 h 114"/>
                  <a:gd name="T2" fmla="*/ 12 w 145"/>
                  <a:gd name="T3" fmla="*/ 21 h 114"/>
                  <a:gd name="T4" fmla="*/ 79 w 145"/>
                  <a:gd name="T5" fmla="*/ 75 h 114"/>
                  <a:gd name="T6" fmla="*/ 79 w 145"/>
                  <a:gd name="T7" fmla="*/ 75 h 114"/>
                  <a:gd name="T8" fmla="*/ 125 w 145"/>
                  <a:gd name="T9" fmla="*/ 113 h 114"/>
                  <a:gd name="T10" fmla="*/ 125 w 145"/>
                  <a:gd name="T11" fmla="*/ 113 h 114"/>
                  <a:gd name="T12" fmla="*/ 144 w 145"/>
                  <a:gd name="T13" fmla="*/ 113 h 114"/>
                  <a:gd name="T14" fmla="*/ 20 w 145"/>
                  <a:gd name="T15" fmla="*/ 13 h 114"/>
                  <a:gd name="T16" fmla="*/ 28 w 145"/>
                  <a:gd name="T17" fmla="*/ 8 h 114"/>
                  <a:gd name="T18" fmla="*/ 19 w 145"/>
                  <a:gd name="T19" fmla="*/ 0 h 114"/>
                  <a:gd name="T20" fmla="*/ 17 w 145"/>
                  <a:gd name="T21" fmla="*/ 2 h 114"/>
                  <a:gd name="T22" fmla="*/ 14 w 145"/>
                  <a:gd name="T23" fmla="*/ 4 h 114"/>
                  <a:gd name="T24" fmla="*/ 6 w 145"/>
                  <a:gd name="T25" fmla="*/ 6 h 114"/>
                  <a:gd name="T26" fmla="*/ 0 w 145"/>
                  <a:gd name="T27" fmla="*/ 8 h 114"/>
                  <a:gd name="T28" fmla="*/ 14 w 145"/>
                  <a:gd name="T29" fmla="*/ 113 h 114"/>
                  <a:gd name="T30" fmla="*/ 26 w 145"/>
                  <a:gd name="T31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5" h="114">
                    <a:moveTo>
                      <a:pt x="26" y="113"/>
                    </a:moveTo>
                    <a:lnTo>
                      <a:pt x="12" y="21"/>
                    </a:lnTo>
                    <a:lnTo>
                      <a:pt x="79" y="75"/>
                    </a:lnTo>
                    <a:lnTo>
                      <a:pt x="79" y="75"/>
                    </a:lnTo>
                    <a:lnTo>
                      <a:pt x="125" y="113"/>
                    </a:lnTo>
                    <a:lnTo>
                      <a:pt x="125" y="113"/>
                    </a:lnTo>
                    <a:lnTo>
                      <a:pt x="144" y="113"/>
                    </a:lnTo>
                    <a:lnTo>
                      <a:pt x="20" y="13"/>
                    </a:lnTo>
                    <a:lnTo>
                      <a:pt x="28" y="8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14" y="113"/>
                    </a:lnTo>
                    <a:lnTo>
                      <a:pt x="26" y="113"/>
                    </a:lnTo>
                  </a:path>
                </a:pathLst>
              </a:custGeom>
              <a:solidFill>
                <a:srgbClr val="A80000"/>
              </a:solidFill>
              <a:ln w="0" cap="flat" cmpd="sng">
                <a:solidFill>
                  <a:srgbClr val="A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0" name="Freeform 1046">
                <a:extLst>
                  <a:ext uri="{FF2B5EF4-FFF2-40B4-BE49-F238E27FC236}">
                    <a16:creationId xmlns:a16="http://schemas.microsoft.com/office/drawing/2014/main" id="{541670D3-C545-42E3-B060-8942FDAAB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1320"/>
                <a:ext cx="15" cy="51"/>
              </a:xfrm>
              <a:custGeom>
                <a:avLst/>
                <a:gdLst>
                  <a:gd name="T0" fmla="*/ 11 w 15"/>
                  <a:gd name="T1" fmla="*/ 50 h 51"/>
                  <a:gd name="T2" fmla="*/ 13 w 15"/>
                  <a:gd name="T3" fmla="*/ 31 h 51"/>
                  <a:gd name="T4" fmla="*/ 14 w 15"/>
                  <a:gd name="T5" fmla="*/ 14 h 51"/>
                  <a:gd name="T6" fmla="*/ 14 w 15"/>
                  <a:gd name="T7" fmla="*/ 0 h 51"/>
                  <a:gd name="T8" fmla="*/ 8 w 15"/>
                  <a:gd name="T9" fmla="*/ 1 h 51"/>
                  <a:gd name="T10" fmla="*/ 0 w 15"/>
                  <a:gd name="T11" fmla="*/ 2 h 51"/>
                  <a:gd name="T12" fmla="*/ 0 w 15"/>
                  <a:gd name="T13" fmla="*/ 50 h 51"/>
                  <a:gd name="T14" fmla="*/ 11 w 15"/>
                  <a:gd name="T15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1">
                    <a:moveTo>
                      <a:pt x="11" y="50"/>
                    </a:moveTo>
                    <a:lnTo>
                      <a:pt x="13" y="31"/>
                    </a:lnTo>
                    <a:lnTo>
                      <a:pt x="14" y="14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0" y="2"/>
                    </a:lnTo>
                    <a:lnTo>
                      <a:pt x="0" y="50"/>
                    </a:lnTo>
                    <a:lnTo>
                      <a:pt x="11" y="50"/>
                    </a:lnTo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1" name="Freeform 1047">
                <a:extLst>
                  <a:ext uri="{FF2B5EF4-FFF2-40B4-BE49-F238E27FC236}">
                    <a16:creationId xmlns:a16="http://schemas.microsoft.com/office/drawing/2014/main" id="{4FF9E6BA-56EA-4D18-B4F6-07DBAF3B5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322"/>
                <a:ext cx="18" cy="50"/>
              </a:xfrm>
              <a:custGeom>
                <a:avLst/>
                <a:gdLst>
                  <a:gd name="T0" fmla="*/ 1 w 18"/>
                  <a:gd name="T1" fmla="*/ 49 h 50"/>
                  <a:gd name="T2" fmla="*/ 0 w 18"/>
                  <a:gd name="T3" fmla="*/ 32 h 50"/>
                  <a:gd name="T4" fmla="*/ 1 w 18"/>
                  <a:gd name="T5" fmla="*/ 18 h 50"/>
                  <a:gd name="T6" fmla="*/ 2 w 18"/>
                  <a:gd name="T7" fmla="*/ 11 h 50"/>
                  <a:gd name="T8" fmla="*/ 4 w 18"/>
                  <a:gd name="T9" fmla="*/ 8 h 50"/>
                  <a:gd name="T10" fmla="*/ 5 w 18"/>
                  <a:gd name="T11" fmla="*/ 6 h 50"/>
                  <a:gd name="T12" fmla="*/ 8 w 18"/>
                  <a:gd name="T13" fmla="*/ 4 h 50"/>
                  <a:gd name="T14" fmla="*/ 12 w 18"/>
                  <a:gd name="T15" fmla="*/ 2 h 50"/>
                  <a:gd name="T16" fmla="*/ 17 w 18"/>
                  <a:gd name="T17" fmla="*/ 0 h 50"/>
                  <a:gd name="T18" fmla="*/ 17 w 18"/>
                  <a:gd name="T19" fmla="*/ 49 h 50"/>
                  <a:gd name="T20" fmla="*/ 1 w 18"/>
                  <a:gd name="T2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0">
                    <a:moveTo>
                      <a:pt x="1" y="49"/>
                    </a:moveTo>
                    <a:lnTo>
                      <a:pt x="0" y="32"/>
                    </a:lnTo>
                    <a:lnTo>
                      <a:pt x="1" y="18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7" y="49"/>
                    </a:lnTo>
                    <a:lnTo>
                      <a:pt x="1" y="49"/>
                    </a:lnTo>
                  </a:path>
                </a:pathLst>
              </a:custGeom>
              <a:solidFill>
                <a:srgbClr val="FFFF00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2" name="Freeform 1048">
                <a:extLst>
                  <a:ext uri="{FF2B5EF4-FFF2-40B4-BE49-F238E27FC236}">
                    <a16:creationId xmlns:a16="http://schemas.microsoft.com/office/drawing/2014/main" id="{74556AB9-14B8-4722-8433-4933915F9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1381"/>
                <a:ext cx="479" cy="79"/>
              </a:xfrm>
              <a:custGeom>
                <a:avLst/>
                <a:gdLst>
                  <a:gd name="T0" fmla="*/ 469 w 479"/>
                  <a:gd name="T1" fmla="*/ 78 h 79"/>
                  <a:gd name="T2" fmla="*/ 11 w 479"/>
                  <a:gd name="T3" fmla="*/ 78 h 79"/>
                  <a:gd name="T4" fmla="*/ 14 w 479"/>
                  <a:gd name="T5" fmla="*/ 70 h 79"/>
                  <a:gd name="T6" fmla="*/ 15 w 479"/>
                  <a:gd name="T7" fmla="*/ 61 h 79"/>
                  <a:gd name="T8" fmla="*/ 15 w 479"/>
                  <a:gd name="T9" fmla="*/ 53 h 79"/>
                  <a:gd name="T10" fmla="*/ 15 w 479"/>
                  <a:gd name="T11" fmla="*/ 45 h 79"/>
                  <a:gd name="T12" fmla="*/ 14 w 479"/>
                  <a:gd name="T13" fmla="*/ 36 h 79"/>
                  <a:gd name="T14" fmla="*/ 12 w 479"/>
                  <a:gd name="T15" fmla="*/ 28 h 79"/>
                  <a:gd name="T16" fmla="*/ 9 w 479"/>
                  <a:gd name="T17" fmla="*/ 20 h 79"/>
                  <a:gd name="T18" fmla="*/ 6 w 479"/>
                  <a:gd name="T19" fmla="*/ 12 h 79"/>
                  <a:gd name="T20" fmla="*/ 2 w 479"/>
                  <a:gd name="T21" fmla="*/ 4 h 79"/>
                  <a:gd name="T22" fmla="*/ 0 w 479"/>
                  <a:gd name="T23" fmla="*/ 1 h 79"/>
                  <a:gd name="T24" fmla="*/ 0 w 479"/>
                  <a:gd name="T25" fmla="*/ 1 h 79"/>
                  <a:gd name="T26" fmla="*/ 478 w 479"/>
                  <a:gd name="T27" fmla="*/ 1 h 79"/>
                  <a:gd name="T28" fmla="*/ 478 w 479"/>
                  <a:gd name="T29" fmla="*/ 0 h 79"/>
                  <a:gd name="T30" fmla="*/ 475 w 479"/>
                  <a:gd name="T31" fmla="*/ 6 h 79"/>
                  <a:gd name="T32" fmla="*/ 471 w 479"/>
                  <a:gd name="T33" fmla="*/ 14 h 79"/>
                  <a:gd name="T34" fmla="*/ 469 w 479"/>
                  <a:gd name="T35" fmla="*/ 21 h 79"/>
                  <a:gd name="T36" fmla="*/ 467 w 479"/>
                  <a:gd name="T37" fmla="*/ 30 h 79"/>
                  <a:gd name="T38" fmla="*/ 467 w 479"/>
                  <a:gd name="T39" fmla="*/ 38 h 79"/>
                  <a:gd name="T40" fmla="*/ 466 w 479"/>
                  <a:gd name="T41" fmla="*/ 47 h 79"/>
                  <a:gd name="T42" fmla="*/ 467 w 479"/>
                  <a:gd name="T43" fmla="*/ 58 h 79"/>
                  <a:gd name="T44" fmla="*/ 467 w 479"/>
                  <a:gd name="T45" fmla="*/ 68 h 79"/>
                  <a:gd name="T46" fmla="*/ 469 w 479"/>
                  <a:gd name="T47" fmla="*/ 78 h 79"/>
                  <a:gd name="T48" fmla="*/ 469 w 479"/>
                  <a:gd name="T49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9" h="79">
                    <a:moveTo>
                      <a:pt x="469" y="78"/>
                    </a:moveTo>
                    <a:lnTo>
                      <a:pt x="11" y="78"/>
                    </a:lnTo>
                    <a:lnTo>
                      <a:pt x="14" y="70"/>
                    </a:lnTo>
                    <a:lnTo>
                      <a:pt x="15" y="61"/>
                    </a:lnTo>
                    <a:lnTo>
                      <a:pt x="15" y="53"/>
                    </a:lnTo>
                    <a:lnTo>
                      <a:pt x="15" y="45"/>
                    </a:lnTo>
                    <a:lnTo>
                      <a:pt x="14" y="36"/>
                    </a:lnTo>
                    <a:lnTo>
                      <a:pt x="12" y="28"/>
                    </a:lnTo>
                    <a:lnTo>
                      <a:pt x="9" y="20"/>
                    </a:lnTo>
                    <a:lnTo>
                      <a:pt x="6" y="12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78" y="1"/>
                    </a:lnTo>
                    <a:lnTo>
                      <a:pt x="478" y="0"/>
                    </a:lnTo>
                    <a:lnTo>
                      <a:pt x="475" y="6"/>
                    </a:lnTo>
                    <a:lnTo>
                      <a:pt x="471" y="14"/>
                    </a:lnTo>
                    <a:lnTo>
                      <a:pt x="469" y="21"/>
                    </a:lnTo>
                    <a:lnTo>
                      <a:pt x="467" y="30"/>
                    </a:lnTo>
                    <a:lnTo>
                      <a:pt x="467" y="38"/>
                    </a:lnTo>
                    <a:lnTo>
                      <a:pt x="466" y="47"/>
                    </a:lnTo>
                    <a:lnTo>
                      <a:pt x="467" y="58"/>
                    </a:lnTo>
                    <a:lnTo>
                      <a:pt x="467" y="68"/>
                    </a:lnTo>
                    <a:lnTo>
                      <a:pt x="469" y="78"/>
                    </a:lnTo>
                    <a:lnTo>
                      <a:pt x="469" y="78"/>
                    </a:lnTo>
                  </a:path>
                </a:pathLst>
              </a:custGeom>
              <a:solidFill>
                <a:srgbClr val="A80000"/>
              </a:solidFill>
              <a:ln w="0" cap="flat" cmpd="sng">
                <a:solidFill>
                  <a:srgbClr val="A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3" name="Freeform 1049">
                <a:extLst>
                  <a:ext uri="{FF2B5EF4-FFF2-40B4-BE49-F238E27FC236}">
                    <a16:creationId xmlns:a16="http://schemas.microsoft.com/office/drawing/2014/main" id="{AAAAC914-1D0E-42D9-99BE-8D890E51E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" y="1364"/>
                <a:ext cx="504" cy="19"/>
              </a:xfrm>
              <a:custGeom>
                <a:avLst/>
                <a:gdLst>
                  <a:gd name="T0" fmla="*/ 503 w 504"/>
                  <a:gd name="T1" fmla="*/ 0 h 19"/>
                  <a:gd name="T2" fmla="*/ 0 w 504"/>
                  <a:gd name="T3" fmla="*/ 0 h 19"/>
                  <a:gd name="T4" fmla="*/ 0 w 504"/>
                  <a:gd name="T5" fmla="*/ 0 h 19"/>
                  <a:gd name="T6" fmla="*/ 7 w 504"/>
                  <a:gd name="T7" fmla="*/ 7 h 19"/>
                  <a:gd name="T8" fmla="*/ 12 w 504"/>
                  <a:gd name="T9" fmla="*/ 14 h 19"/>
                  <a:gd name="T10" fmla="*/ 14 w 504"/>
                  <a:gd name="T11" fmla="*/ 18 h 19"/>
                  <a:gd name="T12" fmla="*/ 14 w 504"/>
                  <a:gd name="T13" fmla="*/ 18 h 19"/>
                  <a:gd name="T14" fmla="*/ 492 w 504"/>
                  <a:gd name="T15" fmla="*/ 18 h 19"/>
                  <a:gd name="T16" fmla="*/ 492 w 504"/>
                  <a:gd name="T17" fmla="*/ 17 h 19"/>
                  <a:gd name="T18" fmla="*/ 493 w 504"/>
                  <a:gd name="T19" fmla="*/ 15 h 19"/>
                  <a:gd name="T20" fmla="*/ 497 w 504"/>
                  <a:gd name="T21" fmla="*/ 8 h 19"/>
                  <a:gd name="T22" fmla="*/ 503 w 504"/>
                  <a:gd name="T23" fmla="*/ 0 h 19"/>
                  <a:gd name="T24" fmla="*/ 503 w 504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4" h="19">
                    <a:moveTo>
                      <a:pt x="50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12" y="14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492" y="18"/>
                    </a:lnTo>
                    <a:lnTo>
                      <a:pt x="492" y="17"/>
                    </a:lnTo>
                    <a:lnTo>
                      <a:pt x="493" y="15"/>
                    </a:lnTo>
                    <a:lnTo>
                      <a:pt x="497" y="8"/>
                    </a:lnTo>
                    <a:lnTo>
                      <a:pt x="503" y="0"/>
                    </a:lnTo>
                    <a:lnTo>
                      <a:pt x="503" y="0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4" name="Freeform 1050">
                <a:extLst>
                  <a:ext uri="{FF2B5EF4-FFF2-40B4-BE49-F238E27FC236}">
                    <a16:creationId xmlns:a16="http://schemas.microsoft.com/office/drawing/2014/main" id="{33AD335E-223D-48B9-B3E7-77582CAF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1370"/>
                <a:ext cx="64" cy="18"/>
              </a:xfrm>
              <a:custGeom>
                <a:avLst/>
                <a:gdLst>
                  <a:gd name="T0" fmla="*/ 56 w 64"/>
                  <a:gd name="T1" fmla="*/ 17 h 18"/>
                  <a:gd name="T2" fmla="*/ 10 w 64"/>
                  <a:gd name="T3" fmla="*/ 17 h 18"/>
                  <a:gd name="T4" fmla="*/ 10 w 64"/>
                  <a:gd name="T5" fmla="*/ 17 h 18"/>
                  <a:gd name="T6" fmla="*/ 6 w 64"/>
                  <a:gd name="T7" fmla="*/ 10 h 18"/>
                  <a:gd name="T8" fmla="*/ 0 w 64"/>
                  <a:gd name="T9" fmla="*/ 0 h 18"/>
                  <a:gd name="T10" fmla="*/ 0 w 64"/>
                  <a:gd name="T11" fmla="*/ 1 h 18"/>
                  <a:gd name="T12" fmla="*/ 63 w 64"/>
                  <a:gd name="T13" fmla="*/ 1 h 18"/>
                  <a:gd name="T14" fmla="*/ 62 w 64"/>
                  <a:gd name="T15" fmla="*/ 1 h 18"/>
                  <a:gd name="T16" fmla="*/ 60 w 64"/>
                  <a:gd name="T17" fmla="*/ 1 h 18"/>
                  <a:gd name="T18" fmla="*/ 59 w 64"/>
                  <a:gd name="T19" fmla="*/ 2 h 18"/>
                  <a:gd name="T20" fmla="*/ 58 w 64"/>
                  <a:gd name="T21" fmla="*/ 4 h 18"/>
                  <a:gd name="T22" fmla="*/ 57 w 64"/>
                  <a:gd name="T23" fmla="*/ 6 h 18"/>
                  <a:gd name="T24" fmla="*/ 56 w 64"/>
                  <a:gd name="T25" fmla="*/ 7 h 18"/>
                  <a:gd name="T26" fmla="*/ 56 w 64"/>
                  <a:gd name="T27" fmla="*/ 17 h 18"/>
                  <a:gd name="T28" fmla="*/ 56 w 64"/>
                  <a:gd name="T2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18">
                    <a:moveTo>
                      <a:pt x="56" y="17"/>
                    </a:moveTo>
                    <a:lnTo>
                      <a:pt x="10" y="1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3" y="1"/>
                    </a:lnTo>
                    <a:lnTo>
                      <a:pt x="62" y="1"/>
                    </a:lnTo>
                    <a:lnTo>
                      <a:pt x="60" y="1"/>
                    </a:lnTo>
                    <a:lnTo>
                      <a:pt x="59" y="2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6" y="17"/>
                    </a:lnTo>
                    <a:lnTo>
                      <a:pt x="56" y="17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5" name="Freeform 1051">
                <a:extLst>
                  <a:ext uri="{FF2B5EF4-FFF2-40B4-BE49-F238E27FC236}">
                    <a16:creationId xmlns:a16="http://schemas.microsoft.com/office/drawing/2014/main" id="{31197FC7-B911-4228-B9DB-BF21E6373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1371"/>
                <a:ext cx="65" cy="37"/>
              </a:xfrm>
              <a:custGeom>
                <a:avLst/>
                <a:gdLst>
                  <a:gd name="T0" fmla="*/ 32 w 65"/>
                  <a:gd name="T1" fmla="*/ 36 h 37"/>
                  <a:gd name="T2" fmla="*/ 58 w 65"/>
                  <a:gd name="T3" fmla="*/ 36 h 37"/>
                  <a:gd name="T4" fmla="*/ 58 w 65"/>
                  <a:gd name="T5" fmla="*/ 36 h 37"/>
                  <a:gd name="T6" fmla="*/ 60 w 65"/>
                  <a:gd name="T7" fmla="*/ 33 h 37"/>
                  <a:gd name="T8" fmla="*/ 62 w 65"/>
                  <a:gd name="T9" fmla="*/ 33 h 37"/>
                  <a:gd name="T10" fmla="*/ 63 w 65"/>
                  <a:gd name="T11" fmla="*/ 30 h 37"/>
                  <a:gd name="T12" fmla="*/ 64 w 65"/>
                  <a:gd name="T13" fmla="*/ 27 h 37"/>
                  <a:gd name="T14" fmla="*/ 64 w 65"/>
                  <a:gd name="T15" fmla="*/ 17 h 37"/>
                  <a:gd name="T16" fmla="*/ 64 w 65"/>
                  <a:gd name="T17" fmla="*/ 6 h 37"/>
                  <a:gd name="T18" fmla="*/ 63 w 65"/>
                  <a:gd name="T19" fmla="*/ 5 h 37"/>
                  <a:gd name="T20" fmla="*/ 62 w 65"/>
                  <a:gd name="T21" fmla="*/ 3 h 37"/>
                  <a:gd name="T22" fmla="*/ 61 w 65"/>
                  <a:gd name="T23" fmla="*/ 1 h 37"/>
                  <a:gd name="T24" fmla="*/ 60 w 65"/>
                  <a:gd name="T25" fmla="*/ 0 h 37"/>
                  <a:gd name="T26" fmla="*/ 58 w 65"/>
                  <a:gd name="T27" fmla="*/ 0 h 37"/>
                  <a:gd name="T28" fmla="*/ 58 w 65"/>
                  <a:gd name="T29" fmla="*/ 0 h 37"/>
                  <a:gd name="T30" fmla="*/ 6 w 65"/>
                  <a:gd name="T31" fmla="*/ 0 h 37"/>
                  <a:gd name="T32" fmla="*/ 6 w 65"/>
                  <a:gd name="T33" fmla="*/ 0 h 37"/>
                  <a:gd name="T34" fmla="*/ 4 w 65"/>
                  <a:gd name="T35" fmla="*/ 0 h 37"/>
                  <a:gd name="T36" fmla="*/ 3 w 65"/>
                  <a:gd name="T37" fmla="*/ 1 h 37"/>
                  <a:gd name="T38" fmla="*/ 2 w 65"/>
                  <a:gd name="T39" fmla="*/ 3 h 37"/>
                  <a:gd name="T40" fmla="*/ 1 w 65"/>
                  <a:gd name="T41" fmla="*/ 5 h 37"/>
                  <a:gd name="T42" fmla="*/ 0 w 65"/>
                  <a:gd name="T43" fmla="*/ 6 h 37"/>
                  <a:gd name="T44" fmla="*/ 0 w 65"/>
                  <a:gd name="T45" fmla="*/ 16 h 37"/>
                  <a:gd name="T46" fmla="*/ 0 w 65"/>
                  <a:gd name="T47" fmla="*/ 27 h 37"/>
                  <a:gd name="T48" fmla="*/ 1 w 65"/>
                  <a:gd name="T49" fmla="*/ 30 h 37"/>
                  <a:gd name="T50" fmla="*/ 2 w 65"/>
                  <a:gd name="T51" fmla="*/ 33 h 37"/>
                  <a:gd name="T52" fmla="*/ 4 w 65"/>
                  <a:gd name="T53" fmla="*/ 33 h 37"/>
                  <a:gd name="T54" fmla="*/ 6 w 65"/>
                  <a:gd name="T55" fmla="*/ 36 h 37"/>
                  <a:gd name="T56" fmla="*/ 32 w 65"/>
                  <a:gd name="T5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5" h="37">
                    <a:moveTo>
                      <a:pt x="32" y="36"/>
                    </a:moveTo>
                    <a:lnTo>
                      <a:pt x="58" y="36"/>
                    </a:lnTo>
                    <a:lnTo>
                      <a:pt x="58" y="36"/>
                    </a:lnTo>
                    <a:lnTo>
                      <a:pt x="60" y="33"/>
                    </a:lnTo>
                    <a:lnTo>
                      <a:pt x="62" y="33"/>
                    </a:lnTo>
                    <a:lnTo>
                      <a:pt x="63" y="30"/>
                    </a:lnTo>
                    <a:lnTo>
                      <a:pt x="64" y="27"/>
                    </a:lnTo>
                    <a:lnTo>
                      <a:pt x="64" y="17"/>
                    </a:lnTo>
                    <a:lnTo>
                      <a:pt x="64" y="6"/>
                    </a:lnTo>
                    <a:lnTo>
                      <a:pt x="63" y="5"/>
                    </a:lnTo>
                    <a:lnTo>
                      <a:pt x="62" y="3"/>
                    </a:lnTo>
                    <a:lnTo>
                      <a:pt x="61" y="1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1" y="30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6"/>
                    </a:lnTo>
                    <a:lnTo>
                      <a:pt x="32" y="36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6" name="Freeform 1052">
                <a:extLst>
                  <a:ext uri="{FF2B5EF4-FFF2-40B4-BE49-F238E27FC236}">
                    <a16:creationId xmlns:a16="http://schemas.microsoft.com/office/drawing/2014/main" id="{53C3C876-9894-4B30-BE63-745B4AD34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1387"/>
                <a:ext cx="92" cy="66"/>
              </a:xfrm>
              <a:custGeom>
                <a:avLst/>
                <a:gdLst>
                  <a:gd name="T0" fmla="*/ 6 w 92"/>
                  <a:gd name="T1" fmla="*/ 65 h 66"/>
                  <a:gd name="T2" fmla="*/ 7 w 92"/>
                  <a:gd name="T3" fmla="*/ 58 h 66"/>
                  <a:gd name="T4" fmla="*/ 8 w 92"/>
                  <a:gd name="T5" fmla="*/ 50 h 66"/>
                  <a:gd name="T6" fmla="*/ 9 w 92"/>
                  <a:gd name="T7" fmla="*/ 41 h 66"/>
                  <a:gd name="T8" fmla="*/ 8 w 92"/>
                  <a:gd name="T9" fmla="*/ 33 h 66"/>
                  <a:gd name="T10" fmla="*/ 7 w 92"/>
                  <a:gd name="T11" fmla="*/ 25 h 66"/>
                  <a:gd name="T12" fmla="*/ 5 w 92"/>
                  <a:gd name="T13" fmla="*/ 16 h 66"/>
                  <a:gd name="T14" fmla="*/ 3 w 92"/>
                  <a:gd name="T15" fmla="*/ 8 h 66"/>
                  <a:gd name="T16" fmla="*/ 0 w 92"/>
                  <a:gd name="T17" fmla="*/ 0 h 66"/>
                  <a:gd name="T18" fmla="*/ 46 w 92"/>
                  <a:gd name="T19" fmla="*/ 0 h 66"/>
                  <a:gd name="T20" fmla="*/ 46 w 92"/>
                  <a:gd name="T21" fmla="*/ 0 h 66"/>
                  <a:gd name="T22" fmla="*/ 46 w 92"/>
                  <a:gd name="T23" fmla="*/ 11 h 66"/>
                  <a:gd name="T24" fmla="*/ 47 w 92"/>
                  <a:gd name="T25" fmla="*/ 14 h 66"/>
                  <a:gd name="T26" fmla="*/ 48 w 92"/>
                  <a:gd name="T27" fmla="*/ 17 h 66"/>
                  <a:gd name="T28" fmla="*/ 50 w 92"/>
                  <a:gd name="T29" fmla="*/ 17 h 66"/>
                  <a:gd name="T30" fmla="*/ 52 w 92"/>
                  <a:gd name="T31" fmla="*/ 20 h 66"/>
                  <a:gd name="T32" fmla="*/ 78 w 92"/>
                  <a:gd name="T33" fmla="*/ 20 h 66"/>
                  <a:gd name="T34" fmla="*/ 78 w 92"/>
                  <a:gd name="T35" fmla="*/ 20 h 66"/>
                  <a:gd name="T36" fmla="*/ 79 w 92"/>
                  <a:gd name="T37" fmla="*/ 27 h 66"/>
                  <a:gd name="T38" fmla="*/ 80 w 92"/>
                  <a:gd name="T39" fmla="*/ 33 h 66"/>
                  <a:gd name="T40" fmla="*/ 81 w 92"/>
                  <a:gd name="T41" fmla="*/ 36 h 66"/>
                  <a:gd name="T42" fmla="*/ 82 w 92"/>
                  <a:gd name="T43" fmla="*/ 39 h 66"/>
                  <a:gd name="T44" fmla="*/ 84 w 92"/>
                  <a:gd name="T45" fmla="*/ 41 h 66"/>
                  <a:gd name="T46" fmla="*/ 86 w 92"/>
                  <a:gd name="T47" fmla="*/ 45 h 66"/>
                  <a:gd name="T48" fmla="*/ 89 w 92"/>
                  <a:gd name="T49" fmla="*/ 47 h 66"/>
                  <a:gd name="T50" fmla="*/ 91 w 92"/>
                  <a:gd name="T51" fmla="*/ 50 h 66"/>
                  <a:gd name="T52" fmla="*/ 89 w 92"/>
                  <a:gd name="T53" fmla="*/ 52 h 66"/>
                  <a:gd name="T54" fmla="*/ 86 w 92"/>
                  <a:gd name="T55" fmla="*/ 54 h 66"/>
                  <a:gd name="T56" fmla="*/ 82 w 92"/>
                  <a:gd name="T57" fmla="*/ 56 h 66"/>
                  <a:gd name="T58" fmla="*/ 78 w 92"/>
                  <a:gd name="T59" fmla="*/ 58 h 66"/>
                  <a:gd name="T60" fmla="*/ 74 w 92"/>
                  <a:gd name="T61" fmla="*/ 60 h 66"/>
                  <a:gd name="T62" fmla="*/ 69 w 92"/>
                  <a:gd name="T63" fmla="*/ 61 h 66"/>
                  <a:gd name="T64" fmla="*/ 62 w 92"/>
                  <a:gd name="T65" fmla="*/ 62 h 66"/>
                  <a:gd name="T66" fmla="*/ 56 w 92"/>
                  <a:gd name="T67" fmla="*/ 63 h 66"/>
                  <a:gd name="T68" fmla="*/ 38 w 92"/>
                  <a:gd name="T69" fmla="*/ 64 h 66"/>
                  <a:gd name="T70" fmla="*/ 6 w 92"/>
                  <a:gd name="T71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66">
                    <a:moveTo>
                      <a:pt x="6" y="65"/>
                    </a:moveTo>
                    <a:lnTo>
                      <a:pt x="7" y="58"/>
                    </a:lnTo>
                    <a:lnTo>
                      <a:pt x="8" y="50"/>
                    </a:lnTo>
                    <a:lnTo>
                      <a:pt x="9" y="41"/>
                    </a:lnTo>
                    <a:lnTo>
                      <a:pt x="8" y="33"/>
                    </a:lnTo>
                    <a:lnTo>
                      <a:pt x="7" y="25"/>
                    </a:lnTo>
                    <a:lnTo>
                      <a:pt x="5" y="16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6" y="11"/>
                    </a:lnTo>
                    <a:lnTo>
                      <a:pt x="47" y="14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2" y="20"/>
                    </a:lnTo>
                    <a:lnTo>
                      <a:pt x="78" y="20"/>
                    </a:lnTo>
                    <a:lnTo>
                      <a:pt x="78" y="20"/>
                    </a:lnTo>
                    <a:lnTo>
                      <a:pt x="79" y="27"/>
                    </a:lnTo>
                    <a:lnTo>
                      <a:pt x="80" y="33"/>
                    </a:lnTo>
                    <a:lnTo>
                      <a:pt x="81" y="36"/>
                    </a:lnTo>
                    <a:lnTo>
                      <a:pt x="82" y="39"/>
                    </a:lnTo>
                    <a:lnTo>
                      <a:pt x="84" y="41"/>
                    </a:lnTo>
                    <a:lnTo>
                      <a:pt x="86" y="45"/>
                    </a:lnTo>
                    <a:lnTo>
                      <a:pt x="89" y="47"/>
                    </a:lnTo>
                    <a:lnTo>
                      <a:pt x="91" y="50"/>
                    </a:lnTo>
                    <a:lnTo>
                      <a:pt x="89" y="52"/>
                    </a:lnTo>
                    <a:lnTo>
                      <a:pt x="86" y="54"/>
                    </a:lnTo>
                    <a:lnTo>
                      <a:pt x="82" y="56"/>
                    </a:lnTo>
                    <a:lnTo>
                      <a:pt x="78" y="58"/>
                    </a:lnTo>
                    <a:lnTo>
                      <a:pt x="74" y="60"/>
                    </a:lnTo>
                    <a:lnTo>
                      <a:pt x="69" y="61"/>
                    </a:lnTo>
                    <a:lnTo>
                      <a:pt x="62" y="62"/>
                    </a:lnTo>
                    <a:lnTo>
                      <a:pt x="56" y="63"/>
                    </a:lnTo>
                    <a:lnTo>
                      <a:pt x="38" y="64"/>
                    </a:lnTo>
                    <a:lnTo>
                      <a:pt x="6" y="65"/>
                    </a:lnTo>
                  </a:path>
                </a:pathLst>
              </a:custGeom>
              <a:solidFill>
                <a:srgbClr val="A80000"/>
              </a:solidFill>
              <a:ln w="0" cap="flat" cmpd="sng">
                <a:solidFill>
                  <a:srgbClr val="A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7" name="Freeform 1053">
                <a:extLst>
                  <a:ext uri="{FF2B5EF4-FFF2-40B4-BE49-F238E27FC236}">
                    <a16:creationId xmlns:a16="http://schemas.microsoft.com/office/drawing/2014/main" id="{BD09A39A-C875-44C8-A8BC-89C3B5D1C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" y="1279"/>
                <a:ext cx="320" cy="148"/>
              </a:xfrm>
              <a:custGeom>
                <a:avLst/>
                <a:gdLst>
                  <a:gd name="T0" fmla="*/ 302 w 320"/>
                  <a:gd name="T1" fmla="*/ 0 h 148"/>
                  <a:gd name="T2" fmla="*/ 306 w 320"/>
                  <a:gd name="T3" fmla="*/ 6 h 148"/>
                  <a:gd name="T4" fmla="*/ 311 w 320"/>
                  <a:gd name="T5" fmla="*/ 14 h 148"/>
                  <a:gd name="T6" fmla="*/ 313 w 320"/>
                  <a:gd name="T7" fmla="*/ 20 h 148"/>
                  <a:gd name="T8" fmla="*/ 315 w 320"/>
                  <a:gd name="T9" fmla="*/ 28 h 148"/>
                  <a:gd name="T10" fmla="*/ 317 w 320"/>
                  <a:gd name="T11" fmla="*/ 40 h 148"/>
                  <a:gd name="T12" fmla="*/ 319 w 320"/>
                  <a:gd name="T13" fmla="*/ 53 h 148"/>
                  <a:gd name="T14" fmla="*/ 319 w 320"/>
                  <a:gd name="T15" fmla="*/ 80 h 148"/>
                  <a:gd name="T16" fmla="*/ 317 w 320"/>
                  <a:gd name="T17" fmla="*/ 105 h 148"/>
                  <a:gd name="T18" fmla="*/ 315 w 320"/>
                  <a:gd name="T19" fmla="*/ 117 h 148"/>
                  <a:gd name="T20" fmla="*/ 313 w 320"/>
                  <a:gd name="T21" fmla="*/ 128 h 148"/>
                  <a:gd name="T22" fmla="*/ 311 w 320"/>
                  <a:gd name="T23" fmla="*/ 137 h 148"/>
                  <a:gd name="T24" fmla="*/ 307 w 320"/>
                  <a:gd name="T25" fmla="*/ 147 h 148"/>
                  <a:gd name="T26" fmla="*/ 22 w 320"/>
                  <a:gd name="T27" fmla="*/ 147 h 148"/>
                  <a:gd name="T28" fmla="*/ 21 w 320"/>
                  <a:gd name="T29" fmla="*/ 143 h 148"/>
                  <a:gd name="T30" fmla="*/ 19 w 320"/>
                  <a:gd name="T31" fmla="*/ 140 h 148"/>
                  <a:gd name="T32" fmla="*/ 12 w 320"/>
                  <a:gd name="T33" fmla="*/ 122 h 148"/>
                  <a:gd name="T34" fmla="*/ 10 w 320"/>
                  <a:gd name="T35" fmla="*/ 111 h 148"/>
                  <a:gd name="T36" fmla="*/ 5 w 320"/>
                  <a:gd name="T37" fmla="*/ 94 h 148"/>
                  <a:gd name="T38" fmla="*/ 2 w 320"/>
                  <a:gd name="T39" fmla="*/ 81 h 148"/>
                  <a:gd name="T40" fmla="*/ 0 w 320"/>
                  <a:gd name="T41" fmla="*/ 64 h 148"/>
                  <a:gd name="T42" fmla="*/ 0 w 320"/>
                  <a:gd name="T43" fmla="*/ 52 h 148"/>
                  <a:gd name="T44" fmla="*/ 0 w 320"/>
                  <a:gd name="T45" fmla="*/ 41 h 148"/>
                  <a:gd name="T46" fmla="*/ 2 w 320"/>
                  <a:gd name="T47" fmla="*/ 22 h 148"/>
                  <a:gd name="T48" fmla="*/ 5 w 320"/>
                  <a:gd name="T49" fmla="*/ 8 h 148"/>
                  <a:gd name="T50" fmla="*/ 7 w 320"/>
                  <a:gd name="T5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0" h="148">
                    <a:moveTo>
                      <a:pt x="302" y="0"/>
                    </a:moveTo>
                    <a:lnTo>
                      <a:pt x="306" y="6"/>
                    </a:lnTo>
                    <a:lnTo>
                      <a:pt x="311" y="14"/>
                    </a:lnTo>
                    <a:lnTo>
                      <a:pt x="313" y="20"/>
                    </a:lnTo>
                    <a:lnTo>
                      <a:pt x="315" y="28"/>
                    </a:lnTo>
                    <a:lnTo>
                      <a:pt x="317" y="40"/>
                    </a:lnTo>
                    <a:lnTo>
                      <a:pt x="319" y="53"/>
                    </a:lnTo>
                    <a:lnTo>
                      <a:pt x="319" y="80"/>
                    </a:lnTo>
                    <a:lnTo>
                      <a:pt x="317" y="105"/>
                    </a:lnTo>
                    <a:lnTo>
                      <a:pt x="315" y="117"/>
                    </a:lnTo>
                    <a:lnTo>
                      <a:pt x="313" y="128"/>
                    </a:lnTo>
                    <a:lnTo>
                      <a:pt x="311" y="137"/>
                    </a:lnTo>
                    <a:lnTo>
                      <a:pt x="307" y="147"/>
                    </a:lnTo>
                    <a:lnTo>
                      <a:pt x="22" y="147"/>
                    </a:lnTo>
                    <a:lnTo>
                      <a:pt x="21" y="143"/>
                    </a:lnTo>
                    <a:lnTo>
                      <a:pt x="19" y="140"/>
                    </a:lnTo>
                    <a:lnTo>
                      <a:pt x="12" y="122"/>
                    </a:lnTo>
                    <a:lnTo>
                      <a:pt x="10" y="111"/>
                    </a:lnTo>
                    <a:lnTo>
                      <a:pt x="5" y="94"/>
                    </a:lnTo>
                    <a:lnTo>
                      <a:pt x="2" y="81"/>
                    </a:lnTo>
                    <a:lnTo>
                      <a:pt x="0" y="64"/>
                    </a:lnTo>
                    <a:lnTo>
                      <a:pt x="0" y="52"/>
                    </a:lnTo>
                    <a:lnTo>
                      <a:pt x="0" y="41"/>
                    </a:lnTo>
                    <a:lnTo>
                      <a:pt x="2" y="22"/>
                    </a:lnTo>
                    <a:lnTo>
                      <a:pt x="5" y="8"/>
                    </a:lnTo>
                    <a:lnTo>
                      <a:pt x="7" y="0"/>
                    </a:lnTo>
                  </a:path>
                </a:pathLst>
              </a:custGeom>
              <a:noFill/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8" name="Freeform 1054">
                <a:extLst>
                  <a:ext uri="{FF2B5EF4-FFF2-40B4-BE49-F238E27FC236}">
                    <a16:creationId xmlns:a16="http://schemas.microsoft.com/office/drawing/2014/main" id="{9ECD41B0-3764-4A03-8931-85E08D8E8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" y="1301"/>
                <a:ext cx="39" cy="10"/>
              </a:xfrm>
              <a:custGeom>
                <a:avLst/>
                <a:gdLst>
                  <a:gd name="T0" fmla="*/ 1 w 39"/>
                  <a:gd name="T1" fmla="*/ 0 h 10"/>
                  <a:gd name="T2" fmla="*/ 0 w 39"/>
                  <a:gd name="T3" fmla="*/ 5 h 10"/>
                  <a:gd name="T4" fmla="*/ 1 w 39"/>
                  <a:gd name="T5" fmla="*/ 9 h 10"/>
                  <a:gd name="T6" fmla="*/ 38 w 39"/>
                  <a:gd name="T7" fmla="*/ 9 h 10"/>
                  <a:gd name="T8" fmla="*/ 37 w 39"/>
                  <a:gd name="T9" fmla="*/ 5 h 10"/>
                  <a:gd name="T10" fmla="*/ 38 w 39"/>
                  <a:gd name="T11" fmla="*/ 0 h 10"/>
                  <a:gd name="T12" fmla="*/ 1 w 3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0">
                    <a:moveTo>
                      <a:pt x="1" y="0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38" y="9"/>
                    </a:lnTo>
                    <a:lnTo>
                      <a:pt x="37" y="5"/>
                    </a:lnTo>
                    <a:lnTo>
                      <a:pt x="38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79" name="Freeform 1055">
                <a:extLst>
                  <a:ext uri="{FF2B5EF4-FFF2-40B4-BE49-F238E27FC236}">
                    <a16:creationId xmlns:a16="http://schemas.microsoft.com/office/drawing/2014/main" id="{4A5580E9-C873-4B44-B9C6-D4E7A36C8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263"/>
                <a:ext cx="1051" cy="109"/>
              </a:xfrm>
              <a:custGeom>
                <a:avLst/>
                <a:gdLst>
                  <a:gd name="T0" fmla="*/ 727 w 1051"/>
                  <a:gd name="T1" fmla="*/ 16 h 109"/>
                  <a:gd name="T2" fmla="*/ 747 w 1051"/>
                  <a:gd name="T3" fmla="*/ 15 h 109"/>
                  <a:gd name="T4" fmla="*/ 763 w 1051"/>
                  <a:gd name="T5" fmla="*/ 12 h 109"/>
                  <a:gd name="T6" fmla="*/ 770 w 1051"/>
                  <a:gd name="T7" fmla="*/ 11 h 109"/>
                  <a:gd name="T8" fmla="*/ 778 w 1051"/>
                  <a:gd name="T9" fmla="*/ 8 h 109"/>
                  <a:gd name="T10" fmla="*/ 789 w 1051"/>
                  <a:gd name="T11" fmla="*/ 12 h 109"/>
                  <a:gd name="T12" fmla="*/ 829 w 1051"/>
                  <a:gd name="T13" fmla="*/ 15 h 109"/>
                  <a:gd name="T14" fmla="*/ 916 w 1051"/>
                  <a:gd name="T15" fmla="*/ 22 h 109"/>
                  <a:gd name="T16" fmla="*/ 983 w 1051"/>
                  <a:gd name="T17" fmla="*/ 33 h 109"/>
                  <a:gd name="T18" fmla="*/ 1020 w 1051"/>
                  <a:gd name="T19" fmla="*/ 41 h 109"/>
                  <a:gd name="T20" fmla="*/ 1029 w 1051"/>
                  <a:gd name="T21" fmla="*/ 44 h 109"/>
                  <a:gd name="T22" fmla="*/ 1037 w 1051"/>
                  <a:gd name="T23" fmla="*/ 47 h 109"/>
                  <a:gd name="T24" fmla="*/ 1044 w 1051"/>
                  <a:gd name="T25" fmla="*/ 52 h 109"/>
                  <a:gd name="T26" fmla="*/ 1050 w 1051"/>
                  <a:gd name="T27" fmla="*/ 57 h 109"/>
                  <a:gd name="T28" fmla="*/ 1036 w 1051"/>
                  <a:gd name="T29" fmla="*/ 59 h 109"/>
                  <a:gd name="T30" fmla="*/ 1027 w 1051"/>
                  <a:gd name="T31" fmla="*/ 63 h 109"/>
                  <a:gd name="T32" fmla="*/ 1023 w 1051"/>
                  <a:gd name="T33" fmla="*/ 67 h 109"/>
                  <a:gd name="T34" fmla="*/ 1020 w 1051"/>
                  <a:gd name="T35" fmla="*/ 77 h 109"/>
                  <a:gd name="T36" fmla="*/ 1020 w 1051"/>
                  <a:gd name="T37" fmla="*/ 108 h 109"/>
                  <a:gd name="T38" fmla="*/ 950 w 1051"/>
                  <a:gd name="T39" fmla="*/ 107 h 109"/>
                  <a:gd name="T40" fmla="*/ 940 w 1051"/>
                  <a:gd name="T41" fmla="*/ 97 h 109"/>
                  <a:gd name="T42" fmla="*/ 928 w 1051"/>
                  <a:gd name="T43" fmla="*/ 86 h 109"/>
                  <a:gd name="T44" fmla="*/ 914 w 1051"/>
                  <a:gd name="T45" fmla="*/ 77 h 109"/>
                  <a:gd name="T46" fmla="*/ 898 w 1051"/>
                  <a:gd name="T47" fmla="*/ 71 h 109"/>
                  <a:gd name="T48" fmla="*/ 882 w 1051"/>
                  <a:gd name="T49" fmla="*/ 68 h 109"/>
                  <a:gd name="T50" fmla="*/ 865 w 1051"/>
                  <a:gd name="T51" fmla="*/ 68 h 109"/>
                  <a:gd name="T52" fmla="*/ 849 w 1051"/>
                  <a:gd name="T53" fmla="*/ 71 h 109"/>
                  <a:gd name="T54" fmla="*/ 834 w 1051"/>
                  <a:gd name="T55" fmla="*/ 77 h 109"/>
                  <a:gd name="T56" fmla="*/ 819 w 1051"/>
                  <a:gd name="T57" fmla="*/ 85 h 109"/>
                  <a:gd name="T58" fmla="*/ 806 w 1051"/>
                  <a:gd name="T59" fmla="*/ 96 h 109"/>
                  <a:gd name="T60" fmla="*/ 299 w 1051"/>
                  <a:gd name="T61" fmla="*/ 101 h 109"/>
                  <a:gd name="T62" fmla="*/ 287 w 1051"/>
                  <a:gd name="T63" fmla="*/ 91 h 109"/>
                  <a:gd name="T64" fmla="*/ 272 w 1051"/>
                  <a:gd name="T65" fmla="*/ 83 h 109"/>
                  <a:gd name="T66" fmla="*/ 256 w 1051"/>
                  <a:gd name="T67" fmla="*/ 77 h 109"/>
                  <a:gd name="T68" fmla="*/ 240 w 1051"/>
                  <a:gd name="T69" fmla="*/ 74 h 109"/>
                  <a:gd name="T70" fmla="*/ 223 w 1051"/>
                  <a:gd name="T71" fmla="*/ 74 h 109"/>
                  <a:gd name="T72" fmla="*/ 206 w 1051"/>
                  <a:gd name="T73" fmla="*/ 77 h 109"/>
                  <a:gd name="T74" fmla="*/ 190 w 1051"/>
                  <a:gd name="T75" fmla="*/ 83 h 109"/>
                  <a:gd name="T76" fmla="*/ 176 w 1051"/>
                  <a:gd name="T77" fmla="*/ 91 h 109"/>
                  <a:gd name="T78" fmla="*/ 163 w 1051"/>
                  <a:gd name="T79" fmla="*/ 102 h 109"/>
                  <a:gd name="T80" fmla="*/ 2 w 1051"/>
                  <a:gd name="T81" fmla="*/ 105 h 109"/>
                  <a:gd name="T82" fmla="*/ 2 w 1051"/>
                  <a:gd name="T83" fmla="*/ 88 h 109"/>
                  <a:gd name="T84" fmla="*/ 23 w 1051"/>
                  <a:gd name="T85" fmla="*/ 85 h 109"/>
                  <a:gd name="T86" fmla="*/ 26 w 1051"/>
                  <a:gd name="T87" fmla="*/ 83 h 109"/>
                  <a:gd name="T88" fmla="*/ 26 w 1051"/>
                  <a:gd name="T89" fmla="*/ 47 h 109"/>
                  <a:gd name="T90" fmla="*/ 23 w 1051"/>
                  <a:gd name="T91" fmla="*/ 44 h 109"/>
                  <a:gd name="T92" fmla="*/ 11 w 1051"/>
                  <a:gd name="T93" fmla="*/ 42 h 109"/>
                  <a:gd name="T94" fmla="*/ 0 w 1051"/>
                  <a:gd name="T95" fmla="*/ 41 h 109"/>
                  <a:gd name="T96" fmla="*/ 2 w 1051"/>
                  <a:gd name="T97" fmla="*/ 33 h 109"/>
                  <a:gd name="T98" fmla="*/ 9 w 1051"/>
                  <a:gd name="T99" fmla="*/ 21 h 109"/>
                  <a:gd name="T100" fmla="*/ 14 w 1051"/>
                  <a:gd name="T101" fmla="*/ 16 h 109"/>
                  <a:gd name="T102" fmla="*/ 152 w 1051"/>
                  <a:gd name="T103" fmla="*/ 3 h 109"/>
                  <a:gd name="T104" fmla="*/ 164 w 1051"/>
                  <a:gd name="T105" fmla="*/ 1 h 109"/>
                  <a:gd name="T106" fmla="*/ 167 w 1051"/>
                  <a:gd name="T107" fmla="*/ 0 h 109"/>
                  <a:gd name="T108" fmla="*/ 179 w 1051"/>
                  <a:gd name="T109" fmla="*/ 4 h 109"/>
                  <a:gd name="T110" fmla="*/ 193 w 1051"/>
                  <a:gd name="T111" fmla="*/ 8 h 109"/>
                  <a:gd name="T112" fmla="*/ 228 w 1051"/>
                  <a:gd name="T113" fmla="*/ 13 h 109"/>
                  <a:gd name="T114" fmla="*/ 271 w 1051"/>
                  <a:gd name="T115" fmla="*/ 16 h 109"/>
                  <a:gd name="T116" fmla="*/ 285 w 1051"/>
                  <a:gd name="T117" fmla="*/ 1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51" h="109">
                    <a:moveTo>
                      <a:pt x="291" y="16"/>
                    </a:moveTo>
                    <a:lnTo>
                      <a:pt x="727" y="16"/>
                    </a:lnTo>
                    <a:lnTo>
                      <a:pt x="736" y="16"/>
                    </a:lnTo>
                    <a:lnTo>
                      <a:pt x="747" y="15"/>
                    </a:lnTo>
                    <a:lnTo>
                      <a:pt x="754" y="15"/>
                    </a:lnTo>
                    <a:lnTo>
                      <a:pt x="763" y="12"/>
                    </a:lnTo>
                    <a:lnTo>
                      <a:pt x="770" y="11"/>
                    </a:lnTo>
                    <a:lnTo>
                      <a:pt x="770" y="11"/>
                    </a:lnTo>
                    <a:lnTo>
                      <a:pt x="774" y="9"/>
                    </a:lnTo>
                    <a:lnTo>
                      <a:pt x="778" y="8"/>
                    </a:lnTo>
                    <a:lnTo>
                      <a:pt x="782" y="10"/>
                    </a:lnTo>
                    <a:lnTo>
                      <a:pt x="789" y="12"/>
                    </a:lnTo>
                    <a:lnTo>
                      <a:pt x="799" y="13"/>
                    </a:lnTo>
                    <a:lnTo>
                      <a:pt x="829" y="15"/>
                    </a:lnTo>
                    <a:lnTo>
                      <a:pt x="881" y="19"/>
                    </a:lnTo>
                    <a:lnTo>
                      <a:pt x="916" y="22"/>
                    </a:lnTo>
                    <a:lnTo>
                      <a:pt x="958" y="28"/>
                    </a:lnTo>
                    <a:lnTo>
                      <a:pt x="983" y="33"/>
                    </a:lnTo>
                    <a:lnTo>
                      <a:pt x="1009" y="38"/>
                    </a:lnTo>
                    <a:lnTo>
                      <a:pt x="1020" y="41"/>
                    </a:lnTo>
                    <a:lnTo>
                      <a:pt x="1025" y="42"/>
                    </a:lnTo>
                    <a:lnTo>
                      <a:pt x="1029" y="44"/>
                    </a:lnTo>
                    <a:lnTo>
                      <a:pt x="1033" y="45"/>
                    </a:lnTo>
                    <a:lnTo>
                      <a:pt x="1037" y="47"/>
                    </a:lnTo>
                    <a:lnTo>
                      <a:pt x="1041" y="50"/>
                    </a:lnTo>
                    <a:lnTo>
                      <a:pt x="1044" y="52"/>
                    </a:lnTo>
                    <a:lnTo>
                      <a:pt x="1047" y="55"/>
                    </a:lnTo>
                    <a:lnTo>
                      <a:pt x="1050" y="57"/>
                    </a:lnTo>
                    <a:lnTo>
                      <a:pt x="1044" y="58"/>
                    </a:lnTo>
                    <a:lnTo>
                      <a:pt x="1036" y="59"/>
                    </a:lnTo>
                    <a:lnTo>
                      <a:pt x="1031" y="61"/>
                    </a:lnTo>
                    <a:lnTo>
                      <a:pt x="1027" y="63"/>
                    </a:lnTo>
                    <a:lnTo>
                      <a:pt x="1024" y="65"/>
                    </a:lnTo>
                    <a:lnTo>
                      <a:pt x="1023" y="67"/>
                    </a:lnTo>
                    <a:lnTo>
                      <a:pt x="1021" y="70"/>
                    </a:lnTo>
                    <a:lnTo>
                      <a:pt x="1020" y="77"/>
                    </a:lnTo>
                    <a:lnTo>
                      <a:pt x="1019" y="91"/>
                    </a:lnTo>
                    <a:lnTo>
                      <a:pt x="1020" y="108"/>
                    </a:lnTo>
                    <a:lnTo>
                      <a:pt x="950" y="108"/>
                    </a:lnTo>
                    <a:lnTo>
                      <a:pt x="950" y="107"/>
                    </a:lnTo>
                    <a:lnTo>
                      <a:pt x="946" y="103"/>
                    </a:lnTo>
                    <a:lnTo>
                      <a:pt x="940" y="97"/>
                    </a:lnTo>
                    <a:lnTo>
                      <a:pt x="934" y="91"/>
                    </a:lnTo>
                    <a:lnTo>
                      <a:pt x="928" y="86"/>
                    </a:lnTo>
                    <a:lnTo>
                      <a:pt x="921" y="81"/>
                    </a:lnTo>
                    <a:lnTo>
                      <a:pt x="914" y="77"/>
                    </a:lnTo>
                    <a:lnTo>
                      <a:pt x="906" y="74"/>
                    </a:lnTo>
                    <a:lnTo>
                      <a:pt x="898" y="71"/>
                    </a:lnTo>
                    <a:lnTo>
                      <a:pt x="890" y="69"/>
                    </a:lnTo>
                    <a:lnTo>
                      <a:pt x="882" y="68"/>
                    </a:lnTo>
                    <a:lnTo>
                      <a:pt x="873" y="68"/>
                    </a:lnTo>
                    <a:lnTo>
                      <a:pt x="865" y="68"/>
                    </a:lnTo>
                    <a:lnTo>
                      <a:pt x="857" y="69"/>
                    </a:lnTo>
                    <a:lnTo>
                      <a:pt x="849" y="71"/>
                    </a:lnTo>
                    <a:lnTo>
                      <a:pt x="841" y="73"/>
                    </a:lnTo>
                    <a:lnTo>
                      <a:pt x="834" y="77"/>
                    </a:lnTo>
                    <a:lnTo>
                      <a:pt x="826" y="81"/>
                    </a:lnTo>
                    <a:lnTo>
                      <a:pt x="819" y="85"/>
                    </a:lnTo>
                    <a:lnTo>
                      <a:pt x="812" y="90"/>
                    </a:lnTo>
                    <a:lnTo>
                      <a:pt x="806" y="96"/>
                    </a:lnTo>
                    <a:lnTo>
                      <a:pt x="802" y="101"/>
                    </a:lnTo>
                    <a:lnTo>
                      <a:pt x="299" y="101"/>
                    </a:lnTo>
                    <a:lnTo>
                      <a:pt x="294" y="96"/>
                    </a:lnTo>
                    <a:lnTo>
                      <a:pt x="287" y="91"/>
                    </a:lnTo>
                    <a:lnTo>
                      <a:pt x="280" y="87"/>
                    </a:lnTo>
                    <a:lnTo>
                      <a:pt x="272" y="83"/>
                    </a:lnTo>
                    <a:lnTo>
                      <a:pt x="264" y="79"/>
                    </a:lnTo>
                    <a:lnTo>
                      <a:pt x="256" y="77"/>
                    </a:lnTo>
                    <a:lnTo>
                      <a:pt x="248" y="75"/>
                    </a:lnTo>
                    <a:lnTo>
                      <a:pt x="240" y="74"/>
                    </a:lnTo>
                    <a:lnTo>
                      <a:pt x="231" y="73"/>
                    </a:lnTo>
                    <a:lnTo>
                      <a:pt x="223" y="74"/>
                    </a:lnTo>
                    <a:lnTo>
                      <a:pt x="215" y="75"/>
                    </a:lnTo>
                    <a:lnTo>
                      <a:pt x="206" y="77"/>
                    </a:lnTo>
                    <a:lnTo>
                      <a:pt x="198" y="79"/>
                    </a:lnTo>
                    <a:lnTo>
                      <a:pt x="190" y="83"/>
                    </a:lnTo>
                    <a:lnTo>
                      <a:pt x="183" y="87"/>
                    </a:lnTo>
                    <a:lnTo>
                      <a:pt x="176" y="91"/>
                    </a:lnTo>
                    <a:lnTo>
                      <a:pt x="170" y="96"/>
                    </a:lnTo>
                    <a:lnTo>
                      <a:pt x="163" y="102"/>
                    </a:lnTo>
                    <a:lnTo>
                      <a:pt x="161" y="105"/>
                    </a:lnTo>
                    <a:lnTo>
                      <a:pt x="2" y="105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14" y="87"/>
                    </a:lnTo>
                    <a:lnTo>
                      <a:pt x="23" y="85"/>
                    </a:lnTo>
                    <a:lnTo>
                      <a:pt x="25" y="84"/>
                    </a:lnTo>
                    <a:lnTo>
                      <a:pt x="26" y="83"/>
                    </a:lnTo>
                    <a:lnTo>
                      <a:pt x="27" y="63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4"/>
                    </a:lnTo>
                    <a:lnTo>
                      <a:pt x="20" y="43"/>
                    </a:lnTo>
                    <a:lnTo>
                      <a:pt x="11" y="4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2" y="33"/>
                    </a:lnTo>
                    <a:lnTo>
                      <a:pt x="5" y="27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6" y="15"/>
                    </a:lnTo>
                    <a:lnTo>
                      <a:pt x="152" y="3"/>
                    </a:lnTo>
                    <a:lnTo>
                      <a:pt x="159" y="2"/>
                    </a:lnTo>
                    <a:lnTo>
                      <a:pt x="164" y="1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3" y="2"/>
                    </a:lnTo>
                    <a:lnTo>
                      <a:pt x="179" y="4"/>
                    </a:lnTo>
                    <a:lnTo>
                      <a:pt x="186" y="6"/>
                    </a:lnTo>
                    <a:lnTo>
                      <a:pt x="193" y="8"/>
                    </a:lnTo>
                    <a:lnTo>
                      <a:pt x="207" y="11"/>
                    </a:lnTo>
                    <a:lnTo>
                      <a:pt x="228" y="13"/>
                    </a:lnTo>
                    <a:lnTo>
                      <a:pt x="253" y="15"/>
                    </a:lnTo>
                    <a:lnTo>
                      <a:pt x="271" y="16"/>
                    </a:lnTo>
                    <a:lnTo>
                      <a:pt x="280" y="16"/>
                    </a:lnTo>
                    <a:lnTo>
                      <a:pt x="285" y="16"/>
                    </a:lnTo>
                    <a:lnTo>
                      <a:pt x="291" y="16"/>
                    </a:lnTo>
                  </a:path>
                </a:pathLst>
              </a:custGeom>
              <a:noFill/>
              <a:ln w="0" cap="flat" cmpd="sng">
                <a:solidFill>
                  <a:srgbClr val="A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80" name="Freeform 1056">
                <a:extLst>
                  <a:ext uri="{FF2B5EF4-FFF2-40B4-BE49-F238E27FC236}">
                    <a16:creationId xmlns:a16="http://schemas.microsoft.com/office/drawing/2014/main" id="{9367EFB4-FAE6-49E9-8872-843AB8872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" y="1304"/>
                <a:ext cx="30" cy="48"/>
              </a:xfrm>
              <a:custGeom>
                <a:avLst/>
                <a:gdLst>
                  <a:gd name="T0" fmla="*/ 4 w 30"/>
                  <a:gd name="T1" fmla="*/ 47 h 48"/>
                  <a:gd name="T2" fmla="*/ 1 w 30"/>
                  <a:gd name="T3" fmla="*/ 30 h 48"/>
                  <a:gd name="T4" fmla="*/ 0 w 30"/>
                  <a:gd name="T5" fmla="*/ 20 h 48"/>
                  <a:gd name="T6" fmla="*/ 0 w 30"/>
                  <a:gd name="T7" fmla="*/ 13 h 48"/>
                  <a:gd name="T8" fmla="*/ 0 w 30"/>
                  <a:gd name="T9" fmla="*/ 8 h 48"/>
                  <a:gd name="T10" fmla="*/ 1 w 30"/>
                  <a:gd name="T11" fmla="*/ 3 h 48"/>
                  <a:gd name="T12" fmla="*/ 2 w 30"/>
                  <a:gd name="T13" fmla="*/ 0 h 48"/>
                  <a:gd name="T14" fmla="*/ 2 w 30"/>
                  <a:gd name="T15" fmla="*/ 0 h 48"/>
                  <a:gd name="T16" fmla="*/ 13 w 30"/>
                  <a:gd name="T17" fmla="*/ 1 h 48"/>
                  <a:gd name="T18" fmla="*/ 22 w 30"/>
                  <a:gd name="T19" fmla="*/ 2 h 48"/>
                  <a:gd name="T20" fmla="*/ 25 w 30"/>
                  <a:gd name="T21" fmla="*/ 3 h 48"/>
                  <a:gd name="T22" fmla="*/ 27 w 30"/>
                  <a:gd name="T23" fmla="*/ 4 h 48"/>
                  <a:gd name="T24" fmla="*/ 28 w 30"/>
                  <a:gd name="T25" fmla="*/ 6 h 48"/>
                  <a:gd name="T26" fmla="*/ 29 w 30"/>
                  <a:gd name="T27" fmla="*/ 22 h 48"/>
                  <a:gd name="T28" fmla="*/ 28 w 30"/>
                  <a:gd name="T29" fmla="*/ 42 h 48"/>
                  <a:gd name="T30" fmla="*/ 27 w 30"/>
                  <a:gd name="T31" fmla="*/ 43 h 48"/>
                  <a:gd name="T32" fmla="*/ 25 w 30"/>
                  <a:gd name="T33" fmla="*/ 44 h 48"/>
                  <a:gd name="T34" fmla="*/ 16 w 30"/>
                  <a:gd name="T35" fmla="*/ 46 h 48"/>
                  <a:gd name="T36" fmla="*/ 4 w 30"/>
                  <a:gd name="T37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8">
                    <a:moveTo>
                      <a:pt x="4" y="47"/>
                    </a:moveTo>
                    <a:lnTo>
                      <a:pt x="1" y="30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22" y="2"/>
                    </a:lnTo>
                    <a:lnTo>
                      <a:pt x="25" y="3"/>
                    </a:lnTo>
                    <a:lnTo>
                      <a:pt x="27" y="4"/>
                    </a:lnTo>
                    <a:lnTo>
                      <a:pt x="28" y="6"/>
                    </a:lnTo>
                    <a:lnTo>
                      <a:pt x="29" y="22"/>
                    </a:lnTo>
                    <a:lnTo>
                      <a:pt x="28" y="42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16" y="46"/>
                    </a:lnTo>
                    <a:lnTo>
                      <a:pt x="4" y="47"/>
                    </a:lnTo>
                  </a:path>
                </a:pathLst>
              </a:custGeom>
              <a:solidFill>
                <a:srgbClr val="A80000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881" name="Text Box 1057">
              <a:extLst>
                <a:ext uri="{FF2B5EF4-FFF2-40B4-BE49-F238E27FC236}">
                  <a16:creationId xmlns:a16="http://schemas.microsoft.com/office/drawing/2014/main" id="{800D134C-13B5-4CC0-8A25-F300C8513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1229"/>
              <a:ext cx="130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493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VIABILITA' 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011" name="Group 1187">
            <a:extLst>
              <a:ext uri="{FF2B5EF4-FFF2-40B4-BE49-F238E27FC236}">
                <a16:creationId xmlns:a16="http://schemas.microsoft.com/office/drawing/2014/main" id="{30C71FA0-F159-4F2C-A3F6-D41D848264BD}"/>
              </a:ext>
            </a:extLst>
          </p:cNvPr>
          <p:cNvGrpSpPr>
            <a:grpSpLocks/>
          </p:cNvGrpSpPr>
          <p:nvPr/>
        </p:nvGrpSpPr>
        <p:grpSpPr bwMode="auto">
          <a:xfrm>
            <a:off x="636913" y="1514199"/>
            <a:ext cx="8475571" cy="668430"/>
            <a:chOff x="64" y="625"/>
            <a:chExt cx="5782" cy="456"/>
          </a:xfrm>
        </p:grpSpPr>
        <p:grpSp>
          <p:nvGrpSpPr>
            <p:cNvPr id="78882" name="Group 1058">
              <a:extLst>
                <a:ext uri="{FF2B5EF4-FFF2-40B4-BE49-F238E27FC236}">
                  <a16:creationId xmlns:a16="http://schemas.microsoft.com/office/drawing/2014/main" id="{CDA613B3-6A6B-45B8-80C1-37573DE88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" y="625"/>
              <a:ext cx="1721" cy="372"/>
              <a:chOff x="64" y="625"/>
              <a:chExt cx="1721" cy="372"/>
            </a:xfrm>
          </p:grpSpPr>
          <p:sp>
            <p:nvSpPr>
              <p:cNvPr id="78883" name="Freeform 1059">
                <a:extLst>
                  <a:ext uri="{FF2B5EF4-FFF2-40B4-BE49-F238E27FC236}">
                    <a16:creationId xmlns:a16="http://schemas.microsoft.com/office/drawing/2014/main" id="{C6089C12-6988-4F63-9352-1E0321EEB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985"/>
                <a:ext cx="1721" cy="12"/>
              </a:xfrm>
              <a:custGeom>
                <a:avLst/>
                <a:gdLst>
                  <a:gd name="T0" fmla="*/ 0 w 1721"/>
                  <a:gd name="T1" fmla="*/ 11 h 12"/>
                  <a:gd name="T2" fmla="*/ 0 w 1721"/>
                  <a:gd name="T3" fmla="*/ 0 h 12"/>
                  <a:gd name="T4" fmla="*/ 1720 w 1721"/>
                  <a:gd name="T5" fmla="*/ 0 h 12"/>
                  <a:gd name="T6" fmla="*/ 1720 w 1721"/>
                  <a:gd name="T7" fmla="*/ 11 h 12"/>
                  <a:gd name="T8" fmla="*/ 0 w 1721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1" h="12">
                    <a:moveTo>
                      <a:pt x="0" y="11"/>
                    </a:moveTo>
                    <a:lnTo>
                      <a:pt x="0" y="0"/>
                    </a:lnTo>
                    <a:lnTo>
                      <a:pt x="1720" y="0"/>
                    </a:lnTo>
                    <a:lnTo>
                      <a:pt x="1720" y="11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tx1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84" name="Freeform 1060">
                <a:extLst>
                  <a:ext uri="{FF2B5EF4-FFF2-40B4-BE49-F238E27FC236}">
                    <a16:creationId xmlns:a16="http://schemas.microsoft.com/office/drawing/2014/main" id="{DBA0FE30-10E8-467F-A672-795F3DCCB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935"/>
                <a:ext cx="189" cy="51"/>
              </a:xfrm>
              <a:custGeom>
                <a:avLst/>
                <a:gdLst>
                  <a:gd name="T0" fmla="*/ 0 w 189"/>
                  <a:gd name="T1" fmla="*/ 9 h 51"/>
                  <a:gd name="T2" fmla="*/ 2 w 189"/>
                  <a:gd name="T3" fmla="*/ 18 h 51"/>
                  <a:gd name="T4" fmla="*/ 5 w 189"/>
                  <a:gd name="T5" fmla="*/ 26 h 51"/>
                  <a:gd name="T6" fmla="*/ 10 w 189"/>
                  <a:gd name="T7" fmla="*/ 33 h 51"/>
                  <a:gd name="T8" fmla="*/ 16 w 189"/>
                  <a:gd name="T9" fmla="*/ 39 h 51"/>
                  <a:gd name="T10" fmla="*/ 23 w 189"/>
                  <a:gd name="T11" fmla="*/ 44 h 51"/>
                  <a:gd name="T12" fmla="*/ 30 w 189"/>
                  <a:gd name="T13" fmla="*/ 48 h 51"/>
                  <a:gd name="T14" fmla="*/ 38 w 189"/>
                  <a:gd name="T15" fmla="*/ 50 h 51"/>
                  <a:gd name="T16" fmla="*/ 58 w 189"/>
                  <a:gd name="T17" fmla="*/ 49 h 51"/>
                  <a:gd name="T18" fmla="*/ 66 w 189"/>
                  <a:gd name="T19" fmla="*/ 46 h 51"/>
                  <a:gd name="T20" fmla="*/ 73 w 189"/>
                  <a:gd name="T21" fmla="*/ 41 h 51"/>
                  <a:gd name="T22" fmla="*/ 80 w 189"/>
                  <a:gd name="T23" fmla="*/ 36 h 51"/>
                  <a:gd name="T24" fmla="*/ 105 w 189"/>
                  <a:gd name="T25" fmla="*/ 33 h 51"/>
                  <a:gd name="T26" fmla="*/ 89 w 189"/>
                  <a:gd name="T27" fmla="*/ 22 h 51"/>
                  <a:gd name="T28" fmla="*/ 90 w 189"/>
                  <a:gd name="T29" fmla="*/ 18 h 51"/>
                  <a:gd name="T30" fmla="*/ 92 w 189"/>
                  <a:gd name="T31" fmla="*/ 9 h 51"/>
                  <a:gd name="T32" fmla="*/ 94 w 189"/>
                  <a:gd name="T33" fmla="*/ 9 h 51"/>
                  <a:gd name="T34" fmla="*/ 97 w 189"/>
                  <a:gd name="T35" fmla="*/ 18 h 51"/>
                  <a:gd name="T36" fmla="*/ 105 w 189"/>
                  <a:gd name="T37" fmla="*/ 33 h 51"/>
                  <a:gd name="T38" fmla="*/ 111 w 189"/>
                  <a:gd name="T39" fmla="*/ 39 h 51"/>
                  <a:gd name="T40" fmla="*/ 118 w 189"/>
                  <a:gd name="T41" fmla="*/ 44 h 51"/>
                  <a:gd name="T42" fmla="*/ 125 w 189"/>
                  <a:gd name="T43" fmla="*/ 48 h 51"/>
                  <a:gd name="T44" fmla="*/ 133 w 189"/>
                  <a:gd name="T45" fmla="*/ 50 h 51"/>
                  <a:gd name="T46" fmla="*/ 154 w 189"/>
                  <a:gd name="T47" fmla="*/ 49 h 51"/>
                  <a:gd name="T48" fmla="*/ 161 w 189"/>
                  <a:gd name="T49" fmla="*/ 46 h 51"/>
                  <a:gd name="T50" fmla="*/ 168 w 189"/>
                  <a:gd name="T51" fmla="*/ 41 h 51"/>
                  <a:gd name="T52" fmla="*/ 174 w 189"/>
                  <a:gd name="T53" fmla="*/ 36 h 51"/>
                  <a:gd name="T54" fmla="*/ 180 w 189"/>
                  <a:gd name="T55" fmla="*/ 30 h 51"/>
                  <a:gd name="T56" fmla="*/ 184 w 189"/>
                  <a:gd name="T57" fmla="*/ 22 h 51"/>
                  <a:gd name="T58" fmla="*/ 187 w 189"/>
                  <a:gd name="T59" fmla="*/ 14 h 51"/>
                  <a:gd name="T60" fmla="*/ 188 w 189"/>
                  <a:gd name="T61" fmla="*/ 5 h 51"/>
                  <a:gd name="T62" fmla="*/ 0 w 189"/>
                  <a:gd name="T6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9" h="51">
                    <a:moveTo>
                      <a:pt x="0" y="0"/>
                    </a:moveTo>
                    <a:lnTo>
                      <a:pt x="0" y="9"/>
                    </a:lnTo>
                    <a:lnTo>
                      <a:pt x="1" y="14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5" y="26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3" y="36"/>
                    </a:lnTo>
                    <a:lnTo>
                      <a:pt x="16" y="39"/>
                    </a:lnTo>
                    <a:lnTo>
                      <a:pt x="19" y="41"/>
                    </a:lnTo>
                    <a:lnTo>
                      <a:pt x="23" y="44"/>
                    </a:lnTo>
                    <a:lnTo>
                      <a:pt x="26" y="46"/>
                    </a:lnTo>
                    <a:lnTo>
                      <a:pt x="30" y="48"/>
                    </a:lnTo>
                    <a:lnTo>
                      <a:pt x="34" y="49"/>
                    </a:lnTo>
                    <a:lnTo>
                      <a:pt x="38" y="50"/>
                    </a:lnTo>
                    <a:lnTo>
                      <a:pt x="54" y="50"/>
                    </a:lnTo>
                    <a:lnTo>
                      <a:pt x="58" y="49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70" y="44"/>
                    </a:lnTo>
                    <a:lnTo>
                      <a:pt x="73" y="41"/>
                    </a:lnTo>
                    <a:lnTo>
                      <a:pt x="76" y="39"/>
                    </a:lnTo>
                    <a:lnTo>
                      <a:pt x="80" y="36"/>
                    </a:lnTo>
                    <a:lnTo>
                      <a:pt x="82" y="33"/>
                    </a:lnTo>
                    <a:lnTo>
                      <a:pt x="105" y="33"/>
                    </a:lnTo>
                    <a:lnTo>
                      <a:pt x="98" y="22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90" y="18"/>
                    </a:lnTo>
                    <a:lnTo>
                      <a:pt x="92" y="14"/>
                    </a:lnTo>
                    <a:lnTo>
                      <a:pt x="92" y="9"/>
                    </a:lnTo>
                    <a:lnTo>
                      <a:pt x="94" y="5"/>
                    </a:lnTo>
                    <a:lnTo>
                      <a:pt x="94" y="9"/>
                    </a:lnTo>
                    <a:lnTo>
                      <a:pt x="96" y="14"/>
                    </a:lnTo>
                    <a:lnTo>
                      <a:pt x="97" y="18"/>
                    </a:lnTo>
                    <a:lnTo>
                      <a:pt x="98" y="22"/>
                    </a:lnTo>
                    <a:lnTo>
                      <a:pt x="105" y="33"/>
                    </a:lnTo>
                    <a:lnTo>
                      <a:pt x="108" y="36"/>
                    </a:lnTo>
                    <a:lnTo>
                      <a:pt x="111" y="39"/>
                    </a:lnTo>
                    <a:lnTo>
                      <a:pt x="114" y="41"/>
                    </a:lnTo>
                    <a:lnTo>
                      <a:pt x="118" y="44"/>
                    </a:lnTo>
                    <a:lnTo>
                      <a:pt x="122" y="46"/>
                    </a:lnTo>
                    <a:lnTo>
                      <a:pt x="125" y="48"/>
                    </a:lnTo>
                    <a:lnTo>
                      <a:pt x="129" y="49"/>
                    </a:lnTo>
                    <a:lnTo>
                      <a:pt x="133" y="50"/>
                    </a:lnTo>
                    <a:lnTo>
                      <a:pt x="150" y="50"/>
                    </a:lnTo>
                    <a:lnTo>
                      <a:pt x="154" y="49"/>
                    </a:lnTo>
                    <a:lnTo>
                      <a:pt x="158" y="48"/>
                    </a:lnTo>
                    <a:lnTo>
                      <a:pt x="161" y="46"/>
                    </a:lnTo>
                    <a:lnTo>
                      <a:pt x="165" y="44"/>
                    </a:lnTo>
                    <a:lnTo>
                      <a:pt x="168" y="41"/>
                    </a:lnTo>
                    <a:lnTo>
                      <a:pt x="172" y="39"/>
                    </a:lnTo>
                    <a:lnTo>
                      <a:pt x="174" y="36"/>
                    </a:lnTo>
                    <a:lnTo>
                      <a:pt x="177" y="33"/>
                    </a:lnTo>
                    <a:lnTo>
                      <a:pt x="180" y="30"/>
                    </a:lnTo>
                    <a:lnTo>
                      <a:pt x="182" y="26"/>
                    </a:lnTo>
                    <a:lnTo>
                      <a:pt x="184" y="22"/>
                    </a:lnTo>
                    <a:lnTo>
                      <a:pt x="186" y="18"/>
                    </a:lnTo>
                    <a:lnTo>
                      <a:pt x="187" y="14"/>
                    </a:lnTo>
                    <a:lnTo>
                      <a:pt x="188" y="9"/>
                    </a:lnTo>
                    <a:lnTo>
                      <a:pt x="188" y="5"/>
                    </a:lnTo>
                    <a:lnTo>
                      <a:pt x="18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85" name="Freeform 1061">
                <a:extLst>
                  <a:ext uri="{FF2B5EF4-FFF2-40B4-BE49-F238E27FC236}">
                    <a16:creationId xmlns:a16="http://schemas.microsoft.com/office/drawing/2014/main" id="{582CBF3C-9FB9-4FD5-99BB-2DECBEFEA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" y="625"/>
                <a:ext cx="833" cy="361"/>
              </a:xfrm>
              <a:custGeom>
                <a:avLst/>
                <a:gdLst>
                  <a:gd name="T0" fmla="*/ 801 w 833"/>
                  <a:gd name="T1" fmla="*/ 305 h 361"/>
                  <a:gd name="T2" fmla="*/ 791 w 833"/>
                  <a:gd name="T3" fmla="*/ 221 h 361"/>
                  <a:gd name="T4" fmla="*/ 777 w 833"/>
                  <a:gd name="T5" fmla="*/ 191 h 361"/>
                  <a:gd name="T6" fmla="*/ 771 w 833"/>
                  <a:gd name="T7" fmla="*/ 179 h 361"/>
                  <a:gd name="T8" fmla="*/ 759 w 833"/>
                  <a:gd name="T9" fmla="*/ 183 h 361"/>
                  <a:gd name="T10" fmla="*/ 754 w 833"/>
                  <a:gd name="T11" fmla="*/ 172 h 361"/>
                  <a:gd name="T12" fmla="*/ 725 w 833"/>
                  <a:gd name="T13" fmla="*/ 172 h 361"/>
                  <a:gd name="T14" fmla="*/ 679 w 833"/>
                  <a:gd name="T15" fmla="*/ 157 h 361"/>
                  <a:gd name="T16" fmla="*/ 620 w 833"/>
                  <a:gd name="T17" fmla="*/ 172 h 361"/>
                  <a:gd name="T18" fmla="*/ 597 w 833"/>
                  <a:gd name="T19" fmla="*/ 169 h 361"/>
                  <a:gd name="T20" fmla="*/ 569 w 833"/>
                  <a:gd name="T21" fmla="*/ 186 h 361"/>
                  <a:gd name="T22" fmla="*/ 551 w 833"/>
                  <a:gd name="T23" fmla="*/ 181 h 361"/>
                  <a:gd name="T24" fmla="*/ 518 w 833"/>
                  <a:gd name="T25" fmla="*/ 191 h 361"/>
                  <a:gd name="T26" fmla="*/ 489 w 833"/>
                  <a:gd name="T27" fmla="*/ 130 h 361"/>
                  <a:gd name="T28" fmla="*/ 438 w 833"/>
                  <a:gd name="T29" fmla="*/ 183 h 361"/>
                  <a:gd name="T30" fmla="*/ 489 w 833"/>
                  <a:gd name="T31" fmla="*/ 130 h 361"/>
                  <a:gd name="T32" fmla="*/ 527 w 833"/>
                  <a:gd name="T33" fmla="*/ 121 h 361"/>
                  <a:gd name="T34" fmla="*/ 535 w 833"/>
                  <a:gd name="T35" fmla="*/ 110 h 361"/>
                  <a:gd name="T36" fmla="*/ 398 w 833"/>
                  <a:gd name="T37" fmla="*/ 160 h 361"/>
                  <a:gd name="T38" fmla="*/ 352 w 833"/>
                  <a:gd name="T39" fmla="*/ 122 h 361"/>
                  <a:gd name="T40" fmla="*/ 346 w 833"/>
                  <a:gd name="T41" fmla="*/ 95 h 361"/>
                  <a:gd name="T42" fmla="*/ 331 w 833"/>
                  <a:gd name="T43" fmla="*/ 97 h 361"/>
                  <a:gd name="T44" fmla="*/ 321 w 833"/>
                  <a:gd name="T45" fmla="*/ 133 h 361"/>
                  <a:gd name="T46" fmla="*/ 285 w 833"/>
                  <a:gd name="T47" fmla="*/ 130 h 361"/>
                  <a:gd name="T48" fmla="*/ 180 w 833"/>
                  <a:gd name="T49" fmla="*/ 160 h 361"/>
                  <a:gd name="T50" fmla="*/ 191 w 833"/>
                  <a:gd name="T51" fmla="*/ 22 h 361"/>
                  <a:gd name="T52" fmla="*/ 143 w 833"/>
                  <a:gd name="T53" fmla="*/ 80 h 361"/>
                  <a:gd name="T54" fmla="*/ 153 w 833"/>
                  <a:gd name="T55" fmla="*/ 160 h 361"/>
                  <a:gd name="T56" fmla="*/ 139 w 833"/>
                  <a:gd name="T57" fmla="*/ 141 h 361"/>
                  <a:gd name="T58" fmla="*/ 99 w 833"/>
                  <a:gd name="T59" fmla="*/ 141 h 361"/>
                  <a:gd name="T60" fmla="*/ 125 w 833"/>
                  <a:gd name="T61" fmla="*/ 196 h 361"/>
                  <a:gd name="T62" fmla="*/ 125 w 833"/>
                  <a:gd name="T63" fmla="*/ 260 h 361"/>
                  <a:gd name="T64" fmla="*/ 124 w 833"/>
                  <a:gd name="T65" fmla="*/ 221 h 361"/>
                  <a:gd name="T66" fmla="*/ 77 w 833"/>
                  <a:gd name="T67" fmla="*/ 233 h 361"/>
                  <a:gd name="T68" fmla="*/ 0 w 833"/>
                  <a:gd name="T69" fmla="*/ 340 h 361"/>
                  <a:gd name="T70" fmla="*/ 53 w 833"/>
                  <a:gd name="T71" fmla="*/ 343 h 361"/>
                  <a:gd name="T72" fmla="*/ 58 w 833"/>
                  <a:gd name="T73" fmla="*/ 350 h 361"/>
                  <a:gd name="T74" fmla="*/ 64 w 833"/>
                  <a:gd name="T75" fmla="*/ 356 h 361"/>
                  <a:gd name="T76" fmla="*/ 71 w 833"/>
                  <a:gd name="T77" fmla="*/ 360 h 361"/>
                  <a:gd name="T78" fmla="*/ 98 w 833"/>
                  <a:gd name="T79" fmla="*/ 357 h 361"/>
                  <a:gd name="T80" fmla="*/ 104 w 833"/>
                  <a:gd name="T81" fmla="*/ 352 h 361"/>
                  <a:gd name="T82" fmla="*/ 109 w 833"/>
                  <a:gd name="T83" fmla="*/ 345 h 361"/>
                  <a:gd name="T84" fmla="*/ 113 w 833"/>
                  <a:gd name="T85" fmla="*/ 337 h 361"/>
                  <a:gd name="T86" fmla="*/ 113 w 833"/>
                  <a:gd name="T87" fmla="*/ 329 h 361"/>
                  <a:gd name="T88" fmla="*/ 113 w 833"/>
                  <a:gd name="T89" fmla="*/ 321 h 361"/>
                  <a:gd name="T90" fmla="*/ 106 w 833"/>
                  <a:gd name="T91" fmla="*/ 310 h 361"/>
                  <a:gd name="T92" fmla="*/ 146 w 833"/>
                  <a:gd name="T93" fmla="*/ 302 h 361"/>
                  <a:gd name="T94" fmla="*/ 219 w 833"/>
                  <a:gd name="T95" fmla="*/ 319 h 361"/>
                  <a:gd name="T96" fmla="*/ 474 w 833"/>
                  <a:gd name="T97" fmla="*/ 310 h 361"/>
                  <a:gd name="T98" fmla="*/ 784 w 833"/>
                  <a:gd name="T99" fmla="*/ 332 h 361"/>
                  <a:gd name="T100" fmla="*/ 815 w 833"/>
                  <a:gd name="T101" fmla="*/ 336 h 361"/>
                  <a:gd name="T102" fmla="*/ 832 w 833"/>
                  <a:gd name="T103" fmla="*/ 33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33" h="361">
                    <a:moveTo>
                      <a:pt x="815" y="309"/>
                    </a:moveTo>
                    <a:lnTo>
                      <a:pt x="815" y="305"/>
                    </a:lnTo>
                    <a:lnTo>
                      <a:pt x="801" y="305"/>
                    </a:lnTo>
                    <a:lnTo>
                      <a:pt x="801" y="309"/>
                    </a:lnTo>
                    <a:lnTo>
                      <a:pt x="791" y="309"/>
                    </a:lnTo>
                    <a:lnTo>
                      <a:pt x="791" y="221"/>
                    </a:lnTo>
                    <a:lnTo>
                      <a:pt x="788" y="221"/>
                    </a:lnTo>
                    <a:lnTo>
                      <a:pt x="788" y="191"/>
                    </a:lnTo>
                    <a:lnTo>
                      <a:pt x="777" y="191"/>
                    </a:lnTo>
                    <a:lnTo>
                      <a:pt x="776" y="187"/>
                    </a:lnTo>
                    <a:lnTo>
                      <a:pt x="775" y="181"/>
                    </a:lnTo>
                    <a:lnTo>
                      <a:pt x="771" y="179"/>
                    </a:lnTo>
                    <a:lnTo>
                      <a:pt x="769" y="180"/>
                    </a:lnTo>
                    <a:lnTo>
                      <a:pt x="764" y="182"/>
                    </a:lnTo>
                    <a:lnTo>
                      <a:pt x="759" y="183"/>
                    </a:lnTo>
                    <a:lnTo>
                      <a:pt x="756" y="181"/>
                    </a:lnTo>
                    <a:lnTo>
                      <a:pt x="755" y="175"/>
                    </a:lnTo>
                    <a:lnTo>
                      <a:pt x="754" y="172"/>
                    </a:lnTo>
                    <a:lnTo>
                      <a:pt x="750" y="172"/>
                    </a:lnTo>
                    <a:lnTo>
                      <a:pt x="737" y="175"/>
                    </a:lnTo>
                    <a:lnTo>
                      <a:pt x="725" y="172"/>
                    </a:lnTo>
                    <a:lnTo>
                      <a:pt x="713" y="165"/>
                    </a:lnTo>
                    <a:lnTo>
                      <a:pt x="697" y="159"/>
                    </a:lnTo>
                    <a:lnTo>
                      <a:pt x="679" y="157"/>
                    </a:lnTo>
                    <a:lnTo>
                      <a:pt x="660" y="159"/>
                    </a:lnTo>
                    <a:lnTo>
                      <a:pt x="638" y="164"/>
                    </a:lnTo>
                    <a:lnTo>
                      <a:pt x="620" y="172"/>
                    </a:lnTo>
                    <a:lnTo>
                      <a:pt x="615" y="173"/>
                    </a:lnTo>
                    <a:lnTo>
                      <a:pt x="608" y="172"/>
                    </a:lnTo>
                    <a:lnTo>
                      <a:pt x="597" y="169"/>
                    </a:lnTo>
                    <a:lnTo>
                      <a:pt x="591" y="168"/>
                    </a:lnTo>
                    <a:lnTo>
                      <a:pt x="583" y="172"/>
                    </a:lnTo>
                    <a:lnTo>
                      <a:pt x="569" y="186"/>
                    </a:lnTo>
                    <a:lnTo>
                      <a:pt x="565" y="187"/>
                    </a:lnTo>
                    <a:lnTo>
                      <a:pt x="559" y="183"/>
                    </a:lnTo>
                    <a:lnTo>
                      <a:pt x="551" y="181"/>
                    </a:lnTo>
                    <a:lnTo>
                      <a:pt x="542" y="185"/>
                    </a:lnTo>
                    <a:lnTo>
                      <a:pt x="536" y="191"/>
                    </a:lnTo>
                    <a:lnTo>
                      <a:pt x="518" y="191"/>
                    </a:lnTo>
                    <a:lnTo>
                      <a:pt x="518" y="221"/>
                    </a:lnTo>
                    <a:lnTo>
                      <a:pt x="489" y="221"/>
                    </a:lnTo>
                    <a:lnTo>
                      <a:pt x="489" y="130"/>
                    </a:lnTo>
                    <a:lnTo>
                      <a:pt x="478" y="137"/>
                    </a:lnTo>
                    <a:lnTo>
                      <a:pt x="478" y="183"/>
                    </a:lnTo>
                    <a:lnTo>
                      <a:pt x="438" y="183"/>
                    </a:lnTo>
                    <a:lnTo>
                      <a:pt x="438" y="137"/>
                    </a:lnTo>
                    <a:lnTo>
                      <a:pt x="478" y="137"/>
                    </a:lnTo>
                    <a:lnTo>
                      <a:pt x="489" y="130"/>
                    </a:lnTo>
                    <a:lnTo>
                      <a:pt x="525" y="130"/>
                    </a:lnTo>
                    <a:lnTo>
                      <a:pt x="525" y="126"/>
                    </a:lnTo>
                    <a:lnTo>
                      <a:pt x="527" y="121"/>
                    </a:lnTo>
                    <a:lnTo>
                      <a:pt x="530" y="117"/>
                    </a:lnTo>
                    <a:lnTo>
                      <a:pt x="534" y="113"/>
                    </a:lnTo>
                    <a:lnTo>
                      <a:pt x="535" y="110"/>
                    </a:lnTo>
                    <a:lnTo>
                      <a:pt x="535" y="107"/>
                    </a:lnTo>
                    <a:lnTo>
                      <a:pt x="398" y="107"/>
                    </a:lnTo>
                    <a:lnTo>
                      <a:pt x="398" y="160"/>
                    </a:lnTo>
                    <a:lnTo>
                      <a:pt x="361" y="160"/>
                    </a:lnTo>
                    <a:lnTo>
                      <a:pt x="361" y="133"/>
                    </a:lnTo>
                    <a:lnTo>
                      <a:pt x="352" y="122"/>
                    </a:lnTo>
                    <a:lnTo>
                      <a:pt x="352" y="99"/>
                    </a:lnTo>
                    <a:lnTo>
                      <a:pt x="351" y="97"/>
                    </a:lnTo>
                    <a:lnTo>
                      <a:pt x="346" y="95"/>
                    </a:lnTo>
                    <a:lnTo>
                      <a:pt x="342" y="95"/>
                    </a:lnTo>
                    <a:lnTo>
                      <a:pt x="336" y="95"/>
                    </a:lnTo>
                    <a:lnTo>
                      <a:pt x="331" y="97"/>
                    </a:lnTo>
                    <a:lnTo>
                      <a:pt x="330" y="99"/>
                    </a:lnTo>
                    <a:lnTo>
                      <a:pt x="330" y="122"/>
                    </a:lnTo>
                    <a:lnTo>
                      <a:pt x="321" y="133"/>
                    </a:lnTo>
                    <a:lnTo>
                      <a:pt x="321" y="160"/>
                    </a:lnTo>
                    <a:lnTo>
                      <a:pt x="285" y="160"/>
                    </a:lnTo>
                    <a:lnTo>
                      <a:pt x="285" y="130"/>
                    </a:lnTo>
                    <a:lnTo>
                      <a:pt x="233" y="130"/>
                    </a:lnTo>
                    <a:lnTo>
                      <a:pt x="233" y="160"/>
                    </a:lnTo>
                    <a:lnTo>
                      <a:pt x="180" y="160"/>
                    </a:lnTo>
                    <a:lnTo>
                      <a:pt x="180" y="91"/>
                    </a:lnTo>
                    <a:lnTo>
                      <a:pt x="191" y="80"/>
                    </a:lnTo>
                    <a:lnTo>
                      <a:pt x="191" y="22"/>
                    </a:lnTo>
                    <a:lnTo>
                      <a:pt x="167" y="0"/>
                    </a:lnTo>
                    <a:lnTo>
                      <a:pt x="143" y="22"/>
                    </a:lnTo>
                    <a:lnTo>
                      <a:pt x="143" y="80"/>
                    </a:lnTo>
                    <a:lnTo>
                      <a:pt x="153" y="91"/>
                    </a:lnTo>
                    <a:lnTo>
                      <a:pt x="153" y="160"/>
                    </a:lnTo>
                    <a:lnTo>
                      <a:pt x="153" y="160"/>
                    </a:lnTo>
                    <a:lnTo>
                      <a:pt x="139" y="160"/>
                    </a:lnTo>
                    <a:lnTo>
                      <a:pt x="124" y="141"/>
                    </a:lnTo>
                    <a:lnTo>
                      <a:pt x="139" y="141"/>
                    </a:lnTo>
                    <a:lnTo>
                      <a:pt x="139" y="83"/>
                    </a:lnTo>
                    <a:lnTo>
                      <a:pt x="99" y="83"/>
                    </a:lnTo>
                    <a:lnTo>
                      <a:pt x="99" y="141"/>
                    </a:lnTo>
                    <a:lnTo>
                      <a:pt x="113" y="141"/>
                    </a:lnTo>
                    <a:lnTo>
                      <a:pt x="128" y="160"/>
                    </a:lnTo>
                    <a:lnTo>
                      <a:pt x="125" y="196"/>
                    </a:lnTo>
                    <a:lnTo>
                      <a:pt x="124" y="218"/>
                    </a:lnTo>
                    <a:lnTo>
                      <a:pt x="124" y="242"/>
                    </a:lnTo>
                    <a:lnTo>
                      <a:pt x="125" y="260"/>
                    </a:lnTo>
                    <a:lnTo>
                      <a:pt x="88" y="260"/>
                    </a:lnTo>
                    <a:lnTo>
                      <a:pt x="124" y="231"/>
                    </a:lnTo>
                    <a:lnTo>
                      <a:pt x="124" y="221"/>
                    </a:lnTo>
                    <a:lnTo>
                      <a:pt x="88" y="250"/>
                    </a:lnTo>
                    <a:lnTo>
                      <a:pt x="88" y="233"/>
                    </a:lnTo>
                    <a:lnTo>
                      <a:pt x="77" y="233"/>
                    </a:lnTo>
                    <a:lnTo>
                      <a:pt x="77" y="279"/>
                    </a:lnTo>
                    <a:lnTo>
                      <a:pt x="51" y="279"/>
                    </a:lnTo>
                    <a:lnTo>
                      <a:pt x="0" y="340"/>
                    </a:lnTo>
                    <a:lnTo>
                      <a:pt x="51" y="340"/>
                    </a:lnTo>
                    <a:lnTo>
                      <a:pt x="52" y="340"/>
                    </a:lnTo>
                    <a:lnTo>
                      <a:pt x="53" y="343"/>
                    </a:lnTo>
                    <a:lnTo>
                      <a:pt x="55" y="345"/>
                    </a:lnTo>
                    <a:lnTo>
                      <a:pt x="56" y="348"/>
                    </a:lnTo>
                    <a:lnTo>
                      <a:pt x="58" y="350"/>
                    </a:lnTo>
                    <a:lnTo>
                      <a:pt x="60" y="352"/>
                    </a:lnTo>
                    <a:lnTo>
                      <a:pt x="62" y="354"/>
                    </a:lnTo>
                    <a:lnTo>
                      <a:pt x="64" y="356"/>
                    </a:lnTo>
                    <a:lnTo>
                      <a:pt x="66" y="357"/>
                    </a:lnTo>
                    <a:lnTo>
                      <a:pt x="69" y="359"/>
                    </a:lnTo>
                    <a:lnTo>
                      <a:pt x="71" y="360"/>
                    </a:lnTo>
                    <a:lnTo>
                      <a:pt x="93" y="360"/>
                    </a:lnTo>
                    <a:lnTo>
                      <a:pt x="95" y="359"/>
                    </a:lnTo>
                    <a:lnTo>
                      <a:pt x="98" y="357"/>
                    </a:lnTo>
                    <a:lnTo>
                      <a:pt x="100" y="356"/>
                    </a:lnTo>
                    <a:lnTo>
                      <a:pt x="102" y="354"/>
                    </a:lnTo>
                    <a:lnTo>
                      <a:pt x="104" y="352"/>
                    </a:lnTo>
                    <a:lnTo>
                      <a:pt x="106" y="350"/>
                    </a:lnTo>
                    <a:lnTo>
                      <a:pt x="108" y="348"/>
                    </a:lnTo>
                    <a:lnTo>
                      <a:pt x="109" y="345"/>
                    </a:lnTo>
                    <a:lnTo>
                      <a:pt x="110" y="343"/>
                    </a:lnTo>
                    <a:lnTo>
                      <a:pt x="111" y="340"/>
                    </a:lnTo>
                    <a:lnTo>
                      <a:pt x="113" y="337"/>
                    </a:lnTo>
                    <a:lnTo>
                      <a:pt x="113" y="335"/>
                    </a:lnTo>
                    <a:lnTo>
                      <a:pt x="113" y="332"/>
                    </a:lnTo>
                    <a:lnTo>
                      <a:pt x="113" y="329"/>
                    </a:lnTo>
                    <a:lnTo>
                      <a:pt x="113" y="326"/>
                    </a:lnTo>
                    <a:lnTo>
                      <a:pt x="113" y="323"/>
                    </a:lnTo>
                    <a:lnTo>
                      <a:pt x="113" y="321"/>
                    </a:lnTo>
                    <a:lnTo>
                      <a:pt x="111" y="318"/>
                    </a:lnTo>
                    <a:lnTo>
                      <a:pt x="110" y="315"/>
                    </a:lnTo>
                    <a:lnTo>
                      <a:pt x="106" y="310"/>
                    </a:lnTo>
                    <a:lnTo>
                      <a:pt x="139" y="310"/>
                    </a:lnTo>
                    <a:lnTo>
                      <a:pt x="139" y="302"/>
                    </a:lnTo>
                    <a:lnTo>
                      <a:pt x="146" y="302"/>
                    </a:lnTo>
                    <a:lnTo>
                      <a:pt x="146" y="329"/>
                    </a:lnTo>
                    <a:lnTo>
                      <a:pt x="219" y="329"/>
                    </a:lnTo>
                    <a:lnTo>
                      <a:pt x="219" y="319"/>
                    </a:lnTo>
                    <a:lnTo>
                      <a:pt x="231" y="319"/>
                    </a:lnTo>
                    <a:lnTo>
                      <a:pt x="231" y="310"/>
                    </a:lnTo>
                    <a:lnTo>
                      <a:pt x="474" y="310"/>
                    </a:lnTo>
                    <a:lnTo>
                      <a:pt x="474" y="317"/>
                    </a:lnTo>
                    <a:lnTo>
                      <a:pt x="784" y="317"/>
                    </a:lnTo>
                    <a:lnTo>
                      <a:pt x="784" y="332"/>
                    </a:lnTo>
                    <a:lnTo>
                      <a:pt x="801" y="332"/>
                    </a:lnTo>
                    <a:lnTo>
                      <a:pt x="801" y="336"/>
                    </a:lnTo>
                    <a:lnTo>
                      <a:pt x="815" y="336"/>
                    </a:lnTo>
                    <a:lnTo>
                      <a:pt x="815" y="332"/>
                    </a:lnTo>
                    <a:lnTo>
                      <a:pt x="832" y="332"/>
                    </a:lnTo>
                    <a:lnTo>
                      <a:pt x="832" y="332"/>
                    </a:lnTo>
                    <a:lnTo>
                      <a:pt x="832" y="309"/>
                    </a:lnTo>
                    <a:lnTo>
                      <a:pt x="815" y="309"/>
                    </a:lnTo>
                  </a:path>
                </a:pathLst>
              </a:custGeom>
              <a:solidFill>
                <a:schemeClr val="tx1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86" name="Freeform 1062">
                <a:extLst>
                  <a:ext uri="{FF2B5EF4-FFF2-40B4-BE49-F238E27FC236}">
                    <a16:creationId xmlns:a16="http://schemas.microsoft.com/office/drawing/2014/main" id="{E05D05AD-3AFF-4781-A24A-E53F1A489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708"/>
                <a:ext cx="710" cy="254"/>
              </a:xfrm>
              <a:custGeom>
                <a:avLst/>
                <a:gdLst>
                  <a:gd name="T0" fmla="*/ 367 w 710"/>
                  <a:gd name="T1" fmla="*/ 249 h 254"/>
                  <a:gd name="T2" fmla="*/ 352 w 710"/>
                  <a:gd name="T3" fmla="*/ 253 h 254"/>
                  <a:gd name="T4" fmla="*/ 335 w 710"/>
                  <a:gd name="T5" fmla="*/ 249 h 254"/>
                  <a:gd name="T6" fmla="*/ 32 w 710"/>
                  <a:gd name="T7" fmla="*/ 234 h 254"/>
                  <a:gd name="T8" fmla="*/ 21 w 710"/>
                  <a:gd name="T9" fmla="*/ 226 h 254"/>
                  <a:gd name="T10" fmla="*/ 43 w 710"/>
                  <a:gd name="T11" fmla="*/ 154 h 254"/>
                  <a:gd name="T12" fmla="*/ 9 w 710"/>
                  <a:gd name="T13" fmla="*/ 88 h 254"/>
                  <a:gd name="T14" fmla="*/ 8 w 710"/>
                  <a:gd name="T15" fmla="*/ 80 h 254"/>
                  <a:gd name="T16" fmla="*/ 0 w 710"/>
                  <a:gd name="T17" fmla="*/ 72 h 254"/>
                  <a:gd name="T18" fmla="*/ 0 w 710"/>
                  <a:gd name="T19" fmla="*/ 65 h 254"/>
                  <a:gd name="T20" fmla="*/ 367 w 710"/>
                  <a:gd name="T21" fmla="*/ 69 h 254"/>
                  <a:gd name="T22" fmla="*/ 362 w 710"/>
                  <a:gd name="T23" fmla="*/ 76 h 254"/>
                  <a:gd name="T24" fmla="*/ 357 w 710"/>
                  <a:gd name="T25" fmla="*/ 85 h 254"/>
                  <a:gd name="T26" fmla="*/ 324 w 710"/>
                  <a:gd name="T27" fmla="*/ 88 h 254"/>
                  <a:gd name="T28" fmla="*/ 300 w 710"/>
                  <a:gd name="T29" fmla="*/ 162 h 254"/>
                  <a:gd name="T30" fmla="*/ 233 w 710"/>
                  <a:gd name="T31" fmla="*/ 162 h 254"/>
                  <a:gd name="T32" fmla="*/ 200 w 710"/>
                  <a:gd name="T33" fmla="*/ 100 h 254"/>
                  <a:gd name="T34" fmla="*/ 134 w 710"/>
                  <a:gd name="T35" fmla="*/ 100 h 254"/>
                  <a:gd name="T36" fmla="*/ 100 w 710"/>
                  <a:gd name="T37" fmla="*/ 162 h 254"/>
                  <a:gd name="T38" fmla="*/ 67 w 710"/>
                  <a:gd name="T39" fmla="*/ 100 h 254"/>
                  <a:gd name="T40" fmla="*/ 100 w 710"/>
                  <a:gd name="T41" fmla="*/ 162 h 254"/>
                  <a:gd name="T42" fmla="*/ 167 w 710"/>
                  <a:gd name="T43" fmla="*/ 162 h 254"/>
                  <a:gd name="T44" fmla="*/ 200 w 710"/>
                  <a:gd name="T45" fmla="*/ 100 h 254"/>
                  <a:gd name="T46" fmla="*/ 233 w 710"/>
                  <a:gd name="T47" fmla="*/ 162 h 254"/>
                  <a:gd name="T48" fmla="*/ 267 w 710"/>
                  <a:gd name="T49" fmla="*/ 100 h 254"/>
                  <a:gd name="T50" fmla="*/ 324 w 710"/>
                  <a:gd name="T51" fmla="*/ 88 h 254"/>
                  <a:gd name="T52" fmla="*/ 346 w 710"/>
                  <a:gd name="T53" fmla="*/ 154 h 254"/>
                  <a:gd name="T54" fmla="*/ 352 w 710"/>
                  <a:gd name="T55" fmla="*/ 226 h 254"/>
                  <a:gd name="T56" fmla="*/ 367 w 710"/>
                  <a:gd name="T57" fmla="*/ 222 h 254"/>
                  <a:gd name="T58" fmla="*/ 376 w 710"/>
                  <a:gd name="T59" fmla="*/ 226 h 254"/>
                  <a:gd name="T60" fmla="*/ 405 w 710"/>
                  <a:gd name="T61" fmla="*/ 181 h 254"/>
                  <a:gd name="T62" fmla="*/ 387 w 710"/>
                  <a:gd name="T63" fmla="*/ 96 h 254"/>
                  <a:gd name="T64" fmla="*/ 483 w 710"/>
                  <a:gd name="T65" fmla="*/ 64 h 254"/>
                  <a:gd name="T66" fmla="*/ 473 w 710"/>
                  <a:gd name="T67" fmla="*/ 28 h 254"/>
                  <a:gd name="T68" fmla="*/ 518 w 710"/>
                  <a:gd name="T69" fmla="*/ 8 h 254"/>
                  <a:gd name="T70" fmla="*/ 507 w 710"/>
                  <a:gd name="T71" fmla="*/ 28 h 254"/>
                  <a:gd name="T72" fmla="*/ 579 w 710"/>
                  <a:gd name="T73" fmla="*/ 64 h 254"/>
                  <a:gd name="T74" fmla="*/ 586 w 710"/>
                  <a:gd name="T75" fmla="*/ 31 h 254"/>
                  <a:gd name="T76" fmla="*/ 597 w 710"/>
                  <a:gd name="T77" fmla="*/ 54 h 254"/>
                  <a:gd name="T78" fmla="*/ 579 w 710"/>
                  <a:gd name="T79" fmla="*/ 64 h 254"/>
                  <a:gd name="T80" fmla="*/ 567 w 710"/>
                  <a:gd name="T81" fmla="*/ 28 h 254"/>
                  <a:gd name="T82" fmla="*/ 673 w 710"/>
                  <a:gd name="T83" fmla="*/ 0 h 254"/>
                  <a:gd name="T84" fmla="*/ 662 w 710"/>
                  <a:gd name="T85" fmla="*/ 24 h 254"/>
                  <a:gd name="T86" fmla="*/ 699 w 710"/>
                  <a:gd name="T87" fmla="*/ 64 h 254"/>
                  <a:gd name="T88" fmla="*/ 681 w 710"/>
                  <a:gd name="T89" fmla="*/ 94 h 254"/>
                  <a:gd name="T90" fmla="*/ 626 w 710"/>
                  <a:gd name="T91" fmla="*/ 162 h 254"/>
                  <a:gd name="T92" fmla="*/ 600 w 710"/>
                  <a:gd name="T93" fmla="*/ 123 h 254"/>
                  <a:gd name="T94" fmla="*/ 522 w 710"/>
                  <a:gd name="T95" fmla="*/ 162 h 254"/>
                  <a:gd name="T96" fmla="*/ 465 w 710"/>
                  <a:gd name="T97" fmla="*/ 162 h 254"/>
                  <a:gd name="T98" fmla="*/ 440 w 710"/>
                  <a:gd name="T99" fmla="*/ 123 h 254"/>
                  <a:gd name="T100" fmla="*/ 465 w 710"/>
                  <a:gd name="T101" fmla="*/ 162 h 254"/>
                  <a:gd name="T102" fmla="*/ 497 w 710"/>
                  <a:gd name="T103" fmla="*/ 123 h 254"/>
                  <a:gd name="T104" fmla="*/ 600 w 710"/>
                  <a:gd name="T105" fmla="*/ 123 h 254"/>
                  <a:gd name="T106" fmla="*/ 626 w 710"/>
                  <a:gd name="T107" fmla="*/ 162 h 254"/>
                  <a:gd name="T108" fmla="*/ 709 w 710"/>
                  <a:gd name="T109" fmla="*/ 181 h 254"/>
                  <a:gd name="T110" fmla="*/ 383 w 710"/>
                  <a:gd name="T111" fmla="*/ 23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254">
                    <a:moveTo>
                      <a:pt x="383" y="249"/>
                    </a:moveTo>
                    <a:lnTo>
                      <a:pt x="367" y="249"/>
                    </a:lnTo>
                    <a:lnTo>
                      <a:pt x="367" y="253"/>
                    </a:lnTo>
                    <a:lnTo>
                      <a:pt x="352" y="253"/>
                    </a:lnTo>
                    <a:lnTo>
                      <a:pt x="352" y="249"/>
                    </a:lnTo>
                    <a:lnTo>
                      <a:pt x="335" y="249"/>
                    </a:lnTo>
                    <a:lnTo>
                      <a:pt x="335" y="234"/>
                    </a:lnTo>
                    <a:lnTo>
                      <a:pt x="32" y="234"/>
                    </a:lnTo>
                    <a:lnTo>
                      <a:pt x="32" y="226"/>
                    </a:lnTo>
                    <a:lnTo>
                      <a:pt x="21" y="226"/>
                    </a:lnTo>
                    <a:lnTo>
                      <a:pt x="21" y="154"/>
                    </a:lnTo>
                    <a:lnTo>
                      <a:pt x="43" y="154"/>
                    </a:lnTo>
                    <a:lnTo>
                      <a:pt x="43" y="88"/>
                    </a:lnTo>
                    <a:lnTo>
                      <a:pt x="9" y="88"/>
                    </a:lnTo>
                    <a:lnTo>
                      <a:pt x="9" y="85"/>
                    </a:lnTo>
                    <a:lnTo>
                      <a:pt x="8" y="80"/>
                    </a:lnTo>
                    <a:lnTo>
                      <a:pt x="5" y="76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367" y="65"/>
                    </a:lnTo>
                    <a:lnTo>
                      <a:pt x="367" y="69"/>
                    </a:lnTo>
                    <a:lnTo>
                      <a:pt x="367" y="72"/>
                    </a:lnTo>
                    <a:lnTo>
                      <a:pt x="362" y="76"/>
                    </a:lnTo>
                    <a:lnTo>
                      <a:pt x="359" y="80"/>
                    </a:lnTo>
                    <a:lnTo>
                      <a:pt x="357" y="85"/>
                    </a:lnTo>
                    <a:lnTo>
                      <a:pt x="357" y="88"/>
                    </a:lnTo>
                    <a:lnTo>
                      <a:pt x="324" y="88"/>
                    </a:lnTo>
                    <a:lnTo>
                      <a:pt x="300" y="100"/>
                    </a:lnTo>
                    <a:lnTo>
                      <a:pt x="300" y="162"/>
                    </a:lnTo>
                    <a:lnTo>
                      <a:pt x="267" y="162"/>
                    </a:lnTo>
                    <a:lnTo>
                      <a:pt x="233" y="162"/>
                    </a:lnTo>
                    <a:lnTo>
                      <a:pt x="233" y="100"/>
                    </a:lnTo>
                    <a:lnTo>
                      <a:pt x="200" y="100"/>
                    </a:lnTo>
                    <a:lnTo>
                      <a:pt x="167" y="100"/>
                    </a:lnTo>
                    <a:lnTo>
                      <a:pt x="134" y="100"/>
                    </a:lnTo>
                    <a:lnTo>
                      <a:pt x="134" y="162"/>
                    </a:lnTo>
                    <a:lnTo>
                      <a:pt x="100" y="162"/>
                    </a:lnTo>
                    <a:lnTo>
                      <a:pt x="67" y="162"/>
                    </a:lnTo>
                    <a:lnTo>
                      <a:pt x="67" y="100"/>
                    </a:lnTo>
                    <a:lnTo>
                      <a:pt x="100" y="100"/>
                    </a:lnTo>
                    <a:lnTo>
                      <a:pt x="100" y="162"/>
                    </a:lnTo>
                    <a:lnTo>
                      <a:pt x="134" y="162"/>
                    </a:lnTo>
                    <a:lnTo>
                      <a:pt x="167" y="162"/>
                    </a:lnTo>
                    <a:lnTo>
                      <a:pt x="167" y="100"/>
                    </a:lnTo>
                    <a:lnTo>
                      <a:pt x="200" y="100"/>
                    </a:lnTo>
                    <a:lnTo>
                      <a:pt x="200" y="162"/>
                    </a:lnTo>
                    <a:lnTo>
                      <a:pt x="233" y="162"/>
                    </a:lnTo>
                    <a:lnTo>
                      <a:pt x="267" y="162"/>
                    </a:lnTo>
                    <a:lnTo>
                      <a:pt x="267" y="100"/>
                    </a:lnTo>
                    <a:lnTo>
                      <a:pt x="300" y="100"/>
                    </a:lnTo>
                    <a:lnTo>
                      <a:pt x="324" y="88"/>
                    </a:lnTo>
                    <a:lnTo>
                      <a:pt x="324" y="154"/>
                    </a:lnTo>
                    <a:lnTo>
                      <a:pt x="346" y="154"/>
                    </a:lnTo>
                    <a:lnTo>
                      <a:pt x="346" y="226"/>
                    </a:lnTo>
                    <a:lnTo>
                      <a:pt x="352" y="226"/>
                    </a:lnTo>
                    <a:lnTo>
                      <a:pt x="352" y="222"/>
                    </a:lnTo>
                    <a:lnTo>
                      <a:pt x="367" y="222"/>
                    </a:lnTo>
                    <a:lnTo>
                      <a:pt x="367" y="226"/>
                    </a:lnTo>
                    <a:lnTo>
                      <a:pt x="376" y="226"/>
                    </a:lnTo>
                    <a:lnTo>
                      <a:pt x="376" y="181"/>
                    </a:lnTo>
                    <a:lnTo>
                      <a:pt x="405" y="181"/>
                    </a:lnTo>
                    <a:lnTo>
                      <a:pt x="405" y="94"/>
                    </a:lnTo>
                    <a:lnTo>
                      <a:pt x="387" y="96"/>
                    </a:lnTo>
                    <a:lnTo>
                      <a:pt x="387" y="64"/>
                    </a:lnTo>
                    <a:lnTo>
                      <a:pt x="483" y="64"/>
                    </a:lnTo>
                    <a:lnTo>
                      <a:pt x="483" y="28"/>
                    </a:lnTo>
                    <a:lnTo>
                      <a:pt x="473" y="28"/>
                    </a:lnTo>
                    <a:lnTo>
                      <a:pt x="473" y="8"/>
                    </a:lnTo>
                    <a:lnTo>
                      <a:pt x="518" y="8"/>
                    </a:lnTo>
                    <a:lnTo>
                      <a:pt x="518" y="28"/>
                    </a:lnTo>
                    <a:lnTo>
                      <a:pt x="507" y="28"/>
                    </a:lnTo>
                    <a:lnTo>
                      <a:pt x="507" y="64"/>
                    </a:lnTo>
                    <a:lnTo>
                      <a:pt x="579" y="64"/>
                    </a:lnTo>
                    <a:lnTo>
                      <a:pt x="586" y="54"/>
                    </a:lnTo>
                    <a:lnTo>
                      <a:pt x="586" y="31"/>
                    </a:lnTo>
                    <a:lnTo>
                      <a:pt x="597" y="31"/>
                    </a:lnTo>
                    <a:lnTo>
                      <a:pt x="597" y="54"/>
                    </a:lnTo>
                    <a:lnTo>
                      <a:pt x="586" y="54"/>
                    </a:lnTo>
                    <a:lnTo>
                      <a:pt x="579" y="64"/>
                    </a:lnTo>
                    <a:lnTo>
                      <a:pt x="579" y="24"/>
                    </a:lnTo>
                    <a:lnTo>
                      <a:pt x="567" y="28"/>
                    </a:lnTo>
                    <a:lnTo>
                      <a:pt x="567" y="0"/>
                    </a:lnTo>
                    <a:lnTo>
                      <a:pt x="673" y="0"/>
                    </a:lnTo>
                    <a:lnTo>
                      <a:pt x="673" y="28"/>
                    </a:lnTo>
                    <a:lnTo>
                      <a:pt x="662" y="24"/>
                    </a:lnTo>
                    <a:lnTo>
                      <a:pt x="662" y="64"/>
                    </a:lnTo>
                    <a:lnTo>
                      <a:pt x="699" y="64"/>
                    </a:lnTo>
                    <a:lnTo>
                      <a:pt x="699" y="96"/>
                    </a:lnTo>
                    <a:lnTo>
                      <a:pt x="681" y="94"/>
                    </a:lnTo>
                    <a:lnTo>
                      <a:pt x="681" y="181"/>
                    </a:lnTo>
                    <a:lnTo>
                      <a:pt x="626" y="162"/>
                    </a:lnTo>
                    <a:lnTo>
                      <a:pt x="626" y="123"/>
                    </a:lnTo>
                    <a:lnTo>
                      <a:pt x="600" y="123"/>
                    </a:lnTo>
                    <a:lnTo>
                      <a:pt x="522" y="123"/>
                    </a:lnTo>
                    <a:lnTo>
                      <a:pt x="522" y="162"/>
                    </a:lnTo>
                    <a:lnTo>
                      <a:pt x="497" y="162"/>
                    </a:lnTo>
                    <a:lnTo>
                      <a:pt x="465" y="162"/>
                    </a:lnTo>
                    <a:lnTo>
                      <a:pt x="465" y="123"/>
                    </a:lnTo>
                    <a:lnTo>
                      <a:pt x="440" y="123"/>
                    </a:lnTo>
                    <a:lnTo>
                      <a:pt x="440" y="162"/>
                    </a:lnTo>
                    <a:lnTo>
                      <a:pt x="465" y="162"/>
                    </a:lnTo>
                    <a:lnTo>
                      <a:pt x="497" y="162"/>
                    </a:lnTo>
                    <a:lnTo>
                      <a:pt x="497" y="123"/>
                    </a:lnTo>
                    <a:lnTo>
                      <a:pt x="522" y="123"/>
                    </a:lnTo>
                    <a:lnTo>
                      <a:pt x="600" y="123"/>
                    </a:lnTo>
                    <a:lnTo>
                      <a:pt x="600" y="162"/>
                    </a:lnTo>
                    <a:lnTo>
                      <a:pt x="626" y="162"/>
                    </a:lnTo>
                    <a:lnTo>
                      <a:pt x="681" y="181"/>
                    </a:lnTo>
                    <a:lnTo>
                      <a:pt x="709" y="181"/>
                    </a:lnTo>
                    <a:lnTo>
                      <a:pt x="709" y="234"/>
                    </a:lnTo>
                    <a:lnTo>
                      <a:pt x="383" y="234"/>
                    </a:lnTo>
                    <a:lnTo>
                      <a:pt x="383" y="249"/>
                    </a:lnTo>
                  </a:path>
                </a:pathLst>
              </a:custGeom>
              <a:solidFill>
                <a:schemeClr val="tx1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887" name="Freeform 1063">
                <a:extLst>
                  <a:ext uri="{FF2B5EF4-FFF2-40B4-BE49-F238E27FC236}">
                    <a16:creationId xmlns:a16="http://schemas.microsoft.com/office/drawing/2014/main" id="{FD4B3C86-ED7B-4B49-9C37-D9A2D61E7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" y="942"/>
                <a:ext cx="282" cy="44"/>
              </a:xfrm>
              <a:custGeom>
                <a:avLst/>
                <a:gdLst>
                  <a:gd name="T0" fmla="*/ 219 w 282"/>
                  <a:gd name="T1" fmla="*/ 2 h 44"/>
                  <a:gd name="T2" fmla="*/ 221 w 282"/>
                  <a:gd name="T3" fmla="*/ 2 h 44"/>
                  <a:gd name="T4" fmla="*/ 278 w 282"/>
                  <a:gd name="T5" fmla="*/ 2 h 44"/>
                  <a:gd name="T6" fmla="*/ 280 w 282"/>
                  <a:gd name="T7" fmla="*/ 10 h 44"/>
                  <a:gd name="T8" fmla="*/ 280 w 282"/>
                  <a:gd name="T9" fmla="*/ 18 h 44"/>
                  <a:gd name="T10" fmla="*/ 277 w 282"/>
                  <a:gd name="T11" fmla="*/ 26 h 44"/>
                  <a:gd name="T12" fmla="*/ 273 w 282"/>
                  <a:gd name="T13" fmla="*/ 34 h 44"/>
                  <a:gd name="T14" fmla="*/ 267 w 282"/>
                  <a:gd name="T15" fmla="*/ 39 h 44"/>
                  <a:gd name="T16" fmla="*/ 261 w 282"/>
                  <a:gd name="T17" fmla="*/ 43 h 44"/>
                  <a:gd name="T18" fmla="*/ 235 w 282"/>
                  <a:gd name="T19" fmla="*/ 41 h 44"/>
                  <a:gd name="T20" fmla="*/ 229 w 282"/>
                  <a:gd name="T21" fmla="*/ 36 h 44"/>
                  <a:gd name="T22" fmla="*/ 223 w 282"/>
                  <a:gd name="T23" fmla="*/ 29 h 44"/>
                  <a:gd name="T24" fmla="*/ 221 w 282"/>
                  <a:gd name="T25" fmla="*/ 21 h 44"/>
                  <a:gd name="T26" fmla="*/ 218 w 282"/>
                  <a:gd name="T27" fmla="*/ 26 h 44"/>
                  <a:gd name="T28" fmla="*/ 214 w 282"/>
                  <a:gd name="T29" fmla="*/ 34 h 44"/>
                  <a:gd name="T30" fmla="*/ 208 w 282"/>
                  <a:gd name="T31" fmla="*/ 39 h 44"/>
                  <a:gd name="T32" fmla="*/ 201 w 282"/>
                  <a:gd name="T33" fmla="*/ 43 h 44"/>
                  <a:gd name="T34" fmla="*/ 175 w 282"/>
                  <a:gd name="T35" fmla="*/ 41 h 44"/>
                  <a:gd name="T36" fmla="*/ 169 w 282"/>
                  <a:gd name="T37" fmla="*/ 36 h 44"/>
                  <a:gd name="T38" fmla="*/ 165 w 282"/>
                  <a:gd name="T39" fmla="*/ 29 h 44"/>
                  <a:gd name="T40" fmla="*/ 161 w 282"/>
                  <a:gd name="T41" fmla="*/ 21 h 44"/>
                  <a:gd name="T42" fmla="*/ 160 w 282"/>
                  <a:gd name="T43" fmla="*/ 13 h 44"/>
                  <a:gd name="T44" fmla="*/ 161 w 282"/>
                  <a:gd name="T45" fmla="*/ 4 h 44"/>
                  <a:gd name="T46" fmla="*/ 117 w 282"/>
                  <a:gd name="T47" fmla="*/ 0 h 44"/>
                  <a:gd name="T48" fmla="*/ 60 w 282"/>
                  <a:gd name="T49" fmla="*/ 4 h 44"/>
                  <a:gd name="T50" fmla="*/ 57 w 282"/>
                  <a:gd name="T51" fmla="*/ 0 h 44"/>
                  <a:gd name="T52" fmla="*/ 1 w 282"/>
                  <a:gd name="T53" fmla="*/ 4 h 44"/>
                  <a:gd name="T54" fmla="*/ 0 w 282"/>
                  <a:gd name="T55" fmla="*/ 13 h 44"/>
                  <a:gd name="T56" fmla="*/ 1 w 282"/>
                  <a:gd name="T57" fmla="*/ 21 h 44"/>
                  <a:gd name="T58" fmla="*/ 4 w 282"/>
                  <a:gd name="T59" fmla="*/ 29 h 44"/>
                  <a:gd name="T60" fmla="*/ 9 w 282"/>
                  <a:gd name="T61" fmla="*/ 36 h 44"/>
                  <a:gd name="T62" fmla="*/ 15 w 282"/>
                  <a:gd name="T63" fmla="*/ 41 h 44"/>
                  <a:gd name="T64" fmla="*/ 41 w 282"/>
                  <a:gd name="T65" fmla="*/ 43 h 44"/>
                  <a:gd name="T66" fmla="*/ 48 w 282"/>
                  <a:gd name="T67" fmla="*/ 39 h 44"/>
                  <a:gd name="T68" fmla="*/ 53 w 282"/>
                  <a:gd name="T69" fmla="*/ 34 h 44"/>
                  <a:gd name="T70" fmla="*/ 57 w 282"/>
                  <a:gd name="T71" fmla="*/ 26 h 44"/>
                  <a:gd name="T72" fmla="*/ 60 w 282"/>
                  <a:gd name="T73" fmla="*/ 21 h 44"/>
                  <a:gd name="T74" fmla="*/ 63 w 282"/>
                  <a:gd name="T75" fmla="*/ 29 h 44"/>
                  <a:gd name="T76" fmla="*/ 68 w 282"/>
                  <a:gd name="T77" fmla="*/ 36 h 44"/>
                  <a:gd name="T78" fmla="*/ 74 w 282"/>
                  <a:gd name="T79" fmla="*/ 41 h 44"/>
                  <a:gd name="T80" fmla="*/ 100 w 282"/>
                  <a:gd name="T81" fmla="*/ 43 h 44"/>
                  <a:gd name="T82" fmla="*/ 107 w 282"/>
                  <a:gd name="T83" fmla="*/ 39 h 44"/>
                  <a:gd name="T84" fmla="*/ 113 w 282"/>
                  <a:gd name="T85" fmla="*/ 34 h 44"/>
                  <a:gd name="T86" fmla="*/ 117 w 282"/>
                  <a:gd name="T87" fmla="*/ 26 h 44"/>
                  <a:gd name="T88" fmla="*/ 119 w 282"/>
                  <a:gd name="T89" fmla="*/ 18 h 44"/>
                  <a:gd name="T90" fmla="*/ 120 w 282"/>
                  <a:gd name="T91" fmla="*/ 10 h 44"/>
                  <a:gd name="T92" fmla="*/ 118 w 282"/>
                  <a:gd name="T93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2" h="44">
                    <a:moveTo>
                      <a:pt x="163" y="0"/>
                    </a:moveTo>
                    <a:lnTo>
                      <a:pt x="218" y="0"/>
                    </a:lnTo>
                    <a:lnTo>
                      <a:pt x="219" y="2"/>
                    </a:lnTo>
                    <a:lnTo>
                      <a:pt x="220" y="4"/>
                    </a:lnTo>
                    <a:lnTo>
                      <a:pt x="221" y="4"/>
                    </a:lnTo>
                    <a:lnTo>
                      <a:pt x="221" y="2"/>
                    </a:lnTo>
                    <a:lnTo>
                      <a:pt x="223" y="0"/>
                    </a:lnTo>
                    <a:lnTo>
                      <a:pt x="277" y="0"/>
                    </a:lnTo>
                    <a:lnTo>
                      <a:pt x="278" y="2"/>
                    </a:lnTo>
                    <a:lnTo>
                      <a:pt x="279" y="4"/>
                    </a:lnTo>
                    <a:lnTo>
                      <a:pt x="280" y="7"/>
                    </a:lnTo>
                    <a:lnTo>
                      <a:pt x="280" y="10"/>
                    </a:lnTo>
                    <a:lnTo>
                      <a:pt x="281" y="13"/>
                    </a:lnTo>
                    <a:lnTo>
                      <a:pt x="280" y="16"/>
                    </a:lnTo>
                    <a:lnTo>
                      <a:pt x="280" y="18"/>
                    </a:lnTo>
                    <a:lnTo>
                      <a:pt x="279" y="21"/>
                    </a:lnTo>
                    <a:lnTo>
                      <a:pt x="278" y="24"/>
                    </a:lnTo>
                    <a:lnTo>
                      <a:pt x="277" y="26"/>
                    </a:lnTo>
                    <a:lnTo>
                      <a:pt x="276" y="29"/>
                    </a:lnTo>
                    <a:lnTo>
                      <a:pt x="275" y="32"/>
                    </a:lnTo>
                    <a:lnTo>
                      <a:pt x="273" y="34"/>
                    </a:lnTo>
                    <a:lnTo>
                      <a:pt x="271" y="36"/>
                    </a:lnTo>
                    <a:lnTo>
                      <a:pt x="269" y="37"/>
                    </a:lnTo>
                    <a:lnTo>
                      <a:pt x="267" y="39"/>
                    </a:lnTo>
                    <a:lnTo>
                      <a:pt x="265" y="41"/>
                    </a:lnTo>
                    <a:lnTo>
                      <a:pt x="263" y="42"/>
                    </a:lnTo>
                    <a:lnTo>
                      <a:pt x="261" y="43"/>
                    </a:lnTo>
                    <a:lnTo>
                      <a:pt x="239" y="43"/>
                    </a:lnTo>
                    <a:lnTo>
                      <a:pt x="237" y="42"/>
                    </a:lnTo>
                    <a:lnTo>
                      <a:pt x="235" y="41"/>
                    </a:lnTo>
                    <a:lnTo>
                      <a:pt x="233" y="39"/>
                    </a:lnTo>
                    <a:lnTo>
                      <a:pt x="231" y="37"/>
                    </a:lnTo>
                    <a:lnTo>
                      <a:pt x="229" y="36"/>
                    </a:lnTo>
                    <a:lnTo>
                      <a:pt x="227" y="34"/>
                    </a:lnTo>
                    <a:lnTo>
                      <a:pt x="225" y="32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21" y="24"/>
                    </a:lnTo>
                    <a:lnTo>
                      <a:pt x="221" y="21"/>
                    </a:lnTo>
                    <a:lnTo>
                      <a:pt x="220" y="21"/>
                    </a:lnTo>
                    <a:lnTo>
                      <a:pt x="219" y="24"/>
                    </a:lnTo>
                    <a:lnTo>
                      <a:pt x="218" y="26"/>
                    </a:lnTo>
                    <a:lnTo>
                      <a:pt x="217" y="29"/>
                    </a:lnTo>
                    <a:lnTo>
                      <a:pt x="215" y="32"/>
                    </a:lnTo>
                    <a:lnTo>
                      <a:pt x="214" y="34"/>
                    </a:lnTo>
                    <a:lnTo>
                      <a:pt x="212" y="36"/>
                    </a:lnTo>
                    <a:lnTo>
                      <a:pt x="210" y="37"/>
                    </a:lnTo>
                    <a:lnTo>
                      <a:pt x="208" y="39"/>
                    </a:lnTo>
                    <a:lnTo>
                      <a:pt x="206" y="41"/>
                    </a:lnTo>
                    <a:lnTo>
                      <a:pt x="203" y="42"/>
                    </a:lnTo>
                    <a:lnTo>
                      <a:pt x="201" y="43"/>
                    </a:lnTo>
                    <a:lnTo>
                      <a:pt x="180" y="43"/>
                    </a:lnTo>
                    <a:lnTo>
                      <a:pt x="178" y="42"/>
                    </a:lnTo>
                    <a:lnTo>
                      <a:pt x="175" y="41"/>
                    </a:lnTo>
                    <a:lnTo>
                      <a:pt x="173" y="39"/>
                    </a:lnTo>
                    <a:lnTo>
                      <a:pt x="171" y="37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2"/>
                    </a:lnTo>
                    <a:lnTo>
                      <a:pt x="165" y="29"/>
                    </a:lnTo>
                    <a:lnTo>
                      <a:pt x="163" y="26"/>
                    </a:lnTo>
                    <a:lnTo>
                      <a:pt x="162" y="24"/>
                    </a:lnTo>
                    <a:lnTo>
                      <a:pt x="161" y="21"/>
                    </a:lnTo>
                    <a:lnTo>
                      <a:pt x="161" y="18"/>
                    </a:lnTo>
                    <a:lnTo>
                      <a:pt x="160" y="16"/>
                    </a:lnTo>
                    <a:lnTo>
                      <a:pt x="160" y="13"/>
                    </a:lnTo>
                    <a:lnTo>
                      <a:pt x="160" y="10"/>
                    </a:lnTo>
                    <a:lnTo>
                      <a:pt x="161" y="7"/>
                    </a:lnTo>
                    <a:lnTo>
                      <a:pt x="161" y="4"/>
                    </a:lnTo>
                    <a:lnTo>
                      <a:pt x="162" y="2"/>
                    </a:lnTo>
                    <a:lnTo>
                      <a:pt x="163" y="0"/>
                    </a:lnTo>
                    <a:lnTo>
                      <a:pt x="117" y="0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5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4"/>
                    </a:lnTo>
                    <a:lnTo>
                      <a:pt x="3" y="26"/>
                    </a:lnTo>
                    <a:lnTo>
                      <a:pt x="4" y="29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5" y="41"/>
                    </a:lnTo>
                    <a:lnTo>
                      <a:pt x="17" y="42"/>
                    </a:lnTo>
                    <a:lnTo>
                      <a:pt x="20" y="43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5" y="41"/>
                    </a:lnTo>
                    <a:lnTo>
                      <a:pt x="48" y="39"/>
                    </a:lnTo>
                    <a:lnTo>
                      <a:pt x="50" y="37"/>
                    </a:lnTo>
                    <a:lnTo>
                      <a:pt x="52" y="36"/>
                    </a:lnTo>
                    <a:lnTo>
                      <a:pt x="53" y="34"/>
                    </a:lnTo>
                    <a:lnTo>
                      <a:pt x="55" y="32"/>
                    </a:lnTo>
                    <a:lnTo>
                      <a:pt x="56" y="29"/>
                    </a:lnTo>
                    <a:lnTo>
                      <a:pt x="57" y="26"/>
                    </a:lnTo>
                    <a:lnTo>
                      <a:pt x="59" y="24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1" y="24"/>
                    </a:lnTo>
                    <a:lnTo>
                      <a:pt x="62" y="26"/>
                    </a:lnTo>
                    <a:lnTo>
                      <a:pt x="63" y="29"/>
                    </a:lnTo>
                    <a:lnTo>
                      <a:pt x="65" y="32"/>
                    </a:lnTo>
                    <a:lnTo>
                      <a:pt x="66" y="34"/>
                    </a:lnTo>
                    <a:lnTo>
                      <a:pt x="68" y="36"/>
                    </a:lnTo>
                    <a:lnTo>
                      <a:pt x="70" y="37"/>
                    </a:lnTo>
                    <a:lnTo>
                      <a:pt x="72" y="39"/>
                    </a:lnTo>
                    <a:lnTo>
                      <a:pt x="74" y="41"/>
                    </a:lnTo>
                    <a:lnTo>
                      <a:pt x="77" y="42"/>
                    </a:lnTo>
                    <a:lnTo>
                      <a:pt x="79" y="43"/>
                    </a:lnTo>
                    <a:lnTo>
                      <a:pt x="100" y="43"/>
                    </a:lnTo>
                    <a:lnTo>
                      <a:pt x="102" y="42"/>
                    </a:lnTo>
                    <a:lnTo>
                      <a:pt x="105" y="41"/>
                    </a:lnTo>
                    <a:lnTo>
                      <a:pt x="107" y="39"/>
                    </a:lnTo>
                    <a:lnTo>
                      <a:pt x="109" y="37"/>
                    </a:lnTo>
                    <a:lnTo>
                      <a:pt x="111" y="36"/>
                    </a:lnTo>
                    <a:lnTo>
                      <a:pt x="113" y="34"/>
                    </a:lnTo>
                    <a:lnTo>
                      <a:pt x="114" y="32"/>
                    </a:lnTo>
                    <a:lnTo>
                      <a:pt x="116" y="29"/>
                    </a:lnTo>
                    <a:lnTo>
                      <a:pt x="117" y="26"/>
                    </a:lnTo>
                    <a:lnTo>
                      <a:pt x="118" y="24"/>
                    </a:lnTo>
                    <a:lnTo>
                      <a:pt x="119" y="21"/>
                    </a:lnTo>
                    <a:lnTo>
                      <a:pt x="119" y="18"/>
                    </a:lnTo>
                    <a:lnTo>
                      <a:pt x="120" y="16"/>
                    </a:lnTo>
                    <a:lnTo>
                      <a:pt x="120" y="13"/>
                    </a:lnTo>
                    <a:lnTo>
                      <a:pt x="120" y="10"/>
                    </a:lnTo>
                    <a:lnTo>
                      <a:pt x="119" y="7"/>
                    </a:lnTo>
                    <a:lnTo>
                      <a:pt x="119" y="4"/>
                    </a:lnTo>
                    <a:lnTo>
                      <a:pt x="118" y="2"/>
                    </a:lnTo>
                    <a:lnTo>
                      <a:pt x="117" y="0"/>
                    </a:lnTo>
                    <a:lnTo>
                      <a:pt x="163" y="0"/>
                    </a:lnTo>
                  </a:path>
                </a:pathLst>
              </a:custGeom>
              <a:solidFill>
                <a:schemeClr val="tx1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88" name="Freeform 1064">
                <a:extLst>
                  <a:ext uri="{FF2B5EF4-FFF2-40B4-BE49-F238E27FC236}">
                    <a16:creationId xmlns:a16="http://schemas.microsoft.com/office/drawing/2014/main" id="{98579662-7141-4FAD-B548-72798E18C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942"/>
                <a:ext cx="291" cy="44"/>
              </a:xfrm>
              <a:custGeom>
                <a:avLst/>
                <a:gdLst>
                  <a:gd name="T0" fmla="*/ 229 w 291"/>
                  <a:gd name="T1" fmla="*/ 2 h 44"/>
                  <a:gd name="T2" fmla="*/ 231 w 291"/>
                  <a:gd name="T3" fmla="*/ 2 h 44"/>
                  <a:gd name="T4" fmla="*/ 288 w 291"/>
                  <a:gd name="T5" fmla="*/ 2 h 44"/>
                  <a:gd name="T6" fmla="*/ 290 w 291"/>
                  <a:gd name="T7" fmla="*/ 10 h 44"/>
                  <a:gd name="T8" fmla="*/ 290 w 291"/>
                  <a:gd name="T9" fmla="*/ 18 h 44"/>
                  <a:gd name="T10" fmla="*/ 287 w 291"/>
                  <a:gd name="T11" fmla="*/ 26 h 44"/>
                  <a:gd name="T12" fmla="*/ 283 w 291"/>
                  <a:gd name="T13" fmla="*/ 34 h 44"/>
                  <a:gd name="T14" fmla="*/ 277 w 291"/>
                  <a:gd name="T15" fmla="*/ 39 h 44"/>
                  <a:gd name="T16" fmla="*/ 270 w 291"/>
                  <a:gd name="T17" fmla="*/ 43 h 44"/>
                  <a:gd name="T18" fmla="*/ 245 w 291"/>
                  <a:gd name="T19" fmla="*/ 41 h 44"/>
                  <a:gd name="T20" fmla="*/ 239 w 291"/>
                  <a:gd name="T21" fmla="*/ 36 h 44"/>
                  <a:gd name="T22" fmla="*/ 233 w 291"/>
                  <a:gd name="T23" fmla="*/ 29 h 44"/>
                  <a:gd name="T24" fmla="*/ 231 w 291"/>
                  <a:gd name="T25" fmla="*/ 21 h 44"/>
                  <a:gd name="T26" fmla="*/ 228 w 291"/>
                  <a:gd name="T27" fmla="*/ 26 h 44"/>
                  <a:gd name="T28" fmla="*/ 224 w 291"/>
                  <a:gd name="T29" fmla="*/ 34 h 44"/>
                  <a:gd name="T30" fmla="*/ 218 w 291"/>
                  <a:gd name="T31" fmla="*/ 39 h 44"/>
                  <a:gd name="T32" fmla="*/ 211 w 291"/>
                  <a:gd name="T33" fmla="*/ 43 h 44"/>
                  <a:gd name="T34" fmla="*/ 185 w 291"/>
                  <a:gd name="T35" fmla="*/ 41 h 44"/>
                  <a:gd name="T36" fmla="*/ 179 w 291"/>
                  <a:gd name="T37" fmla="*/ 36 h 44"/>
                  <a:gd name="T38" fmla="*/ 174 w 291"/>
                  <a:gd name="T39" fmla="*/ 29 h 44"/>
                  <a:gd name="T40" fmla="*/ 171 w 291"/>
                  <a:gd name="T41" fmla="*/ 21 h 44"/>
                  <a:gd name="T42" fmla="*/ 170 w 291"/>
                  <a:gd name="T43" fmla="*/ 13 h 44"/>
                  <a:gd name="T44" fmla="*/ 171 w 291"/>
                  <a:gd name="T45" fmla="*/ 4 h 44"/>
                  <a:gd name="T46" fmla="*/ 117 w 291"/>
                  <a:gd name="T47" fmla="*/ 0 h 44"/>
                  <a:gd name="T48" fmla="*/ 60 w 291"/>
                  <a:gd name="T49" fmla="*/ 4 h 44"/>
                  <a:gd name="T50" fmla="*/ 58 w 291"/>
                  <a:gd name="T51" fmla="*/ 0 h 44"/>
                  <a:gd name="T52" fmla="*/ 1 w 291"/>
                  <a:gd name="T53" fmla="*/ 4 h 44"/>
                  <a:gd name="T54" fmla="*/ 0 w 291"/>
                  <a:gd name="T55" fmla="*/ 13 h 44"/>
                  <a:gd name="T56" fmla="*/ 1 w 291"/>
                  <a:gd name="T57" fmla="*/ 21 h 44"/>
                  <a:gd name="T58" fmla="*/ 4 w 291"/>
                  <a:gd name="T59" fmla="*/ 29 h 44"/>
                  <a:gd name="T60" fmla="*/ 9 w 291"/>
                  <a:gd name="T61" fmla="*/ 36 h 44"/>
                  <a:gd name="T62" fmla="*/ 15 w 291"/>
                  <a:gd name="T63" fmla="*/ 41 h 44"/>
                  <a:gd name="T64" fmla="*/ 41 w 291"/>
                  <a:gd name="T65" fmla="*/ 43 h 44"/>
                  <a:gd name="T66" fmla="*/ 48 w 291"/>
                  <a:gd name="T67" fmla="*/ 39 h 44"/>
                  <a:gd name="T68" fmla="*/ 54 w 291"/>
                  <a:gd name="T69" fmla="*/ 34 h 44"/>
                  <a:gd name="T70" fmla="*/ 58 w 291"/>
                  <a:gd name="T71" fmla="*/ 26 h 44"/>
                  <a:gd name="T72" fmla="*/ 60 w 291"/>
                  <a:gd name="T73" fmla="*/ 21 h 44"/>
                  <a:gd name="T74" fmla="*/ 63 w 291"/>
                  <a:gd name="T75" fmla="*/ 29 h 44"/>
                  <a:gd name="T76" fmla="*/ 68 w 291"/>
                  <a:gd name="T77" fmla="*/ 36 h 44"/>
                  <a:gd name="T78" fmla="*/ 75 w 291"/>
                  <a:gd name="T79" fmla="*/ 41 h 44"/>
                  <a:gd name="T80" fmla="*/ 100 w 291"/>
                  <a:gd name="T81" fmla="*/ 43 h 44"/>
                  <a:gd name="T82" fmla="*/ 107 w 291"/>
                  <a:gd name="T83" fmla="*/ 39 h 44"/>
                  <a:gd name="T84" fmla="*/ 113 w 291"/>
                  <a:gd name="T85" fmla="*/ 34 h 44"/>
                  <a:gd name="T86" fmla="*/ 117 w 291"/>
                  <a:gd name="T87" fmla="*/ 26 h 44"/>
                  <a:gd name="T88" fmla="*/ 120 w 291"/>
                  <a:gd name="T89" fmla="*/ 18 h 44"/>
                  <a:gd name="T90" fmla="*/ 120 w 291"/>
                  <a:gd name="T91" fmla="*/ 10 h 44"/>
                  <a:gd name="T92" fmla="*/ 118 w 291"/>
                  <a:gd name="T93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1" h="44">
                    <a:moveTo>
                      <a:pt x="173" y="0"/>
                    </a:moveTo>
                    <a:lnTo>
                      <a:pt x="228" y="0"/>
                    </a:lnTo>
                    <a:lnTo>
                      <a:pt x="229" y="2"/>
                    </a:lnTo>
                    <a:lnTo>
                      <a:pt x="230" y="4"/>
                    </a:lnTo>
                    <a:lnTo>
                      <a:pt x="231" y="4"/>
                    </a:lnTo>
                    <a:lnTo>
                      <a:pt x="231" y="2"/>
                    </a:lnTo>
                    <a:lnTo>
                      <a:pt x="233" y="0"/>
                    </a:lnTo>
                    <a:lnTo>
                      <a:pt x="287" y="0"/>
                    </a:lnTo>
                    <a:lnTo>
                      <a:pt x="288" y="2"/>
                    </a:lnTo>
                    <a:lnTo>
                      <a:pt x="289" y="4"/>
                    </a:lnTo>
                    <a:lnTo>
                      <a:pt x="290" y="7"/>
                    </a:lnTo>
                    <a:lnTo>
                      <a:pt x="290" y="10"/>
                    </a:lnTo>
                    <a:lnTo>
                      <a:pt x="290" y="13"/>
                    </a:lnTo>
                    <a:lnTo>
                      <a:pt x="290" y="16"/>
                    </a:lnTo>
                    <a:lnTo>
                      <a:pt x="290" y="18"/>
                    </a:lnTo>
                    <a:lnTo>
                      <a:pt x="289" y="21"/>
                    </a:lnTo>
                    <a:lnTo>
                      <a:pt x="288" y="24"/>
                    </a:lnTo>
                    <a:lnTo>
                      <a:pt x="287" y="26"/>
                    </a:lnTo>
                    <a:lnTo>
                      <a:pt x="286" y="29"/>
                    </a:lnTo>
                    <a:lnTo>
                      <a:pt x="285" y="32"/>
                    </a:lnTo>
                    <a:lnTo>
                      <a:pt x="283" y="34"/>
                    </a:lnTo>
                    <a:lnTo>
                      <a:pt x="281" y="36"/>
                    </a:lnTo>
                    <a:lnTo>
                      <a:pt x="280" y="37"/>
                    </a:lnTo>
                    <a:lnTo>
                      <a:pt x="277" y="39"/>
                    </a:lnTo>
                    <a:lnTo>
                      <a:pt x="275" y="41"/>
                    </a:lnTo>
                    <a:lnTo>
                      <a:pt x="273" y="42"/>
                    </a:lnTo>
                    <a:lnTo>
                      <a:pt x="270" y="43"/>
                    </a:lnTo>
                    <a:lnTo>
                      <a:pt x="250" y="43"/>
                    </a:lnTo>
                    <a:lnTo>
                      <a:pt x="247" y="42"/>
                    </a:lnTo>
                    <a:lnTo>
                      <a:pt x="245" y="41"/>
                    </a:lnTo>
                    <a:lnTo>
                      <a:pt x="243" y="39"/>
                    </a:lnTo>
                    <a:lnTo>
                      <a:pt x="241" y="37"/>
                    </a:lnTo>
                    <a:lnTo>
                      <a:pt x="239" y="36"/>
                    </a:lnTo>
                    <a:lnTo>
                      <a:pt x="237" y="34"/>
                    </a:lnTo>
                    <a:lnTo>
                      <a:pt x="235" y="32"/>
                    </a:lnTo>
                    <a:lnTo>
                      <a:pt x="233" y="29"/>
                    </a:lnTo>
                    <a:lnTo>
                      <a:pt x="233" y="26"/>
                    </a:lnTo>
                    <a:lnTo>
                      <a:pt x="231" y="24"/>
                    </a:lnTo>
                    <a:lnTo>
                      <a:pt x="231" y="21"/>
                    </a:lnTo>
                    <a:lnTo>
                      <a:pt x="230" y="21"/>
                    </a:lnTo>
                    <a:lnTo>
                      <a:pt x="229" y="24"/>
                    </a:lnTo>
                    <a:lnTo>
                      <a:pt x="228" y="26"/>
                    </a:lnTo>
                    <a:lnTo>
                      <a:pt x="227" y="29"/>
                    </a:lnTo>
                    <a:lnTo>
                      <a:pt x="225" y="32"/>
                    </a:lnTo>
                    <a:lnTo>
                      <a:pt x="224" y="34"/>
                    </a:lnTo>
                    <a:lnTo>
                      <a:pt x="222" y="36"/>
                    </a:lnTo>
                    <a:lnTo>
                      <a:pt x="220" y="37"/>
                    </a:lnTo>
                    <a:lnTo>
                      <a:pt x="218" y="39"/>
                    </a:lnTo>
                    <a:lnTo>
                      <a:pt x="216" y="41"/>
                    </a:lnTo>
                    <a:lnTo>
                      <a:pt x="213" y="42"/>
                    </a:lnTo>
                    <a:lnTo>
                      <a:pt x="211" y="43"/>
                    </a:lnTo>
                    <a:lnTo>
                      <a:pt x="190" y="43"/>
                    </a:lnTo>
                    <a:lnTo>
                      <a:pt x="188" y="42"/>
                    </a:lnTo>
                    <a:lnTo>
                      <a:pt x="185" y="41"/>
                    </a:lnTo>
                    <a:lnTo>
                      <a:pt x="183" y="39"/>
                    </a:lnTo>
                    <a:lnTo>
                      <a:pt x="181" y="37"/>
                    </a:lnTo>
                    <a:lnTo>
                      <a:pt x="179" y="36"/>
                    </a:lnTo>
                    <a:lnTo>
                      <a:pt x="177" y="34"/>
                    </a:lnTo>
                    <a:lnTo>
                      <a:pt x="175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2" y="24"/>
                    </a:lnTo>
                    <a:lnTo>
                      <a:pt x="171" y="21"/>
                    </a:lnTo>
                    <a:lnTo>
                      <a:pt x="171" y="18"/>
                    </a:lnTo>
                    <a:lnTo>
                      <a:pt x="170" y="16"/>
                    </a:lnTo>
                    <a:lnTo>
                      <a:pt x="170" y="13"/>
                    </a:lnTo>
                    <a:lnTo>
                      <a:pt x="170" y="10"/>
                    </a:lnTo>
                    <a:lnTo>
                      <a:pt x="171" y="7"/>
                    </a:lnTo>
                    <a:lnTo>
                      <a:pt x="171" y="4"/>
                    </a:lnTo>
                    <a:lnTo>
                      <a:pt x="172" y="2"/>
                    </a:lnTo>
                    <a:lnTo>
                      <a:pt x="173" y="0"/>
                    </a:lnTo>
                    <a:lnTo>
                      <a:pt x="117" y="0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9" y="2"/>
                    </a:lnTo>
                    <a:lnTo>
                      <a:pt x="58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3" y="26"/>
                    </a:lnTo>
                    <a:lnTo>
                      <a:pt x="4" y="29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5" y="41"/>
                    </a:lnTo>
                    <a:lnTo>
                      <a:pt x="18" y="42"/>
                    </a:lnTo>
                    <a:lnTo>
                      <a:pt x="20" y="43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5" y="41"/>
                    </a:lnTo>
                    <a:lnTo>
                      <a:pt x="48" y="39"/>
                    </a:lnTo>
                    <a:lnTo>
                      <a:pt x="50" y="37"/>
                    </a:lnTo>
                    <a:lnTo>
                      <a:pt x="52" y="36"/>
                    </a:lnTo>
                    <a:lnTo>
                      <a:pt x="54" y="34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8" y="26"/>
                    </a:lnTo>
                    <a:lnTo>
                      <a:pt x="59" y="24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1" y="24"/>
                    </a:lnTo>
                    <a:lnTo>
                      <a:pt x="62" y="26"/>
                    </a:lnTo>
                    <a:lnTo>
                      <a:pt x="63" y="29"/>
                    </a:lnTo>
                    <a:lnTo>
                      <a:pt x="65" y="32"/>
                    </a:lnTo>
                    <a:lnTo>
                      <a:pt x="67" y="34"/>
                    </a:lnTo>
                    <a:lnTo>
                      <a:pt x="68" y="36"/>
                    </a:lnTo>
                    <a:lnTo>
                      <a:pt x="70" y="37"/>
                    </a:lnTo>
                    <a:lnTo>
                      <a:pt x="72" y="39"/>
                    </a:lnTo>
                    <a:lnTo>
                      <a:pt x="75" y="41"/>
                    </a:lnTo>
                    <a:lnTo>
                      <a:pt x="77" y="42"/>
                    </a:lnTo>
                    <a:lnTo>
                      <a:pt x="79" y="43"/>
                    </a:lnTo>
                    <a:lnTo>
                      <a:pt x="100" y="43"/>
                    </a:lnTo>
                    <a:lnTo>
                      <a:pt x="103" y="42"/>
                    </a:lnTo>
                    <a:lnTo>
                      <a:pt x="105" y="41"/>
                    </a:lnTo>
                    <a:lnTo>
                      <a:pt x="107" y="39"/>
                    </a:lnTo>
                    <a:lnTo>
                      <a:pt x="109" y="37"/>
                    </a:lnTo>
                    <a:lnTo>
                      <a:pt x="111" y="36"/>
                    </a:lnTo>
                    <a:lnTo>
                      <a:pt x="113" y="34"/>
                    </a:lnTo>
                    <a:lnTo>
                      <a:pt x="115" y="32"/>
                    </a:lnTo>
                    <a:lnTo>
                      <a:pt x="116" y="29"/>
                    </a:lnTo>
                    <a:lnTo>
                      <a:pt x="117" y="26"/>
                    </a:lnTo>
                    <a:lnTo>
                      <a:pt x="118" y="24"/>
                    </a:lnTo>
                    <a:lnTo>
                      <a:pt x="119" y="21"/>
                    </a:lnTo>
                    <a:lnTo>
                      <a:pt x="120" y="18"/>
                    </a:lnTo>
                    <a:lnTo>
                      <a:pt x="120" y="16"/>
                    </a:lnTo>
                    <a:lnTo>
                      <a:pt x="120" y="13"/>
                    </a:lnTo>
                    <a:lnTo>
                      <a:pt x="120" y="10"/>
                    </a:lnTo>
                    <a:lnTo>
                      <a:pt x="120" y="7"/>
                    </a:lnTo>
                    <a:lnTo>
                      <a:pt x="119" y="4"/>
                    </a:lnTo>
                    <a:lnTo>
                      <a:pt x="118" y="2"/>
                    </a:lnTo>
                    <a:lnTo>
                      <a:pt x="117" y="0"/>
                    </a:lnTo>
                    <a:lnTo>
                      <a:pt x="173" y="0"/>
                    </a:lnTo>
                  </a:path>
                </a:pathLst>
              </a:custGeom>
              <a:solidFill>
                <a:schemeClr val="tx1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89" name="Freeform 1065">
                <a:extLst>
                  <a:ext uri="{FF2B5EF4-FFF2-40B4-BE49-F238E27FC236}">
                    <a16:creationId xmlns:a16="http://schemas.microsoft.com/office/drawing/2014/main" id="{59BAE0F7-1D87-461F-AF3F-17AD72019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942"/>
                <a:ext cx="296" cy="44"/>
              </a:xfrm>
              <a:custGeom>
                <a:avLst/>
                <a:gdLst>
                  <a:gd name="T0" fmla="*/ 119 w 296"/>
                  <a:gd name="T1" fmla="*/ 4 h 44"/>
                  <a:gd name="T2" fmla="*/ 120 w 296"/>
                  <a:gd name="T3" fmla="*/ 13 h 44"/>
                  <a:gd name="T4" fmla="*/ 119 w 296"/>
                  <a:gd name="T5" fmla="*/ 21 h 44"/>
                  <a:gd name="T6" fmla="*/ 116 w 296"/>
                  <a:gd name="T7" fmla="*/ 29 h 44"/>
                  <a:gd name="T8" fmla="*/ 112 w 296"/>
                  <a:gd name="T9" fmla="*/ 36 h 44"/>
                  <a:gd name="T10" fmla="*/ 105 w 296"/>
                  <a:gd name="T11" fmla="*/ 41 h 44"/>
                  <a:gd name="T12" fmla="*/ 80 w 296"/>
                  <a:gd name="T13" fmla="*/ 43 h 44"/>
                  <a:gd name="T14" fmla="*/ 72 w 296"/>
                  <a:gd name="T15" fmla="*/ 39 h 44"/>
                  <a:gd name="T16" fmla="*/ 67 w 296"/>
                  <a:gd name="T17" fmla="*/ 34 h 44"/>
                  <a:gd name="T18" fmla="*/ 63 w 296"/>
                  <a:gd name="T19" fmla="*/ 26 h 44"/>
                  <a:gd name="T20" fmla="*/ 60 w 296"/>
                  <a:gd name="T21" fmla="*/ 21 h 44"/>
                  <a:gd name="T22" fmla="*/ 57 w 296"/>
                  <a:gd name="T23" fmla="*/ 29 h 44"/>
                  <a:gd name="T24" fmla="*/ 52 w 296"/>
                  <a:gd name="T25" fmla="*/ 36 h 44"/>
                  <a:gd name="T26" fmla="*/ 46 w 296"/>
                  <a:gd name="T27" fmla="*/ 41 h 44"/>
                  <a:gd name="T28" fmla="*/ 20 w 296"/>
                  <a:gd name="T29" fmla="*/ 43 h 44"/>
                  <a:gd name="T30" fmla="*/ 13 w 296"/>
                  <a:gd name="T31" fmla="*/ 39 h 44"/>
                  <a:gd name="T32" fmla="*/ 7 w 296"/>
                  <a:gd name="T33" fmla="*/ 34 h 44"/>
                  <a:gd name="T34" fmla="*/ 3 w 296"/>
                  <a:gd name="T35" fmla="*/ 26 h 44"/>
                  <a:gd name="T36" fmla="*/ 1 w 296"/>
                  <a:gd name="T37" fmla="*/ 18 h 44"/>
                  <a:gd name="T38" fmla="*/ 0 w 296"/>
                  <a:gd name="T39" fmla="*/ 10 h 44"/>
                  <a:gd name="T40" fmla="*/ 2 w 296"/>
                  <a:gd name="T41" fmla="*/ 2 h 44"/>
                  <a:gd name="T42" fmla="*/ 59 w 296"/>
                  <a:gd name="T43" fmla="*/ 2 h 44"/>
                  <a:gd name="T44" fmla="*/ 62 w 296"/>
                  <a:gd name="T45" fmla="*/ 2 h 44"/>
                  <a:gd name="T46" fmla="*/ 178 w 296"/>
                  <a:gd name="T47" fmla="*/ 0 h 44"/>
                  <a:gd name="T48" fmla="*/ 175 w 296"/>
                  <a:gd name="T49" fmla="*/ 7 h 44"/>
                  <a:gd name="T50" fmla="*/ 174 w 296"/>
                  <a:gd name="T51" fmla="*/ 16 h 44"/>
                  <a:gd name="T52" fmla="*/ 176 w 296"/>
                  <a:gd name="T53" fmla="*/ 24 h 44"/>
                  <a:gd name="T54" fmla="*/ 180 w 296"/>
                  <a:gd name="T55" fmla="*/ 32 h 44"/>
                  <a:gd name="T56" fmla="*/ 185 w 296"/>
                  <a:gd name="T57" fmla="*/ 37 h 44"/>
                  <a:gd name="T58" fmla="*/ 192 w 296"/>
                  <a:gd name="T59" fmla="*/ 42 h 44"/>
                  <a:gd name="T60" fmla="*/ 218 w 296"/>
                  <a:gd name="T61" fmla="*/ 42 h 44"/>
                  <a:gd name="T62" fmla="*/ 224 w 296"/>
                  <a:gd name="T63" fmla="*/ 37 h 44"/>
                  <a:gd name="T64" fmla="*/ 230 w 296"/>
                  <a:gd name="T65" fmla="*/ 32 h 44"/>
                  <a:gd name="T66" fmla="*/ 233 w 296"/>
                  <a:gd name="T67" fmla="*/ 24 h 44"/>
                  <a:gd name="T68" fmla="*/ 236 w 296"/>
                  <a:gd name="T69" fmla="*/ 24 h 44"/>
                  <a:gd name="T70" fmla="*/ 239 w 296"/>
                  <a:gd name="T71" fmla="*/ 32 h 44"/>
                  <a:gd name="T72" fmla="*/ 245 w 296"/>
                  <a:gd name="T73" fmla="*/ 37 h 44"/>
                  <a:gd name="T74" fmla="*/ 252 w 296"/>
                  <a:gd name="T75" fmla="*/ 42 h 44"/>
                  <a:gd name="T76" fmla="*/ 277 w 296"/>
                  <a:gd name="T77" fmla="*/ 42 h 44"/>
                  <a:gd name="T78" fmla="*/ 284 w 296"/>
                  <a:gd name="T79" fmla="*/ 37 h 44"/>
                  <a:gd name="T80" fmla="*/ 289 w 296"/>
                  <a:gd name="T81" fmla="*/ 32 h 44"/>
                  <a:gd name="T82" fmla="*/ 293 w 296"/>
                  <a:gd name="T83" fmla="*/ 24 h 44"/>
                  <a:gd name="T84" fmla="*/ 294 w 296"/>
                  <a:gd name="T85" fmla="*/ 16 h 44"/>
                  <a:gd name="T86" fmla="*/ 294 w 296"/>
                  <a:gd name="T87" fmla="*/ 7 h 44"/>
                  <a:gd name="T88" fmla="*/ 292 w 296"/>
                  <a:gd name="T89" fmla="*/ 0 h 44"/>
                  <a:gd name="T90" fmla="*/ 235 w 296"/>
                  <a:gd name="T91" fmla="*/ 4 h 44"/>
                  <a:gd name="T92" fmla="*/ 232 w 296"/>
                  <a:gd name="T9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6" h="44">
                    <a:moveTo>
                      <a:pt x="118" y="0"/>
                    </a:moveTo>
                    <a:lnTo>
                      <a:pt x="118" y="2"/>
                    </a:lnTo>
                    <a:lnTo>
                      <a:pt x="119" y="4"/>
                    </a:lnTo>
                    <a:lnTo>
                      <a:pt x="120" y="7"/>
                    </a:lnTo>
                    <a:lnTo>
                      <a:pt x="120" y="10"/>
                    </a:lnTo>
                    <a:lnTo>
                      <a:pt x="120" y="13"/>
                    </a:lnTo>
                    <a:lnTo>
                      <a:pt x="120" y="16"/>
                    </a:lnTo>
                    <a:lnTo>
                      <a:pt x="120" y="18"/>
                    </a:lnTo>
                    <a:lnTo>
                      <a:pt x="119" y="21"/>
                    </a:lnTo>
                    <a:lnTo>
                      <a:pt x="118" y="24"/>
                    </a:lnTo>
                    <a:lnTo>
                      <a:pt x="118" y="26"/>
                    </a:lnTo>
                    <a:lnTo>
                      <a:pt x="116" y="29"/>
                    </a:lnTo>
                    <a:lnTo>
                      <a:pt x="115" y="32"/>
                    </a:lnTo>
                    <a:lnTo>
                      <a:pt x="113" y="34"/>
                    </a:lnTo>
                    <a:lnTo>
                      <a:pt x="112" y="36"/>
                    </a:lnTo>
                    <a:lnTo>
                      <a:pt x="110" y="37"/>
                    </a:lnTo>
                    <a:lnTo>
                      <a:pt x="108" y="39"/>
                    </a:lnTo>
                    <a:lnTo>
                      <a:pt x="105" y="41"/>
                    </a:lnTo>
                    <a:lnTo>
                      <a:pt x="103" y="42"/>
                    </a:lnTo>
                    <a:lnTo>
                      <a:pt x="100" y="43"/>
                    </a:lnTo>
                    <a:lnTo>
                      <a:pt x="80" y="43"/>
                    </a:lnTo>
                    <a:lnTo>
                      <a:pt x="77" y="42"/>
                    </a:lnTo>
                    <a:lnTo>
                      <a:pt x="75" y="41"/>
                    </a:lnTo>
                    <a:lnTo>
                      <a:pt x="72" y="39"/>
                    </a:lnTo>
                    <a:lnTo>
                      <a:pt x="70" y="37"/>
                    </a:lnTo>
                    <a:lnTo>
                      <a:pt x="68" y="36"/>
                    </a:lnTo>
                    <a:lnTo>
                      <a:pt x="67" y="34"/>
                    </a:lnTo>
                    <a:lnTo>
                      <a:pt x="65" y="32"/>
                    </a:lnTo>
                    <a:lnTo>
                      <a:pt x="64" y="29"/>
                    </a:lnTo>
                    <a:lnTo>
                      <a:pt x="63" y="26"/>
                    </a:lnTo>
                    <a:lnTo>
                      <a:pt x="62" y="24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4"/>
                    </a:lnTo>
                    <a:lnTo>
                      <a:pt x="58" y="26"/>
                    </a:lnTo>
                    <a:lnTo>
                      <a:pt x="57" y="29"/>
                    </a:lnTo>
                    <a:lnTo>
                      <a:pt x="56" y="32"/>
                    </a:lnTo>
                    <a:lnTo>
                      <a:pt x="54" y="34"/>
                    </a:lnTo>
                    <a:lnTo>
                      <a:pt x="52" y="36"/>
                    </a:lnTo>
                    <a:lnTo>
                      <a:pt x="50" y="37"/>
                    </a:lnTo>
                    <a:lnTo>
                      <a:pt x="48" y="39"/>
                    </a:lnTo>
                    <a:lnTo>
                      <a:pt x="46" y="41"/>
                    </a:lnTo>
                    <a:lnTo>
                      <a:pt x="43" y="42"/>
                    </a:lnTo>
                    <a:lnTo>
                      <a:pt x="41" y="43"/>
                    </a:lnTo>
                    <a:lnTo>
                      <a:pt x="20" y="43"/>
                    </a:lnTo>
                    <a:lnTo>
                      <a:pt x="18" y="42"/>
                    </a:lnTo>
                    <a:lnTo>
                      <a:pt x="16" y="41"/>
                    </a:lnTo>
                    <a:lnTo>
                      <a:pt x="13" y="39"/>
                    </a:lnTo>
                    <a:lnTo>
                      <a:pt x="11" y="37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6" y="32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8" y="0"/>
                    </a:lnTo>
                    <a:lnTo>
                      <a:pt x="59" y="2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2" y="2"/>
                    </a:lnTo>
                    <a:lnTo>
                      <a:pt x="63" y="0"/>
                    </a:lnTo>
                    <a:lnTo>
                      <a:pt x="118" y="0"/>
                    </a:lnTo>
                    <a:lnTo>
                      <a:pt x="178" y="0"/>
                    </a:lnTo>
                    <a:lnTo>
                      <a:pt x="176" y="2"/>
                    </a:lnTo>
                    <a:lnTo>
                      <a:pt x="175" y="4"/>
                    </a:lnTo>
                    <a:lnTo>
                      <a:pt x="175" y="7"/>
                    </a:lnTo>
                    <a:lnTo>
                      <a:pt x="174" y="10"/>
                    </a:lnTo>
                    <a:lnTo>
                      <a:pt x="174" y="13"/>
                    </a:lnTo>
                    <a:lnTo>
                      <a:pt x="174" y="16"/>
                    </a:lnTo>
                    <a:lnTo>
                      <a:pt x="175" y="18"/>
                    </a:lnTo>
                    <a:lnTo>
                      <a:pt x="175" y="21"/>
                    </a:lnTo>
                    <a:lnTo>
                      <a:pt x="176" y="24"/>
                    </a:lnTo>
                    <a:lnTo>
                      <a:pt x="177" y="26"/>
                    </a:lnTo>
                    <a:lnTo>
                      <a:pt x="178" y="29"/>
                    </a:lnTo>
                    <a:lnTo>
                      <a:pt x="180" y="32"/>
                    </a:lnTo>
                    <a:lnTo>
                      <a:pt x="182" y="34"/>
                    </a:lnTo>
                    <a:lnTo>
                      <a:pt x="184" y="36"/>
                    </a:lnTo>
                    <a:lnTo>
                      <a:pt x="185" y="37"/>
                    </a:lnTo>
                    <a:lnTo>
                      <a:pt x="187" y="39"/>
                    </a:lnTo>
                    <a:lnTo>
                      <a:pt x="189" y="41"/>
                    </a:lnTo>
                    <a:lnTo>
                      <a:pt x="192" y="42"/>
                    </a:lnTo>
                    <a:lnTo>
                      <a:pt x="194" y="43"/>
                    </a:lnTo>
                    <a:lnTo>
                      <a:pt x="215" y="43"/>
                    </a:lnTo>
                    <a:lnTo>
                      <a:pt x="218" y="42"/>
                    </a:lnTo>
                    <a:lnTo>
                      <a:pt x="220" y="41"/>
                    </a:lnTo>
                    <a:lnTo>
                      <a:pt x="222" y="39"/>
                    </a:lnTo>
                    <a:lnTo>
                      <a:pt x="224" y="37"/>
                    </a:lnTo>
                    <a:lnTo>
                      <a:pt x="226" y="36"/>
                    </a:lnTo>
                    <a:lnTo>
                      <a:pt x="228" y="34"/>
                    </a:lnTo>
                    <a:lnTo>
                      <a:pt x="230" y="32"/>
                    </a:lnTo>
                    <a:lnTo>
                      <a:pt x="231" y="29"/>
                    </a:lnTo>
                    <a:lnTo>
                      <a:pt x="232" y="26"/>
                    </a:lnTo>
                    <a:lnTo>
                      <a:pt x="233" y="24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4"/>
                    </a:lnTo>
                    <a:lnTo>
                      <a:pt x="237" y="26"/>
                    </a:lnTo>
                    <a:lnTo>
                      <a:pt x="238" y="29"/>
                    </a:lnTo>
                    <a:lnTo>
                      <a:pt x="239" y="32"/>
                    </a:lnTo>
                    <a:lnTo>
                      <a:pt x="241" y="34"/>
                    </a:lnTo>
                    <a:lnTo>
                      <a:pt x="243" y="36"/>
                    </a:lnTo>
                    <a:lnTo>
                      <a:pt x="245" y="37"/>
                    </a:lnTo>
                    <a:lnTo>
                      <a:pt x="247" y="39"/>
                    </a:lnTo>
                    <a:lnTo>
                      <a:pt x="249" y="41"/>
                    </a:lnTo>
                    <a:lnTo>
                      <a:pt x="252" y="42"/>
                    </a:lnTo>
                    <a:lnTo>
                      <a:pt x="254" y="43"/>
                    </a:lnTo>
                    <a:lnTo>
                      <a:pt x="274" y="43"/>
                    </a:lnTo>
                    <a:lnTo>
                      <a:pt x="277" y="42"/>
                    </a:lnTo>
                    <a:lnTo>
                      <a:pt x="279" y="41"/>
                    </a:lnTo>
                    <a:lnTo>
                      <a:pt x="282" y="39"/>
                    </a:lnTo>
                    <a:lnTo>
                      <a:pt x="284" y="37"/>
                    </a:lnTo>
                    <a:lnTo>
                      <a:pt x="286" y="36"/>
                    </a:lnTo>
                    <a:lnTo>
                      <a:pt x="288" y="34"/>
                    </a:lnTo>
                    <a:lnTo>
                      <a:pt x="289" y="32"/>
                    </a:lnTo>
                    <a:lnTo>
                      <a:pt x="290" y="29"/>
                    </a:lnTo>
                    <a:lnTo>
                      <a:pt x="292" y="26"/>
                    </a:lnTo>
                    <a:lnTo>
                      <a:pt x="293" y="24"/>
                    </a:lnTo>
                    <a:lnTo>
                      <a:pt x="294" y="21"/>
                    </a:lnTo>
                    <a:lnTo>
                      <a:pt x="294" y="18"/>
                    </a:lnTo>
                    <a:lnTo>
                      <a:pt x="294" y="16"/>
                    </a:lnTo>
                    <a:lnTo>
                      <a:pt x="295" y="13"/>
                    </a:lnTo>
                    <a:lnTo>
                      <a:pt x="294" y="10"/>
                    </a:lnTo>
                    <a:lnTo>
                      <a:pt x="294" y="7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2" y="0"/>
                    </a:lnTo>
                    <a:lnTo>
                      <a:pt x="237" y="0"/>
                    </a:lnTo>
                    <a:lnTo>
                      <a:pt x="236" y="2"/>
                    </a:lnTo>
                    <a:lnTo>
                      <a:pt x="235" y="4"/>
                    </a:lnTo>
                    <a:lnTo>
                      <a:pt x="234" y="4"/>
                    </a:lnTo>
                    <a:lnTo>
                      <a:pt x="233" y="2"/>
                    </a:lnTo>
                    <a:lnTo>
                      <a:pt x="232" y="0"/>
                    </a:lnTo>
                    <a:lnTo>
                      <a:pt x="178" y="0"/>
                    </a:lnTo>
                    <a:lnTo>
                      <a:pt x="118" y="0"/>
                    </a:lnTo>
                  </a:path>
                </a:pathLst>
              </a:custGeom>
              <a:solidFill>
                <a:schemeClr val="tx1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890" name="Text Box 1066">
              <a:extLst>
                <a:ext uri="{FF2B5EF4-FFF2-40B4-BE49-F238E27FC236}">
                  <a16:creationId xmlns:a16="http://schemas.microsoft.com/office/drawing/2014/main" id="{7454F4AB-61F1-47F4-91FA-4D44EC5BB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" y="756"/>
              <a:ext cx="377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493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VIE DI COMUNICAZIONE FERRATE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009" name="Group 1185">
            <a:extLst>
              <a:ext uri="{FF2B5EF4-FFF2-40B4-BE49-F238E27FC236}">
                <a16:creationId xmlns:a16="http://schemas.microsoft.com/office/drawing/2014/main" id="{9B241B9F-1A3A-489E-837A-B0AD0A154A63}"/>
              </a:ext>
            </a:extLst>
          </p:cNvPr>
          <p:cNvGrpSpPr>
            <a:grpSpLocks/>
          </p:cNvGrpSpPr>
          <p:nvPr/>
        </p:nvGrpSpPr>
        <p:grpSpPr bwMode="auto">
          <a:xfrm>
            <a:off x="582875" y="3019292"/>
            <a:ext cx="7952260" cy="858990"/>
            <a:chOff x="64" y="1782"/>
            <a:chExt cx="5425" cy="586"/>
          </a:xfrm>
        </p:grpSpPr>
        <p:grpSp>
          <p:nvGrpSpPr>
            <p:cNvPr id="78891" name="Group 1067">
              <a:extLst>
                <a:ext uri="{FF2B5EF4-FFF2-40B4-BE49-F238E27FC236}">
                  <a16:creationId xmlns:a16="http://schemas.microsoft.com/office/drawing/2014/main" id="{70B9E790-1A39-4181-A386-4D13E587E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" y="1790"/>
              <a:ext cx="1717" cy="464"/>
              <a:chOff x="64" y="1790"/>
              <a:chExt cx="1717" cy="464"/>
            </a:xfrm>
          </p:grpSpPr>
          <p:sp>
            <p:nvSpPr>
              <p:cNvPr id="78892" name="Freeform 1068">
                <a:extLst>
                  <a:ext uri="{FF2B5EF4-FFF2-40B4-BE49-F238E27FC236}">
                    <a16:creationId xmlns:a16="http://schemas.microsoft.com/office/drawing/2014/main" id="{F8EB538C-DA14-4AA7-A853-D6F99B6BC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2023"/>
                <a:ext cx="991" cy="156"/>
              </a:xfrm>
              <a:custGeom>
                <a:avLst/>
                <a:gdLst>
                  <a:gd name="T0" fmla="*/ 38 w 991"/>
                  <a:gd name="T1" fmla="*/ 36 h 156"/>
                  <a:gd name="T2" fmla="*/ 67 w 991"/>
                  <a:gd name="T3" fmla="*/ 55 h 156"/>
                  <a:gd name="T4" fmla="*/ 100 w 991"/>
                  <a:gd name="T5" fmla="*/ 74 h 156"/>
                  <a:gd name="T6" fmla="*/ 130 w 991"/>
                  <a:gd name="T7" fmla="*/ 90 h 156"/>
                  <a:gd name="T8" fmla="*/ 174 w 991"/>
                  <a:gd name="T9" fmla="*/ 109 h 156"/>
                  <a:gd name="T10" fmla="*/ 217 w 991"/>
                  <a:gd name="T11" fmla="*/ 124 h 156"/>
                  <a:gd name="T12" fmla="*/ 266 w 991"/>
                  <a:gd name="T13" fmla="*/ 136 h 156"/>
                  <a:gd name="T14" fmla="*/ 323 w 991"/>
                  <a:gd name="T15" fmla="*/ 144 h 156"/>
                  <a:gd name="T16" fmla="*/ 392 w 991"/>
                  <a:gd name="T17" fmla="*/ 151 h 156"/>
                  <a:gd name="T18" fmla="*/ 445 w 991"/>
                  <a:gd name="T19" fmla="*/ 155 h 156"/>
                  <a:gd name="T20" fmla="*/ 444 w 991"/>
                  <a:gd name="T21" fmla="*/ 150 h 156"/>
                  <a:gd name="T22" fmla="*/ 452 w 991"/>
                  <a:gd name="T23" fmla="*/ 139 h 156"/>
                  <a:gd name="T24" fmla="*/ 470 w 991"/>
                  <a:gd name="T25" fmla="*/ 130 h 156"/>
                  <a:gd name="T26" fmla="*/ 492 w 991"/>
                  <a:gd name="T27" fmla="*/ 123 h 156"/>
                  <a:gd name="T28" fmla="*/ 521 w 991"/>
                  <a:gd name="T29" fmla="*/ 120 h 156"/>
                  <a:gd name="T30" fmla="*/ 549 w 991"/>
                  <a:gd name="T31" fmla="*/ 123 h 156"/>
                  <a:gd name="T32" fmla="*/ 567 w 991"/>
                  <a:gd name="T33" fmla="*/ 130 h 156"/>
                  <a:gd name="T34" fmla="*/ 574 w 991"/>
                  <a:gd name="T35" fmla="*/ 124 h 156"/>
                  <a:gd name="T36" fmla="*/ 585 w 991"/>
                  <a:gd name="T37" fmla="*/ 119 h 156"/>
                  <a:gd name="T38" fmla="*/ 614 w 991"/>
                  <a:gd name="T39" fmla="*/ 115 h 156"/>
                  <a:gd name="T40" fmla="*/ 636 w 991"/>
                  <a:gd name="T41" fmla="*/ 117 h 156"/>
                  <a:gd name="T42" fmla="*/ 661 w 991"/>
                  <a:gd name="T43" fmla="*/ 128 h 156"/>
                  <a:gd name="T44" fmla="*/ 669 w 991"/>
                  <a:gd name="T45" fmla="*/ 124 h 156"/>
                  <a:gd name="T46" fmla="*/ 680 w 991"/>
                  <a:gd name="T47" fmla="*/ 117 h 156"/>
                  <a:gd name="T48" fmla="*/ 702 w 991"/>
                  <a:gd name="T49" fmla="*/ 107 h 156"/>
                  <a:gd name="T50" fmla="*/ 725 w 991"/>
                  <a:gd name="T51" fmla="*/ 103 h 156"/>
                  <a:gd name="T52" fmla="*/ 753 w 991"/>
                  <a:gd name="T53" fmla="*/ 101 h 156"/>
                  <a:gd name="T54" fmla="*/ 764 w 991"/>
                  <a:gd name="T55" fmla="*/ 103 h 156"/>
                  <a:gd name="T56" fmla="*/ 776 w 991"/>
                  <a:gd name="T57" fmla="*/ 113 h 156"/>
                  <a:gd name="T58" fmla="*/ 798 w 991"/>
                  <a:gd name="T59" fmla="*/ 109 h 156"/>
                  <a:gd name="T60" fmla="*/ 827 w 991"/>
                  <a:gd name="T61" fmla="*/ 104 h 156"/>
                  <a:gd name="T62" fmla="*/ 844 w 991"/>
                  <a:gd name="T63" fmla="*/ 104 h 156"/>
                  <a:gd name="T64" fmla="*/ 845 w 991"/>
                  <a:gd name="T65" fmla="*/ 110 h 156"/>
                  <a:gd name="T66" fmla="*/ 990 w 991"/>
                  <a:gd name="T67" fmla="*/ 93 h 156"/>
                  <a:gd name="T68" fmla="*/ 238 w 991"/>
                  <a:gd name="T69" fmla="*/ 11 h 156"/>
                  <a:gd name="T70" fmla="*/ 164 w 991"/>
                  <a:gd name="T71" fmla="*/ 3 h 156"/>
                  <a:gd name="T72" fmla="*/ 76 w 991"/>
                  <a:gd name="T73" fmla="*/ 0 h 156"/>
                  <a:gd name="T74" fmla="*/ 24 w 991"/>
                  <a:gd name="T75" fmla="*/ 5 h 156"/>
                  <a:gd name="T76" fmla="*/ 10 w 991"/>
                  <a:gd name="T77" fmla="*/ 7 h 156"/>
                  <a:gd name="T78" fmla="*/ 0 w 991"/>
                  <a:gd name="T79" fmla="*/ 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1" h="156">
                    <a:moveTo>
                      <a:pt x="0" y="11"/>
                    </a:moveTo>
                    <a:lnTo>
                      <a:pt x="38" y="36"/>
                    </a:lnTo>
                    <a:lnTo>
                      <a:pt x="52" y="45"/>
                    </a:lnTo>
                    <a:lnTo>
                      <a:pt x="67" y="55"/>
                    </a:lnTo>
                    <a:lnTo>
                      <a:pt x="82" y="63"/>
                    </a:lnTo>
                    <a:lnTo>
                      <a:pt x="100" y="74"/>
                    </a:lnTo>
                    <a:lnTo>
                      <a:pt x="114" y="82"/>
                    </a:lnTo>
                    <a:lnTo>
                      <a:pt x="130" y="90"/>
                    </a:lnTo>
                    <a:lnTo>
                      <a:pt x="150" y="99"/>
                    </a:lnTo>
                    <a:lnTo>
                      <a:pt x="174" y="109"/>
                    </a:lnTo>
                    <a:lnTo>
                      <a:pt x="195" y="117"/>
                    </a:lnTo>
                    <a:lnTo>
                      <a:pt x="217" y="124"/>
                    </a:lnTo>
                    <a:lnTo>
                      <a:pt x="240" y="130"/>
                    </a:lnTo>
                    <a:lnTo>
                      <a:pt x="266" y="136"/>
                    </a:lnTo>
                    <a:lnTo>
                      <a:pt x="294" y="140"/>
                    </a:lnTo>
                    <a:lnTo>
                      <a:pt x="323" y="144"/>
                    </a:lnTo>
                    <a:lnTo>
                      <a:pt x="348" y="147"/>
                    </a:lnTo>
                    <a:lnTo>
                      <a:pt x="392" y="151"/>
                    </a:lnTo>
                    <a:lnTo>
                      <a:pt x="424" y="154"/>
                    </a:lnTo>
                    <a:lnTo>
                      <a:pt x="445" y="155"/>
                    </a:lnTo>
                    <a:lnTo>
                      <a:pt x="443" y="155"/>
                    </a:lnTo>
                    <a:lnTo>
                      <a:pt x="444" y="150"/>
                    </a:lnTo>
                    <a:lnTo>
                      <a:pt x="446" y="144"/>
                    </a:lnTo>
                    <a:lnTo>
                      <a:pt x="452" y="139"/>
                    </a:lnTo>
                    <a:lnTo>
                      <a:pt x="461" y="134"/>
                    </a:lnTo>
                    <a:lnTo>
                      <a:pt x="470" y="130"/>
                    </a:lnTo>
                    <a:lnTo>
                      <a:pt x="478" y="127"/>
                    </a:lnTo>
                    <a:lnTo>
                      <a:pt x="492" y="123"/>
                    </a:lnTo>
                    <a:lnTo>
                      <a:pt x="503" y="121"/>
                    </a:lnTo>
                    <a:lnTo>
                      <a:pt x="521" y="120"/>
                    </a:lnTo>
                    <a:lnTo>
                      <a:pt x="538" y="121"/>
                    </a:lnTo>
                    <a:lnTo>
                      <a:pt x="549" y="123"/>
                    </a:lnTo>
                    <a:lnTo>
                      <a:pt x="560" y="127"/>
                    </a:lnTo>
                    <a:lnTo>
                      <a:pt x="567" y="130"/>
                    </a:lnTo>
                    <a:lnTo>
                      <a:pt x="570" y="126"/>
                    </a:lnTo>
                    <a:lnTo>
                      <a:pt x="574" y="124"/>
                    </a:lnTo>
                    <a:lnTo>
                      <a:pt x="578" y="121"/>
                    </a:lnTo>
                    <a:lnTo>
                      <a:pt x="585" y="119"/>
                    </a:lnTo>
                    <a:lnTo>
                      <a:pt x="599" y="115"/>
                    </a:lnTo>
                    <a:lnTo>
                      <a:pt x="614" y="115"/>
                    </a:lnTo>
                    <a:lnTo>
                      <a:pt x="629" y="115"/>
                    </a:lnTo>
                    <a:lnTo>
                      <a:pt x="636" y="117"/>
                    </a:lnTo>
                    <a:lnTo>
                      <a:pt x="650" y="122"/>
                    </a:lnTo>
                    <a:lnTo>
                      <a:pt x="661" y="128"/>
                    </a:lnTo>
                    <a:lnTo>
                      <a:pt x="662" y="127"/>
                    </a:lnTo>
                    <a:lnTo>
                      <a:pt x="669" y="124"/>
                    </a:lnTo>
                    <a:lnTo>
                      <a:pt x="674" y="121"/>
                    </a:lnTo>
                    <a:lnTo>
                      <a:pt x="680" y="117"/>
                    </a:lnTo>
                    <a:lnTo>
                      <a:pt x="693" y="111"/>
                    </a:lnTo>
                    <a:lnTo>
                      <a:pt x="702" y="107"/>
                    </a:lnTo>
                    <a:lnTo>
                      <a:pt x="712" y="105"/>
                    </a:lnTo>
                    <a:lnTo>
                      <a:pt x="725" y="103"/>
                    </a:lnTo>
                    <a:lnTo>
                      <a:pt x="747" y="100"/>
                    </a:lnTo>
                    <a:lnTo>
                      <a:pt x="753" y="101"/>
                    </a:lnTo>
                    <a:lnTo>
                      <a:pt x="758" y="101"/>
                    </a:lnTo>
                    <a:lnTo>
                      <a:pt x="764" y="103"/>
                    </a:lnTo>
                    <a:lnTo>
                      <a:pt x="770" y="107"/>
                    </a:lnTo>
                    <a:lnTo>
                      <a:pt x="776" y="113"/>
                    </a:lnTo>
                    <a:lnTo>
                      <a:pt x="777" y="115"/>
                    </a:lnTo>
                    <a:lnTo>
                      <a:pt x="798" y="109"/>
                    </a:lnTo>
                    <a:lnTo>
                      <a:pt x="817" y="105"/>
                    </a:lnTo>
                    <a:lnTo>
                      <a:pt x="827" y="104"/>
                    </a:lnTo>
                    <a:lnTo>
                      <a:pt x="840" y="103"/>
                    </a:lnTo>
                    <a:lnTo>
                      <a:pt x="844" y="104"/>
                    </a:lnTo>
                    <a:lnTo>
                      <a:pt x="846" y="106"/>
                    </a:lnTo>
                    <a:lnTo>
                      <a:pt x="845" y="110"/>
                    </a:lnTo>
                    <a:lnTo>
                      <a:pt x="918" y="101"/>
                    </a:lnTo>
                    <a:lnTo>
                      <a:pt x="990" y="93"/>
                    </a:lnTo>
                    <a:lnTo>
                      <a:pt x="989" y="93"/>
                    </a:lnTo>
                    <a:lnTo>
                      <a:pt x="238" y="11"/>
                    </a:lnTo>
                    <a:lnTo>
                      <a:pt x="199" y="7"/>
                    </a:lnTo>
                    <a:lnTo>
                      <a:pt x="164" y="3"/>
                    </a:lnTo>
                    <a:lnTo>
                      <a:pt x="130" y="1"/>
                    </a:lnTo>
                    <a:lnTo>
                      <a:pt x="76" y="0"/>
                    </a:lnTo>
                    <a:lnTo>
                      <a:pt x="46" y="1"/>
                    </a:lnTo>
                    <a:lnTo>
                      <a:pt x="24" y="5"/>
                    </a:lnTo>
                    <a:lnTo>
                      <a:pt x="17" y="5"/>
                    </a:lnTo>
                    <a:lnTo>
                      <a:pt x="10" y="7"/>
                    </a:lnTo>
                    <a:lnTo>
                      <a:pt x="0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A9A9A9"/>
              </a:solidFill>
              <a:ln w="0" cap="flat" cmpd="sng">
                <a:solidFill>
                  <a:srgbClr val="A9A9A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93" name="Freeform 1069">
                <a:extLst>
                  <a:ext uri="{FF2B5EF4-FFF2-40B4-BE49-F238E27FC236}">
                    <a16:creationId xmlns:a16="http://schemas.microsoft.com/office/drawing/2014/main" id="{5C7BA734-651D-4A6C-A91E-16D6DAA7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1893"/>
                <a:ext cx="1586" cy="257"/>
              </a:xfrm>
              <a:custGeom>
                <a:avLst/>
                <a:gdLst>
                  <a:gd name="T0" fmla="*/ 0 w 1586"/>
                  <a:gd name="T1" fmla="*/ 1 h 257"/>
                  <a:gd name="T2" fmla="*/ 48 w 1586"/>
                  <a:gd name="T3" fmla="*/ 39 h 257"/>
                  <a:gd name="T4" fmla="*/ 134 w 1586"/>
                  <a:gd name="T5" fmla="*/ 98 h 257"/>
                  <a:gd name="T6" fmla="*/ 201 w 1586"/>
                  <a:gd name="T7" fmla="*/ 141 h 257"/>
                  <a:gd name="T8" fmla="*/ 200 w 1586"/>
                  <a:gd name="T9" fmla="*/ 140 h 257"/>
                  <a:gd name="T10" fmla="*/ 210 w 1586"/>
                  <a:gd name="T11" fmla="*/ 137 h 257"/>
                  <a:gd name="T12" fmla="*/ 217 w 1586"/>
                  <a:gd name="T13" fmla="*/ 135 h 257"/>
                  <a:gd name="T14" fmla="*/ 224 w 1586"/>
                  <a:gd name="T15" fmla="*/ 135 h 257"/>
                  <a:gd name="T16" fmla="*/ 246 w 1586"/>
                  <a:gd name="T17" fmla="*/ 131 h 257"/>
                  <a:gd name="T18" fmla="*/ 276 w 1586"/>
                  <a:gd name="T19" fmla="*/ 130 h 257"/>
                  <a:gd name="T20" fmla="*/ 330 w 1586"/>
                  <a:gd name="T21" fmla="*/ 131 h 257"/>
                  <a:gd name="T22" fmla="*/ 364 w 1586"/>
                  <a:gd name="T23" fmla="*/ 133 h 257"/>
                  <a:gd name="T24" fmla="*/ 399 w 1586"/>
                  <a:gd name="T25" fmla="*/ 137 h 257"/>
                  <a:gd name="T26" fmla="*/ 438 w 1586"/>
                  <a:gd name="T27" fmla="*/ 141 h 257"/>
                  <a:gd name="T28" fmla="*/ 1189 w 1586"/>
                  <a:gd name="T29" fmla="*/ 223 h 257"/>
                  <a:gd name="T30" fmla="*/ 1190 w 1586"/>
                  <a:gd name="T31" fmla="*/ 223 h 257"/>
                  <a:gd name="T32" fmla="*/ 1199 w 1586"/>
                  <a:gd name="T33" fmla="*/ 223 h 257"/>
                  <a:gd name="T34" fmla="*/ 1206 w 1586"/>
                  <a:gd name="T35" fmla="*/ 225 h 257"/>
                  <a:gd name="T36" fmla="*/ 1212 w 1586"/>
                  <a:gd name="T37" fmla="*/ 226 h 257"/>
                  <a:gd name="T38" fmla="*/ 1216 w 1586"/>
                  <a:gd name="T39" fmla="*/ 229 h 257"/>
                  <a:gd name="T40" fmla="*/ 1219 w 1586"/>
                  <a:gd name="T41" fmla="*/ 234 h 257"/>
                  <a:gd name="T42" fmla="*/ 1220 w 1586"/>
                  <a:gd name="T43" fmla="*/ 240 h 257"/>
                  <a:gd name="T44" fmla="*/ 1219 w 1586"/>
                  <a:gd name="T45" fmla="*/ 245 h 257"/>
                  <a:gd name="T46" fmla="*/ 1244 w 1586"/>
                  <a:gd name="T47" fmla="*/ 241 h 257"/>
                  <a:gd name="T48" fmla="*/ 1279 w 1586"/>
                  <a:gd name="T49" fmla="*/ 235 h 257"/>
                  <a:gd name="T50" fmla="*/ 1310 w 1586"/>
                  <a:gd name="T51" fmla="*/ 230 h 257"/>
                  <a:gd name="T52" fmla="*/ 1350 w 1586"/>
                  <a:gd name="T53" fmla="*/ 224 h 257"/>
                  <a:gd name="T54" fmla="*/ 1375 w 1586"/>
                  <a:gd name="T55" fmla="*/ 221 h 257"/>
                  <a:gd name="T56" fmla="*/ 1386 w 1586"/>
                  <a:gd name="T57" fmla="*/ 221 h 257"/>
                  <a:gd name="T58" fmla="*/ 1399 w 1586"/>
                  <a:gd name="T59" fmla="*/ 221 h 257"/>
                  <a:gd name="T60" fmla="*/ 1409 w 1586"/>
                  <a:gd name="T61" fmla="*/ 223 h 257"/>
                  <a:gd name="T62" fmla="*/ 1414 w 1586"/>
                  <a:gd name="T63" fmla="*/ 227 h 257"/>
                  <a:gd name="T64" fmla="*/ 1414 w 1586"/>
                  <a:gd name="T65" fmla="*/ 231 h 257"/>
                  <a:gd name="T66" fmla="*/ 1413 w 1586"/>
                  <a:gd name="T67" fmla="*/ 236 h 257"/>
                  <a:gd name="T68" fmla="*/ 1410 w 1586"/>
                  <a:gd name="T69" fmla="*/ 243 h 257"/>
                  <a:gd name="T70" fmla="*/ 1407 w 1586"/>
                  <a:gd name="T71" fmla="*/ 248 h 257"/>
                  <a:gd name="T72" fmla="*/ 1401 w 1586"/>
                  <a:gd name="T73" fmla="*/ 256 h 257"/>
                  <a:gd name="T74" fmla="*/ 1491 w 1586"/>
                  <a:gd name="T75" fmla="*/ 231 h 257"/>
                  <a:gd name="T76" fmla="*/ 1559 w 1586"/>
                  <a:gd name="T77" fmla="*/ 209 h 257"/>
                  <a:gd name="T78" fmla="*/ 1585 w 1586"/>
                  <a:gd name="T79" fmla="*/ 133 h 257"/>
                  <a:gd name="T80" fmla="*/ 1585 w 1586"/>
                  <a:gd name="T81" fmla="*/ 133 h 257"/>
                  <a:gd name="T82" fmla="*/ 691 w 1586"/>
                  <a:gd name="T83" fmla="*/ 39 h 257"/>
                  <a:gd name="T84" fmla="*/ 544 w 1586"/>
                  <a:gd name="T85" fmla="*/ 29 h 257"/>
                  <a:gd name="T86" fmla="*/ 142 w 1586"/>
                  <a:gd name="T87" fmla="*/ 4 h 257"/>
                  <a:gd name="T88" fmla="*/ 43 w 1586"/>
                  <a:gd name="T89" fmla="*/ 0 h 257"/>
                  <a:gd name="T90" fmla="*/ 1 w 1586"/>
                  <a:gd name="T91" fmla="*/ 1 h 257"/>
                  <a:gd name="T92" fmla="*/ 0 w 1586"/>
                  <a:gd name="T93" fmla="*/ 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6" h="257">
                    <a:moveTo>
                      <a:pt x="0" y="1"/>
                    </a:moveTo>
                    <a:lnTo>
                      <a:pt x="48" y="39"/>
                    </a:lnTo>
                    <a:lnTo>
                      <a:pt x="134" y="98"/>
                    </a:lnTo>
                    <a:lnTo>
                      <a:pt x="201" y="141"/>
                    </a:lnTo>
                    <a:lnTo>
                      <a:pt x="200" y="140"/>
                    </a:lnTo>
                    <a:lnTo>
                      <a:pt x="210" y="137"/>
                    </a:lnTo>
                    <a:lnTo>
                      <a:pt x="217" y="135"/>
                    </a:lnTo>
                    <a:lnTo>
                      <a:pt x="224" y="135"/>
                    </a:lnTo>
                    <a:lnTo>
                      <a:pt x="246" y="131"/>
                    </a:lnTo>
                    <a:lnTo>
                      <a:pt x="276" y="130"/>
                    </a:lnTo>
                    <a:lnTo>
                      <a:pt x="330" y="131"/>
                    </a:lnTo>
                    <a:lnTo>
                      <a:pt x="364" y="133"/>
                    </a:lnTo>
                    <a:lnTo>
                      <a:pt x="399" y="137"/>
                    </a:lnTo>
                    <a:lnTo>
                      <a:pt x="438" y="141"/>
                    </a:lnTo>
                    <a:lnTo>
                      <a:pt x="1189" y="223"/>
                    </a:lnTo>
                    <a:lnTo>
                      <a:pt x="1190" y="223"/>
                    </a:lnTo>
                    <a:lnTo>
                      <a:pt x="1199" y="223"/>
                    </a:lnTo>
                    <a:lnTo>
                      <a:pt x="1206" y="225"/>
                    </a:lnTo>
                    <a:lnTo>
                      <a:pt x="1212" y="226"/>
                    </a:lnTo>
                    <a:lnTo>
                      <a:pt x="1216" y="229"/>
                    </a:lnTo>
                    <a:lnTo>
                      <a:pt x="1219" y="234"/>
                    </a:lnTo>
                    <a:lnTo>
                      <a:pt x="1220" y="240"/>
                    </a:lnTo>
                    <a:lnTo>
                      <a:pt x="1219" y="245"/>
                    </a:lnTo>
                    <a:lnTo>
                      <a:pt x="1244" y="241"/>
                    </a:lnTo>
                    <a:lnTo>
                      <a:pt x="1279" y="235"/>
                    </a:lnTo>
                    <a:lnTo>
                      <a:pt x="1310" y="230"/>
                    </a:lnTo>
                    <a:lnTo>
                      <a:pt x="1350" y="224"/>
                    </a:lnTo>
                    <a:lnTo>
                      <a:pt x="1375" y="221"/>
                    </a:lnTo>
                    <a:lnTo>
                      <a:pt x="1386" y="221"/>
                    </a:lnTo>
                    <a:lnTo>
                      <a:pt x="1399" y="221"/>
                    </a:lnTo>
                    <a:lnTo>
                      <a:pt x="1409" y="223"/>
                    </a:lnTo>
                    <a:lnTo>
                      <a:pt x="1414" y="227"/>
                    </a:lnTo>
                    <a:lnTo>
                      <a:pt x="1414" y="231"/>
                    </a:lnTo>
                    <a:lnTo>
                      <a:pt x="1413" y="236"/>
                    </a:lnTo>
                    <a:lnTo>
                      <a:pt x="1410" y="243"/>
                    </a:lnTo>
                    <a:lnTo>
                      <a:pt x="1407" y="248"/>
                    </a:lnTo>
                    <a:lnTo>
                      <a:pt x="1401" y="256"/>
                    </a:lnTo>
                    <a:lnTo>
                      <a:pt x="1491" y="231"/>
                    </a:lnTo>
                    <a:lnTo>
                      <a:pt x="1559" y="209"/>
                    </a:lnTo>
                    <a:lnTo>
                      <a:pt x="1585" y="133"/>
                    </a:lnTo>
                    <a:lnTo>
                      <a:pt x="1585" y="133"/>
                    </a:lnTo>
                    <a:lnTo>
                      <a:pt x="691" y="39"/>
                    </a:lnTo>
                    <a:lnTo>
                      <a:pt x="544" y="29"/>
                    </a:lnTo>
                    <a:lnTo>
                      <a:pt x="142" y="4"/>
                    </a:lnTo>
                    <a:lnTo>
                      <a:pt x="43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00FF"/>
              </a:solidFill>
              <a:ln w="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94" name="Freeform 1070">
                <a:extLst>
                  <a:ext uri="{FF2B5EF4-FFF2-40B4-BE49-F238E27FC236}">
                    <a16:creationId xmlns:a16="http://schemas.microsoft.com/office/drawing/2014/main" id="{172878F9-7B2A-4C42-B18C-A324BA1B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1882"/>
                <a:ext cx="1586" cy="145"/>
              </a:xfrm>
              <a:custGeom>
                <a:avLst/>
                <a:gdLst>
                  <a:gd name="T0" fmla="*/ 1585 w 1586"/>
                  <a:gd name="T1" fmla="*/ 144 h 145"/>
                  <a:gd name="T2" fmla="*/ 1565 w 1586"/>
                  <a:gd name="T3" fmla="*/ 115 h 145"/>
                  <a:gd name="T4" fmla="*/ 1363 w 1586"/>
                  <a:gd name="T5" fmla="*/ 95 h 145"/>
                  <a:gd name="T6" fmla="*/ 1363 w 1586"/>
                  <a:gd name="T7" fmla="*/ 95 h 145"/>
                  <a:gd name="T8" fmla="*/ 1135 w 1586"/>
                  <a:gd name="T9" fmla="*/ 70 h 145"/>
                  <a:gd name="T10" fmla="*/ 890 w 1586"/>
                  <a:gd name="T11" fmla="*/ 45 h 145"/>
                  <a:gd name="T12" fmla="*/ 536 w 1586"/>
                  <a:gd name="T13" fmla="*/ 19 h 145"/>
                  <a:gd name="T14" fmla="*/ 435 w 1586"/>
                  <a:gd name="T15" fmla="*/ 14 h 145"/>
                  <a:gd name="T16" fmla="*/ 345 w 1586"/>
                  <a:gd name="T17" fmla="*/ 12 h 145"/>
                  <a:gd name="T18" fmla="*/ 345 w 1586"/>
                  <a:gd name="T19" fmla="*/ 12 h 145"/>
                  <a:gd name="T20" fmla="*/ 335 w 1586"/>
                  <a:gd name="T21" fmla="*/ 12 h 145"/>
                  <a:gd name="T22" fmla="*/ 241 w 1586"/>
                  <a:gd name="T23" fmla="*/ 8 h 145"/>
                  <a:gd name="T24" fmla="*/ 162 w 1586"/>
                  <a:gd name="T25" fmla="*/ 4 h 145"/>
                  <a:gd name="T26" fmla="*/ 33 w 1586"/>
                  <a:gd name="T27" fmla="*/ 0 h 145"/>
                  <a:gd name="T28" fmla="*/ 11 w 1586"/>
                  <a:gd name="T29" fmla="*/ 1 h 145"/>
                  <a:gd name="T30" fmla="*/ 0 w 1586"/>
                  <a:gd name="T31" fmla="*/ 12 h 145"/>
                  <a:gd name="T32" fmla="*/ 1 w 1586"/>
                  <a:gd name="T33" fmla="*/ 12 h 145"/>
                  <a:gd name="T34" fmla="*/ 43 w 1586"/>
                  <a:gd name="T35" fmla="*/ 11 h 145"/>
                  <a:gd name="T36" fmla="*/ 142 w 1586"/>
                  <a:gd name="T37" fmla="*/ 15 h 145"/>
                  <a:gd name="T38" fmla="*/ 544 w 1586"/>
                  <a:gd name="T39" fmla="*/ 40 h 145"/>
                  <a:gd name="T40" fmla="*/ 691 w 1586"/>
                  <a:gd name="T41" fmla="*/ 50 h 145"/>
                  <a:gd name="T42" fmla="*/ 1585 w 1586"/>
                  <a:gd name="T43" fmla="*/ 144 h 145"/>
                  <a:gd name="T44" fmla="*/ 1585 w 1586"/>
                  <a:gd name="T45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86" h="145">
                    <a:moveTo>
                      <a:pt x="1585" y="144"/>
                    </a:moveTo>
                    <a:lnTo>
                      <a:pt x="1565" y="115"/>
                    </a:lnTo>
                    <a:lnTo>
                      <a:pt x="1363" y="95"/>
                    </a:lnTo>
                    <a:lnTo>
                      <a:pt x="1363" y="95"/>
                    </a:lnTo>
                    <a:lnTo>
                      <a:pt x="1135" y="70"/>
                    </a:lnTo>
                    <a:lnTo>
                      <a:pt x="890" y="45"/>
                    </a:lnTo>
                    <a:lnTo>
                      <a:pt x="536" y="19"/>
                    </a:lnTo>
                    <a:lnTo>
                      <a:pt x="435" y="14"/>
                    </a:lnTo>
                    <a:lnTo>
                      <a:pt x="345" y="12"/>
                    </a:lnTo>
                    <a:lnTo>
                      <a:pt x="345" y="12"/>
                    </a:lnTo>
                    <a:lnTo>
                      <a:pt x="335" y="12"/>
                    </a:lnTo>
                    <a:lnTo>
                      <a:pt x="241" y="8"/>
                    </a:lnTo>
                    <a:lnTo>
                      <a:pt x="162" y="4"/>
                    </a:lnTo>
                    <a:lnTo>
                      <a:pt x="33" y="0"/>
                    </a:lnTo>
                    <a:lnTo>
                      <a:pt x="11" y="1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43" y="11"/>
                    </a:lnTo>
                    <a:lnTo>
                      <a:pt x="142" y="15"/>
                    </a:lnTo>
                    <a:lnTo>
                      <a:pt x="544" y="40"/>
                    </a:lnTo>
                    <a:lnTo>
                      <a:pt x="691" y="50"/>
                    </a:lnTo>
                    <a:lnTo>
                      <a:pt x="1585" y="144"/>
                    </a:lnTo>
                    <a:lnTo>
                      <a:pt x="1585" y="144"/>
                    </a:lnTo>
                  </a:path>
                </a:pathLst>
              </a:custGeom>
              <a:solidFill>
                <a:srgbClr val="0000FF"/>
              </a:solidFill>
              <a:ln w="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95" name="Freeform 1071">
                <a:extLst>
                  <a:ext uri="{FF2B5EF4-FFF2-40B4-BE49-F238E27FC236}">
                    <a16:creationId xmlns:a16="http://schemas.microsoft.com/office/drawing/2014/main" id="{D220716E-A403-47A5-9A30-A39C1B733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790"/>
                <a:ext cx="1020" cy="188"/>
              </a:xfrm>
              <a:custGeom>
                <a:avLst/>
                <a:gdLst>
                  <a:gd name="T0" fmla="*/ 1019 w 1020"/>
                  <a:gd name="T1" fmla="*/ 186 h 188"/>
                  <a:gd name="T2" fmla="*/ 917 w 1020"/>
                  <a:gd name="T3" fmla="*/ 121 h 188"/>
                  <a:gd name="T4" fmla="*/ 915 w 1020"/>
                  <a:gd name="T5" fmla="*/ 120 h 188"/>
                  <a:gd name="T6" fmla="*/ 907 w 1020"/>
                  <a:gd name="T7" fmla="*/ 113 h 188"/>
                  <a:gd name="T8" fmla="*/ 907 w 1020"/>
                  <a:gd name="T9" fmla="*/ 110 h 188"/>
                  <a:gd name="T10" fmla="*/ 907 w 1020"/>
                  <a:gd name="T11" fmla="*/ 108 h 188"/>
                  <a:gd name="T12" fmla="*/ 909 w 1020"/>
                  <a:gd name="T13" fmla="*/ 104 h 188"/>
                  <a:gd name="T14" fmla="*/ 947 w 1020"/>
                  <a:gd name="T15" fmla="*/ 64 h 188"/>
                  <a:gd name="T16" fmla="*/ 983 w 1020"/>
                  <a:gd name="T17" fmla="*/ 22 h 188"/>
                  <a:gd name="T18" fmla="*/ 987 w 1020"/>
                  <a:gd name="T19" fmla="*/ 17 h 188"/>
                  <a:gd name="T20" fmla="*/ 988 w 1020"/>
                  <a:gd name="T21" fmla="*/ 13 h 188"/>
                  <a:gd name="T22" fmla="*/ 987 w 1020"/>
                  <a:gd name="T23" fmla="*/ 6 h 188"/>
                  <a:gd name="T24" fmla="*/ 984 w 1020"/>
                  <a:gd name="T25" fmla="*/ 3 h 188"/>
                  <a:gd name="T26" fmla="*/ 981 w 1020"/>
                  <a:gd name="T27" fmla="*/ 1 h 188"/>
                  <a:gd name="T28" fmla="*/ 976 w 1020"/>
                  <a:gd name="T29" fmla="*/ 0 h 188"/>
                  <a:gd name="T30" fmla="*/ 968 w 1020"/>
                  <a:gd name="T31" fmla="*/ 0 h 188"/>
                  <a:gd name="T32" fmla="*/ 950 w 1020"/>
                  <a:gd name="T33" fmla="*/ 2 h 188"/>
                  <a:gd name="T34" fmla="*/ 948 w 1020"/>
                  <a:gd name="T35" fmla="*/ 1 h 188"/>
                  <a:gd name="T36" fmla="*/ 952 w 1020"/>
                  <a:gd name="T37" fmla="*/ 2 h 188"/>
                  <a:gd name="T38" fmla="*/ 955 w 1020"/>
                  <a:gd name="T39" fmla="*/ 3 h 188"/>
                  <a:gd name="T40" fmla="*/ 957 w 1020"/>
                  <a:gd name="T41" fmla="*/ 4 h 188"/>
                  <a:gd name="T42" fmla="*/ 958 w 1020"/>
                  <a:gd name="T43" fmla="*/ 7 h 188"/>
                  <a:gd name="T44" fmla="*/ 958 w 1020"/>
                  <a:gd name="T45" fmla="*/ 9 h 188"/>
                  <a:gd name="T46" fmla="*/ 843 w 1020"/>
                  <a:gd name="T47" fmla="*/ 129 h 188"/>
                  <a:gd name="T48" fmla="*/ 837 w 1020"/>
                  <a:gd name="T49" fmla="*/ 134 h 188"/>
                  <a:gd name="T50" fmla="*/ 832 w 1020"/>
                  <a:gd name="T51" fmla="*/ 138 h 188"/>
                  <a:gd name="T52" fmla="*/ 827 w 1020"/>
                  <a:gd name="T53" fmla="*/ 140 h 188"/>
                  <a:gd name="T54" fmla="*/ 821 w 1020"/>
                  <a:gd name="T55" fmla="*/ 141 h 188"/>
                  <a:gd name="T56" fmla="*/ 815 w 1020"/>
                  <a:gd name="T57" fmla="*/ 141 h 188"/>
                  <a:gd name="T58" fmla="*/ 806 w 1020"/>
                  <a:gd name="T59" fmla="*/ 140 h 188"/>
                  <a:gd name="T60" fmla="*/ 549 w 1020"/>
                  <a:gd name="T61" fmla="*/ 113 h 188"/>
                  <a:gd name="T62" fmla="*/ 365 w 1020"/>
                  <a:gd name="T63" fmla="*/ 102 h 188"/>
                  <a:gd name="T64" fmla="*/ 99 w 1020"/>
                  <a:gd name="T65" fmla="*/ 88 h 188"/>
                  <a:gd name="T66" fmla="*/ 99 w 1020"/>
                  <a:gd name="T67" fmla="*/ 87 h 188"/>
                  <a:gd name="T68" fmla="*/ 78 w 1020"/>
                  <a:gd name="T69" fmla="*/ 86 h 188"/>
                  <a:gd name="T70" fmla="*/ 46 w 1020"/>
                  <a:gd name="T71" fmla="*/ 84 h 188"/>
                  <a:gd name="T72" fmla="*/ 22 w 1020"/>
                  <a:gd name="T73" fmla="*/ 84 h 188"/>
                  <a:gd name="T74" fmla="*/ 0 w 1020"/>
                  <a:gd name="T75" fmla="*/ 104 h 188"/>
                  <a:gd name="T76" fmla="*/ 0 w 1020"/>
                  <a:gd name="T77" fmla="*/ 104 h 188"/>
                  <a:gd name="T78" fmla="*/ 90 w 1020"/>
                  <a:gd name="T79" fmla="*/ 106 h 188"/>
                  <a:gd name="T80" fmla="*/ 191 w 1020"/>
                  <a:gd name="T81" fmla="*/ 111 h 188"/>
                  <a:gd name="T82" fmla="*/ 545 w 1020"/>
                  <a:gd name="T83" fmla="*/ 137 h 188"/>
                  <a:gd name="T84" fmla="*/ 790 w 1020"/>
                  <a:gd name="T85" fmla="*/ 162 h 188"/>
                  <a:gd name="T86" fmla="*/ 1018 w 1020"/>
                  <a:gd name="T87" fmla="*/ 187 h 188"/>
                  <a:gd name="T88" fmla="*/ 1019 w 1020"/>
                  <a:gd name="T89" fmla="*/ 18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0" h="188">
                    <a:moveTo>
                      <a:pt x="1019" y="186"/>
                    </a:moveTo>
                    <a:lnTo>
                      <a:pt x="917" y="121"/>
                    </a:lnTo>
                    <a:lnTo>
                      <a:pt x="915" y="120"/>
                    </a:lnTo>
                    <a:lnTo>
                      <a:pt x="907" y="113"/>
                    </a:lnTo>
                    <a:lnTo>
                      <a:pt x="907" y="110"/>
                    </a:lnTo>
                    <a:lnTo>
                      <a:pt x="907" y="108"/>
                    </a:lnTo>
                    <a:lnTo>
                      <a:pt x="909" y="104"/>
                    </a:lnTo>
                    <a:lnTo>
                      <a:pt x="947" y="64"/>
                    </a:lnTo>
                    <a:lnTo>
                      <a:pt x="983" y="22"/>
                    </a:lnTo>
                    <a:lnTo>
                      <a:pt x="987" y="17"/>
                    </a:lnTo>
                    <a:lnTo>
                      <a:pt x="988" y="13"/>
                    </a:lnTo>
                    <a:lnTo>
                      <a:pt x="987" y="6"/>
                    </a:lnTo>
                    <a:lnTo>
                      <a:pt x="984" y="3"/>
                    </a:lnTo>
                    <a:lnTo>
                      <a:pt x="981" y="1"/>
                    </a:lnTo>
                    <a:lnTo>
                      <a:pt x="976" y="0"/>
                    </a:lnTo>
                    <a:lnTo>
                      <a:pt x="968" y="0"/>
                    </a:lnTo>
                    <a:lnTo>
                      <a:pt x="950" y="2"/>
                    </a:lnTo>
                    <a:lnTo>
                      <a:pt x="948" y="1"/>
                    </a:lnTo>
                    <a:lnTo>
                      <a:pt x="952" y="2"/>
                    </a:lnTo>
                    <a:lnTo>
                      <a:pt x="955" y="3"/>
                    </a:lnTo>
                    <a:lnTo>
                      <a:pt x="957" y="4"/>
                    </a:lnTo>
                    <a:lnTo>
                      <a:pt x="958" y="7"/>
                    </a:lnTo>
                    <a:lnTo>
                      <a:pt x="958" y="9"/>
                    </a:lnTo>
                    <a:lnTo>
                      <a:pt x="843" y="129"/>
                    </a:lnTo>
                    <a:lnTo>
                      <a:pt x="837" y="134"/>
                    </a:lnTo>
                    <a:lnTo>
                      <a:pt x="832" y="138"/>
                    </a:lnTo>
                    <a:lnTo>
                      <a:pt x="827" y="140"/>
                    </a:lnTo>
                    <a:lnTo>
                      <a:pt x="821" y="141"/>
                    </a:lnTo>
                    <a:lnTo>
                      <a:pt x="815" y="141"/>
                    </a:lnTo>
                    <a:lnTo>
                      <a:pt x="806" y="140"/>
                    </a:lnTo>
                    <a:lnTo>
                      <a:pt x="549" y="113"/>
                    </a:lnTo>
                    <a:lnTo>
                      <a:pt x="365" y="102"/>
                    </a:lnTo>
                    <a:lnTo>
                      <a:pt x="99" y="88"/>
                    </a:lnTo>
                    <a:lnTo>
                      <a:pt x="99" y="87"/>
                    </a:lnTo>
                    <a:lnTo>
                      <a:pt x="78" y="86"/>
                    </a:lnTo>
                    <a:lnTo>
                      <a:pt x="46" y="84"/>
                    </a:lnTo>
                    <a:lnTo>
                      <a:pt x="22" y="8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90" y="106"/>
                    </a:lnTo>
                    <a:lnTo>
                      <a:pt x="191" y="111"/>
                    </a:lnTo>
                    <a:lnTo>
                      <a:pt x="545" y="137"/>
                    </a:lnTo>
                    <a:lnTo>
                      <a:pt x="790" y="162"/>
                    </a:lnTo>
                    <a:lnTo>
                      <a:pt x="1018" y="187"/>
                    </a:lnTo>
                    <a:lnTo>
                      <a:pt x="1019" y="186"/>
                    </a:lnTo>
                  </a:path>
                </a:pathLst>
              </a:custGeom>
              <a:solidFill>
                <a:srgbClr val="0000FF"/>
              </a:solidFill>
              <a:ln w="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96" name="Freeform 1072">
                <a:extLst>
                  <a:ext uri="{FF2B5EF4-FFF2-40B4-BE49-F238E27FC236}">
                    <a16:creationId xmlns:a16="http://schemas.microsoft.com/office/drawing/2014/main" id="{D2BE23D6-CE6A-4A01-B605-D8B0F6863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1791"/>
                <a:ext cx="860" cy="141"/>
              </a:xfrm>
              <a:custGeom>
                <a:avLst/>
                <a:gdLst>
                  <a:gd name="T0" fmla="*/ 321 w 860"/>
                  <a:gd name="T1" fmla="*/ 83 h 141"/>
                  <a:gd name="T2" fmla="*/ 237 w 860"/>
                  <a:gd name="T3" fmla="*/ 78 h 141"/>
                  <a:gd name="T4" fmla="*/ 24 w 860"/>
                  <a:gd name="T5" fmla="*/ 70 h 141"/>
                  <a:gd name="T6" fmla="*/ 0 w 860"/>
                  <a:gd name="T7" fmla="*/ 87 h 141"/>
                  <a:gd name="T8" fmla="*/ 0 w 860"/>
                  <a:gd name="T9" fmla="*/ 87 h 141"/>
                  <a:gd name="T10" fmla="*/ 266 w 860"/>
                  <a:gd name="T11" fmla="*/ 101 h 141"/>
                  <a:gd name="T12" fmla="*/ 450 w 860"/>
                  <a:gd name="T13" fmla="*/ 112 h 141"/>
                  <a:gd name="T14" fmla="*/ 707 w 860"/>
                  <a:gd name="T15" fmla="*/ 139 h 141"/>
                  <a:gd name="T16" fmla="*/ 716 w 860"/>
                  <a:gd name="T17" fmla="*/ 140 h 141"/>
                  <a:gd name="T18" fmla="*/ 722 w 860"/>
                  <a:gd name="T19" fmla="*/ 140 h 141"/>
                  <a:gd name="T20" fmla="*/ 728 w 860"/>
                  <a:gd name="T21" fmla="*/ 139 h 141"/>
                  <a:gd name="T22" fmla="*/ 733 w 860"/>
                  <a:gd name="T23" fmla="*/ 137 h 141"/>
                  <a:gd name="T24" fmla="*/ 738 w 860"/>
                  <a:gd name="T25" fmla="*/ 133 h 141"/>
                  <a:gd name="T26" fmla="*/ 744 w 860"/>
                  <a:gd name="T27" fmla="*/ 128 h 141"/>
                  <a:gd name="T28" fmla="*/ 859 w 860"/>
                  <a:gd name="T29" fmla="*/ 8 h 141"/>
                  <a:gd name="T30" fmla="*/ 859 w 860"/>
                  <a:gd name="T31" fmla="*/ 6 h 141"/>
                  <a:gd name="T32" fmla="*/ 858 w 860"/>
                  <a:gd name="T33" fmla="*/ 3 h 141"/>
                  <a:gd name="T34" fmla="*/ 856 w 860"/>
                  <a:gd name="T35" fmla="*/ 2 h 141"/>
                  <a:gd name="T36" fmla="*/ 853 w 860"/>
                  <a:gd name="T37" fmla="*/ 1 h 141"/>
                  <a:gd name="T38" fmla="*/ 849 w 860"/>
                  <a:gd name="T39" fmla="*/ 0 h 141"/>
                  <a:gd name="T40" fmla="*/ 851 w 860"/>
                  <a:gd name="T41" fmla="*/ 1 h 141"/>
                  <a:gd name="T42" fmla="*/ 842 w 860"/>
                  <a:gd name="T43" fmla="*/ 1 h 141"/>
                  <a:gd name="T44" fmla="*/ 826 w 860"/>
                  <a:gd name="T45" fmla="*/ 2 h 141"/>
                  <a:gd name="T46" fmla="*/ 798 w 860"/>
                  <a:gd name="T47" fmla="*/ 7 h 141"/>
                  <a:gd name="T48" fmla="*/ 774 w 860"/>
                  <a:gd name="T49" fmla="*/ 12 h 141"/>
                  <a:gd name="T50" fmla="*/ 756 w 860"/>
                  <a:gd name="T51" fmla="*/ 17 h 141"/>
                  <a:gd name="T52" fmla="*/ 746 w 860"/>
                  <a:gd name="T53" fmla="*/ 21 h 141"/>
                  <a:gd name="T54" fmla="*/ 741 w 860"/>
                  <a:gd name="T55" fmla="*/ 25 h 141"/>
                  <a:gd name="T56" fmla="*/ 637 w 860"/>
                  <a:gd name="T57" fmla="*/ 111 h 141"/>
                  <a:gd name="T58" fmla="*/ 647 w 860"/>
                  <a:gd name="T59" fmla="*/ 113 h 141"/>
                  <a:gd name="T60" fmla="*/ 748 w 860"/>
                  <a:gd name="T61" fmla="*/ 29 h 141"/>
                  <a:gd name="T62" fmla="*/ 753 w 860"/>
                  <a:gd name="T63" fmla="*/ 25 h 141"/>
                  <a:gd name="T64" fmla="*/ 760 w 860"/>
                  <a:gd name="T65" fmla="*/ 22 h 141"/>
                  <a:gd name="T66" fmla="*/ 767 w 860"/>
                  <a:gd name="T67" fmla="*/ 20 h 141"/>
                  <a:gd name="T68" fmla="*/ 772 w 860"/>
                  <a:gd name="T69" fmla="*/ 19 h 141"/>
                  <a:gd name="T70" fmla="*/ 780 w 860"/>
                  <a:gd name="T71" fmla="*/ 17 h 141"/>
                  <a:gd name="T72" fmla="*/ 791 w 860"/>
                  <a:gd name="T73" fmla="*/ 15 h 141"/>
                  <a:gd name="T74" fmla="*/ 802 w 860"/>
                  <a:gd name="T75" fmla="*/ 13 h 141"/>
                  <a:gd name="T76" fmla="*/ 812 w 860"/>
                  <a:gd name="T77" fmla="*/ 11 h 141"/>
                  <a:gd name="T78" fmla="*/ 824 w 860"/>
                  <a:gd name="T79" fmla="*/ 10 h 141"/>
                  <a:gd name="T80" fmla="*/ 832 w 860"/>
                  <a:gd name="T81" fmla="*/ 10 h 141"/>
                  <a:gd name="T82" fmla="*/ 835 w 860"/>
                  <a:gd name="T83" fmla="*/ 10 h 141"/>
                  <a:gd name="T84" fmla="*/ 835 w 860"/>
                  <a:gd name="T85" fmla="*/ 12 h 141"/>
                  <a:gd name="T86" fmla="*/ 833 w 860"/>
                  <a:gd name="T87" fmla="*/ 16 h 141"/>
                  <a:gd name="T88" fmla="*/ 830 w 860"/>
                  <a:gd name="T89" fmla="*/ 19 h 141"/>
                  <a:gd name="T90" fmla="*/ 741 w 860"/>
                  <a:gd name="T91" fmla="*/ 111 h 141"/>
                  <a:gd name="T92" fmla="*/ 730 w 860"/>
                  <a:gd name="T93" fmla="*/ 121 h 141"/>
                  <a:gd name="T94" fmla="*/ 726 w 860"/>
                  <a:gd name="T95" fmla="*/ 123 h 141"/>
                  <a:gd name="T96" fmla="*/ 720 w 860"/>
                  <a:gd name="T97" fmla="*/ 123 h 141"/>
                  <a:gd name="T98" fmla="*/ 697 w 860"/>
                  <a:gd name="T99" fmla="*/ 121 h 141"/>
                  <a:gd name="T100" fmla="*/ 601 w 860"/>
                  <a:gd name="T101" fmla="*/ 107 h 141"/>
                  <a:gd name="T102" fmla="*/ 541 w 860"/>
                  <a:gd name="T103" fmla="*/ 99 h 141"/>
                  <a:gd name="T104" fmla="*/ 508 w 860"/>
                  <a:gd name="T105" fmla="*/ 95 h 141"/>
                  <a:gd name="T106" fmla="*/ 464 w 860"/>
                  <a:gd name="T107" fmla="*/ 91 h 141"/>
                  <a:gd name="T108" fmla="*/ 424 w 860"/>
                  <a:gd name="T109" fmla="*/ 87 h 141"/>
                  <a:gd name="T110" fmla="*/ 386 w 860"/>
                  <a:gd name="T111" fmla="*/ 85 h 141"/>
                  <a:gd name="T112" fmla="*/ 355 w 860"/>
                  <a:gd name="T113" fmla="*/ 84 h 141"/>
                  <a:gd name="T114" fmla="*/ 321 w 860"/>
                  <a:gd name="T115" fmla="*/ 83 h 141"/>
                  <a:gd name="T116" fmla="*/ 321 w 860"/>
                  <a:gd name="T117" fmla="*/ 8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141">
                    <a:moveTo>
                      <a:pt x="321" y="83"/>
                    </a:moveTo>
                    <a:lnTo>
                      <a:pt x="237" y="78"/>
                    </a:lnTo>
                    <a:lnTo>
                      <a:pt x="24" y="7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66" y="101"/>
                    </a:lnTo>
                    <a:lnTo>
                      <a:pt x="450" y="112"/>
                    </a:lnTo>
                    <a:lnTo>
                      <a:pt x="707" y="139"/>
                    </a:lnTo>
                    <a:lnTo>
                      <a:pt x="716" y="140"/>
                    </a:lnTo>
                    <a:lnTo>
                      <a:pt x="722" y="140"/>
                    </a:lnTo>
                    <a:lnTo>
                      <a:pt x="728" y="139"/>
                    </a:lnTo>
                    <a:lnTo>
                      <a:pt x="733" y="137"/>
                    </a:lnTo>
                    <a:lnTo>
                      <a:pt x="738" y="133"/>
                    </a:lnTo>
                    <a:lnTo>
                      <a:pt x="744" y="128"/>
                    </a:lnTo>
                    <a:lnTo>
                      <a:pt x="859" y="8"/>
                    </a:lnTo>
                    <a:lnTo>
                      <a:pt x="859" y="6"/>
                    </a:lnTo>
                    <a:lnTo>
                      <a:pt x="858" y="3"/>
                    </a:lnTo>
                    <a:lnTo>
                      <a:pt x="856" y="2"/>
                    </a:lnTo>
                    <a:lnTo>
                      <a:pt x="853" y="1"/>
                    </a:lnTo>
                    <a:lnTo>
                      <a:pt x="849" y="0"/>
                    </a:lnTo>
                    <a:lnTo>
                      <a:pt x="851" y="1"/>
                    </a:lnTo>
                    <a:lnTo>
                      <a:pt x="842" y="1"/>
                    </a:lnTo>
                    <a:lnTo>
                      <a:pt x="826" y="2"/>
                    </a:lnTo>
                    <a:lnTo>
                      <a:pt x="798" y="7"/>
                    </a:lnTo>
                    <a:lnTo>
                      <a:pt x="774" y="12"/>
                    </a:lnTo>
                    <a:lnTo>
                      <a:pt x="756" y="17"/>
                    </a:lnTo>
                    <a:lnTo>
                      <a:pt x="746" y="21"/>
                    </a:lnTo>
                    <a:lnTo>
                      <a:pt x="741" y="25"/>
                    </a:lnTo>
                    <a:lnTo>
                      <a:pt x="637" y="111"/>
                    </a:lnTo>
                    <a:lnTo>
                      <a:pt x="647" y="113"/>
                    </a:lnTo>
                    <a:lnTo>
                      <a:pt x="748" y="29"/>
                    </a:lnTo>
                    <a:lnTo>
                      <a:pt x="753" y="25"/>
                    </a:lnTo>
                    <a:lnTo>
                      <a:pt x="760" y="22"/>
                    </a:lnTo>
                    <a:lnTo>
                      <a:pt x="767" y="20"/>
                    </a:lnTo>
                    <a:lnTo>
                      <a:pt x="772" y="19"/>
                    </a:lnTo>
                    <a:lnTo>
                      <a:pt x="780" y="17"/>
                    </a:lnTo>
                    <a:lnTo>
                      <a:pt x="791" y="15"/>
                    </a:lnTo>
                    <a:lnTo>
                      <a:pt x="802" y="13"/>
                    </a:lnTo>
                    <a:lnTo>
                      <a:pt x="812" y="11"/>
                    </a:lnTo>
                    <a:lnTo>
                      <a:pt x="824" y="10"/>
                    </a:lnTo>
                    <a:lnTo>
                      <a:pt x="832" y="10"/>
                    </a:lnTo>
                    <a:lnTo>
                      <a:pt x="835" y="10"/>
                    </a:lnTo>
                    <a:lnTo>
                      <a:pt x="835" y="12"/>
                    </a:lnTo>
                    <a:lnTo>
                      <a:pt x="833" y="16"/>
                    </a:lnTo>
                    <a:lnTo>
                      <a:pt x="830" y="19"/>
                    </a:lnTo>
                    <a:lnTo>
                      <a:pt x="741" y="111"/>
                    </a:lnTo>
                    <a:lnTo>
                      <a:pt x="730" y="121"/>
                    </a:lnTo>
                    <a:lnTo>
                      <a:pt x="726" y="123"/>
                    </a:lnTo>
                    <a:lnTo>
                      <a:pt x="720" y="123"/>
                    </a:lnTo>
                    <a:lnTo>
                      <a:pt x="697" y="121"/>
                    </a:lnTo>
                    <a:lnTo>
                      <a:pt x="601" y="107"/>
                    </a:lnTo>
                    <a:lnTo>
                      <a:pt x="541" y="99"/>
                    </a:lnTo>
                    <a:lnTo>
                      <a:pt x="508" y="95"/>
                    </a:lnTo>
                    <a:lnTo>
                      <a:pt x="464" y="91"/>
                    </a:lnTo>
                    <a:lnTo>
                      <a:pt x="424" y="87"/>
                    </a:lnTo>
                    <a:lnTo>
                      <a:pt x="386" y="85"/>
                    </a:lnTo>
                    <a:lnTo>
                      <a:pt x="355" y="84"/>
                    </a:lnTo>
                    <a:lnTo>
                      <a:pt x="321" y="83"/>
                    </a:lnTo>
                    <a:lnTo>
                      <a:pt x="321" y="83"/>
                    </a:lnTo>
                  </a:path>
                </a:pathLst>
              </a:custGeom>
              <a:solidFill>
                <a:srgbClr val="0000FF"/>
              </a:solidFill>
              <a:ln w="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97" name="Freeform 1073">
                <a:extLst>
                  <a:ext uri="{FF2B5EF4-FFF2-40B4-BE49-F238E27FC236}">
                    <a16:creationId xmlns:a16="http://schemas.microsoft.com/office/drawing/2014/main" id="{320FC522-42A5-4992-92FC-195CF1AF9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" y="1801"/>
                <a:ext cx="189" cy="110"/>
              </a:xfrm>
              <a:custGeom>
                <a:avLst/>
                <a:gdLst>
                  <a:gd name="T0" fmla="*/ 0 w 189"/>
                  <a:gd name="T1" fmla="*/ 103 h 110"/>
                  <a:gd name="T2" fmla="*/ 101 w 189"/>
                  <a:gd name="T3" fmla="*/ 19 h 110"/>
                  <a:gd name="T4" fmla="*/ 106 w 189"/>
                  <a:gd name="T5" fmla="*/ 15 h 110"/>
                  <a:gd name="T6" fmla="*/ 113 w 189"/>
                  <a:gd name="T7" fmla="*/ 12 h 110"/>
                  <a:gd name="T8" fmla="*/ 120 w 189"/>
                  <a:gd name="T9" fmla="*/ 10 h 110"/>
                  <a:gd name="T10" fmla="*/ 125 w 189"/>
                  <a:gd name="T11" fmla="*/ 9 h 110"/>
                  <a:gd name="T12" fmla="*/ 133 w 189"/>
                  <a:gd name="T13" fmla="*/ 7 h 110"/>
                  <a:gd name="T14" fmla="*/ 144 w 189"/>
                  <a:gd name="T15" fmla="*/ 5 h 110"/>
                  <a:gd name="T16" fmla="*/ 155 w 189"/>
                  <a:gd name="T17" fmla="*/ 3 h 110"/>
                  <a:gd name="T18" fmla="*/ 165 w 189"/>
                  <a:gd name="T19" fmla="*/ 1 h 110"/>
                  <a:gd name="T20" fmla="*/ 177 w 189"/>
                  <a:gd name="T21" fmla="*/ 0 h 110"/>
                  <a:gd name="T22" fmla="*/ 185 w 189"/>
                  <a:gd name="T23" fmla="*/ 0 h 110"/>
                  <a:gd name="T24" fmla="*/ 188 w 189"/>
                  <a:gd name="T25" fmla="*/ 0 h 110"/>
                  <a:gd name="T26" fmla="*/ 188 w 189"/>
                  <a:gd name="T27" fmla="*/ 2 h 110"/>
                  <a:gd name="T28" fmla="*/ 186 w 189"/>
                  <a:gd name="T29" fmla="*/ 6 h 110"/>
                  <a:gd name="T30" fmla="*/ 183 w 189"/>
                  <a:gd name="T31" fmla="*/ 9 h 110"/>
                  <a:gd name="T32" fmla="*/ 174 w 189"/>
                  <a:gd name="T33" fmla="*/ 19 h 110"/>
                  <a:gd name="T34" fmla="*/ 172 w 189"/>
                  <a:gd name="T35" fmla="*/ 19 h 110"/>
                  <a:gd name="T36" fmla="*/ 164 w 189"/>
                  <a:gd name="T37" fmla="*/ 19 h 110"/>
                  <a:gd name="T38" fmla="*/ 158 w 189"/>
                  <a:gd name="T39" fmla="*/ 20 h 110"/>
                  <a:gd name="T40" fmla="*/ 149 w 189"/>
                  <a:gd name="T41" fmla="*/ 21 h 110"/>
                  <a:gd name="T42" fmla="*/ 143 w 189"/>
                  <a:gd name="T43" fmla="*/ 23 h 110"/>
                  <a:gd name="T44" fmla="*/ 139 w 189"/>
                  <a:gd name="T45" fmla="*/ 24 h 110"/>
                  <a:gd name="T46" fmla="*/ 135 w 189"/>
                  <a:gd name="T47" fmla="*/ 25 h 110"/>
                  <a:gd name="T48" fmla="*/ 129 w 189"/>
                  <a:gd name="T49" fmla="*/ 28 h 110"/>
                  <a:gd name="T50" fmla="*/ 123 w 189"/>
                  <a:gd name="T51" fmla="*/ 31 h 110"/>
                  <a:gd name="T52" fmla="*/ 49 w 189"/>
                  <a:gd name="T53" fmla="*/ 109 h 110"/>
                  <a:gd name="T54" fmla="*/ 0 w 189"/>
                  <a:gd name="T55" fmla="*/ 10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9" h="110">
                    <a:moveTo>
                      <a:pt x="0" y="103"/>
                    </a:moveTo>
                    <a:lnTo>
                      <a:pt x="101" y="19"/>
                    </a:lnTo>
                    <a:lnTo>
                      <a:pt x="106" y="15"/>
                    </a:lnTo>
                    <a:lnTo>
                      <a:pt x="113" y="12"/>
                    </a:lnTo>
                    <a:lnTo>
                      <a:pt x="120" y="10"/>
                    </a:lnTo>
                    <a:lnTo>
                      <a:pt x="125" y="9"/>
                    </a:lnTo>
                    <a:lnTo>
                      <a:pt x="133" y="7"/>
                    </a:lnTo>
                    <a:lnTo>
                      <a:pt x="144" y="5"/>
                    </a:lnTo>
                    <a:lnTo>
                      <a:pt x="155" y="3"/>
                    </a:lnTo>
                    <a:lnTo>
                      <a:pt x="165" y="1"/>
                    </a:lnTo>
                    <a:lnTo>
                      <a:pt x="177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88" y="2"/>
                    </a:lnTo>
                    <a:lnTo>
                      <a:pt x="186" y="6"/>
                    </a:lnTo>
                    <a:lnTo>
                      <a:pt x="183" y="9"/>
                    </a:lnTo>
                    <a:lnTo>
                      <a:pt x="174" y="19"/>
                    </a:lnTo>
                    <a:lnTo>
                      <a:pt x="172" y="19"/>
                    </a:lnTo>
                    <a:lnTo>
                      <a:pt x="164" y="19"/>
                    </a:lnTo>
                    <a:lnTo>
                      <a:pt x="158" y="20"/>
                    </a:lnTo>
                    <a:lnTo>
                      <a:pt x="149" y="21"/>
                    </a:lnTo>
                    <a:lnTo>
                      <a:pt x="143" y="23"/>
                    </a:lnTo>
                    <a:lnTo>
                      <a:pt x="139" y="24"/>
                    </a:lnTo>
                    <a:lnTo>
                      <a:pt x="135" y="25"/>
                    </a:lnTo>
                    <a:lnTo>
                      <a:pt x="129" y="28"/>
                    </a:lnTo>
                    <a:lnTo>
                      <a:pt x="123" y="31"/>
                    </a:lnTo>
                    <a:lnTo>
                      <a:pt x="49" y="109"/>
                    </a:lnTo>
                    <a:lnTo>
                      <a:pt x="0" y="103"/>
                    </a:lnTo>
                  </a:path>
                </a:pathLst>
              </a:custGeom>
              <a:solidFill>
                <a:srgbClr val="0000FF"/>
              </a:solidFill>
              <a:ln w="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98" name="Freeform 1074">
                <a:extLst>
                  <a:ext uri="{FF2B5EF4-FFF2-40B4-BE49-F238E27FC236}">
                    <a16:creationId xmlns:a16="http://schemas.microsoft.com/office/drawing/2014/main" id="{BADEDCB5-0A60-48AB-B2B5-F8638D26D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" y="1804"/>
                <a:ext cx="432" cy="111"/>
              </a:xfrm>
              <a:custGeom>
                <a:avLst/>
                <a:gdLst>
                  <a:gd name="T0" fmla="*/ 258 w 432"/>
                  <a:gd name="T1" fmla="*/ 29 h 111"/>
                  <a:gd name="T2" fmla="*/ 217 w 432"/>
                  <a:gd name="T3" fmla="*/ 17 h 111"/>
                  <a:gd name="T4" fmla="*/ 188 w 432"/>
                  <a:gd name="T5" fmla="*/ 10 h 111"/>
                  <a:gd name="T6" fmla="*/ 163 w 432"/>
                  <a:gd name="T7" fmla="*/ 5 h 111"/>
                  <a:gd name="T8" fmla="*/ 137 w 432"/>
                  <a:gd name="T9" fmla="*/ 0 h 111"/>
                  <a:gd name="T10" fmla="*/ 118 w 432"/>
                  <a:gd name="T11" fmla="*/ 0 h 111"/>
                  <a:gd name="T12" fmla="*/ 113 w 432"/>
                  <a:gd name="T13" fmla="*/ 0 h 111"/>
                  <a:gd name="T14" fmla="*/ 108 w 432"/>
                  <a:gd name="T15" fmla="*/ 2 h 111"/>
                  <a:gd name="T16" fmla="*/ 99 w 432"/>
                  <a:gd name="T17" fmla="*/ 8 h 111"/>
                  <a:gd name="T18" fmla="*/ 0 w 432"/>
                  <a:gd name="T19" fmla="*/ 70 h 111"/>
                  <a:gd name="T20" fmla="*/ 0 w 432"/>
                  <a:gd name="T21" fmla="*/ 70 h 111"/>
                  <a:gd name="T22" fmla="*/ 34 w 432"/>
                  <a:gd name="T23" fmla="*/ 71 h 111"/>
                  <a:gd name="T24" fmla="*/ 65 w 432"/>
                  <a:gd name="T25" fmla="*/ 72 h 111"/>
                  <a:gd name="T26" fmla="*/ 103 w 432"/>
                  <a:gd name="T27" fmla="*/ 74 h 111"/>
                  <a:gd name="T28" fmla="*/ 143 w 432"/>
                  <a:gd name="T29" fmla="*/ 78 h 111"/>
                  <a:gd name="T30" fmla="*/ 187 w 432"/>
                  <a:gd name="T31" fmla="*/ 82 h 111"/>
                  <a:gd name="T32" fmla="*/ 220 w 432"/>
                  <a:gd name="T33" fmla="*/ 86 h 111"/>
                  <a:gd name="T34" fmla="*/ 280 w 432"/>
                  <a:gd name="T35" fmla="*/ 94 h 111"/>
                  <a:gd name="T36" fmla="*/ 376 w 432"/>
                  <a:gd name="T37" fmla="*/ 108 h 111"/>
                  <a:gd name="T38" fmla="*/ 399 w 432"/>
                  <a:gd name="T39" fmla="*/ 110 h 111"/>
                  <a:gd name="T40" fmla="*/ 405 w 432"/>
                  <a:gd name="T41" fmla="*/ 110 h 111"/>
                  <a:gd name="T42" fmla="*/ 409 w 432"/>
                  <a:gd name="T43" fmla="*/ 108 h 111"/>
                  <a:gd name="T44" fmla="*/ 420 w 432"/>
                  <a:gd name="T45" fmla="*/ 98 h 111"/>
                  <a:gd name="T46" fmla="*/ 431 w 432"/>
                  <a:gd name="T47" fmla="*/ 86 h 111"/>
                  <a:gd name="T48" fmla="*/ 258 w 432"/>
                  <a:gd name="T49" fmla="*/ 2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2" h="111">
                    <a:moveTo>
                      <a:pt x="258" y="29"/>
                    </a:moveTo>
                    <a:lnTo>
                      <a:pt x="217" y="17"/>
                    </a:lnTo>
                    <a:lnTo>
                      <a:pt x="188" y="10"/>
                    </a:lnTo>
                    <a:lnTo>
                      <a:pt x="163" y="5"/>
                    </a:lnTo>
                    <a:lnTo>
                      <a:pt x="137" y="0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8" y="2"/>
                    </a:lnTo>
                    <a:lnTo>
                      <a:pt x="99" y="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34" y="71"/>
                    </a:lnTo>
                    <a:lnTo>
                      <a:pt x="65" y="72"/>
                    </a:lnTo>
                    <a:lnTo>
                      <a:pt x="103" y="74"/>
                    </a:lnTo>
                    <a:lnTo>
                      <a:pt x="143" y="78"/>
                    </a:lnTo>
                    <a:lnTo>
                      <a:pt x="187" y="82"/>
                    </a:lnTo>
                    <a:lnTo>
                      <a:pt x="220" y="86"/>
                    </a:lnTo>
                    <a:lnTo>
                      <a:pt x="280" y="94"/>
                    </a:lnTo>
                    <a:lnTo>
                      <a:pt x="376" y="108"/>
                    </a:lnTo>
                    <a:lnTo>
                      <a:pt x="399" y="110"/>
                    </a:lnTo>
                    <a:lnTo>
                      <a:pt x="405" y="110"/>
                    </a:lnTo>
                    <a:lnTo>
                      <a:pt x="409" y="108"/>
                    </a:lnTo>
                    <a:lnTo>
                      <a:pt x="420" y="98"/>
                    </a:lnTo>
                    <a:lnTo>
                      <a:pt x="431" y="86"/>
                    </a:lnTo>
                    <a:lnTo>
                      <a:pt x="258" y="29"/>
                    </a:lnTo>
                  </a:path>
                </a:pathLst>
              </a:custGeom>
              <a:noFill/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899" name="Freeform 1075">
                <a:extLst>
                  <a:ext uri="{FF2B5EF4-FFF2-40B4-BE49-F238E27FC236}">
                    <a16:creationId xmlns:a16="http://schemas.microsoft.com/office/drawing/2014/main" id="{B5D565B8-EE3C-406D-A1EF-5AC2316DE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" y="2097"/>
                <a:ext cx="1074" cy="157"/>
              </a:xfrm>
              <a:custGeom>
                <a:avLst/>
                <a:gdLst>
                  <a:gd name="T0" fmla="*/ 127 w 1074"/>
                  <a:gd name="T1" fmla="*/ 84 h 157"/>
                  <a:gd name="T2" fmla="*/ 315 w 1074"/>
                  <a:gd name="T3" fmla="*/ 83 h 157"/>
                  <a:gd name="T4" fmla="*/ 389 w 1074"/>
                  <a:gd name="T5" fmla="*/ 81 h 157"/>
                  <a:gd name="T6" fmla="*/ 401 w 1074"/>
                  <a:gd name="T7" fmla="*/ 90 h 157"/>
                  <a:gd name="T8" fmla="*/ 431 w 1074"/>
                  <a:gd name="T9" fmla="*/ 101 h 157"/>
                  <a:gd name="T10" fmla="*/ 466 w 1074"/>
                  <a:gd name="T11" fmla="*/ 105 h 157"/>
                  <a:gd name="T12" fmla="*/ 518 w 1074"/>
                  <a:gd name="T13" fmla="*/ 104 h 157"/>
                  <a:gd name="T14" fmla="*/ 567 w 1074"/>
                  <a:gd name="T15" fmla="*/ 97 h 157"/>
                  <a:gd name="T16" fmla="*/ 595 w 1074"/>
                  <a:gd name="T17" fmla="*/ 89 h 157"/>
                  <a:gd name="T18" fmla="*/ 619 w 1074"/>
                  <a:gd name="T19" fmla="*/ 110 h 157"/>
                  <a:gd name="T20" fmla="*/ 643 w 1074"/>
                  <a:gd name="T21" fmla="*/ 115 h 157"/>
                  <a:gd name="T22" fmla="*/ 666 w 1074"/>
                  <a:gd name="T23" fmla="*/ 109 h 157"/>
                  <a:gd name="T24" fmla="*/ 709 w 1074"/>
                  <a:gd name="T25" fmla="*/ 122 h 157"/>
                  <a:gd name="T26" fmla="*/ 750 w 1074"/>
                  <a:gd name="T27" fmla="*/ 135 h 157"/>
                  <a:gd name="T28" fmla="*/ 789 w 1074"/>
                  <a:gd name="T29" fmla="*/ 135 h 157"/>
                  <a:gd name="T30" fmla="*/ 779 w 1074"/>
                  <a:gd name="T31" fmla="*/ 143 h 157"/>
                  <a:gd name="T32" fmla="*/ 790 w 1074"/>
                  <a:gd name="T33" fmla="*/ 151 h 157"/>
                  <a:gd name="T34" fmla="*/ 829 w 1074"/>
                  <a:gd name="T35" fmla="*/ 156 h 157"/>
                  <a:gd name="T36" fmla="*/ 874 w 1074"/>
                  <a:gd name="T37" fmla="*/ 154 h 157"/>
                  <a:gd name="T38" fmla="*/ 927 w 1074"/>
                  <a:gd name="T39" fmla="*/ 145 h 157"/>
                  <a:gd name="T40" fmla="*/ 977 w 1074"/>
                  <a:gd name="T41" fmla="*/ 132 h 157"/>
                  <a:gd name="T42" fmla="*/ 1021 w 1074"/>
                  <a:gd name="T43" fmla="*/ 114 h 157"/>
                  <a:gd name="T44" fmla="*/ 1055 w 1074"/>
                  <a:gd name="T45" fmla="*/ 93 h 157"/>
                  <a:gd name="T46" fmla="*/ 1071 w 1074"/>
                  <a:gd name="T47" fmla="*/ 77 h 157"/>
                  <a:gd name="T48" fmla="*/ 1071 w 1074"/>
                  <a:gd name="T49" fmla="*/ 65 h 157"/>
                  <a:gd name="T50" fmla="*/ 1051 w 1074"/>
                  <a:gd name="T51" fmla="*/ 52 h 157"/>
                  <a:gd name="T52" fmla="*/ 1027 w 1074"/>
                  <a:gd name="T53" fmla="*/ 46 h 157"/>
                  <a:gd name="T54" fmla="*/ 981 w 1074"/>
                  <a:gd name="T55" fmla="*/ 47 h 157"/>
                  <a:gd name="T56" fmla="*/ 958 w 1074"/>
                  <a:gd name="T57" fmla="*/ 50 h 157"/>
                  <a:gd name="T58" fmla="*/ 941 w 1074"/>
                  <a:gd name="T59" fmla="*/ 52 h 157"/>
                  <a:gd name="T60" fmla="*/ 953 w 1074"/>
                  <a:gd name="T61" fmla="*/ 31 h 157"/>
                  <a:gd name="T62" fmla="*/ 958 w 1074"/>
                  <a:gd name="T63" fmla="*/ 15 h 157"/>
                  <a:gd name="T64" fmla="*/ 949 w 1074"/>
                  <a:gd name="T65" fmla="*/ 1 h 157"/>
                  <a:gd name="T66" fmla="*/ 933 w 1074"/>
                  <a:gd name="T67" fmla="*/ 1 h 157"/>
                  <a:gd name="T68" fmla="*/ 848 w 1074"/>
                  <a:gd name="T69" fmla="*/ 27 h 157"/>
                  <a:gd name="T70" fmla="*/ 767 w 1074"/>
                  <a:gd name="T71" fmla="*/ 39 h 157"/>
                  <a:gd name="T72" fmla="*/ 771 w 1074"/>
                  <a:gd name="T73" fmla="*/ 23 h 157"/>
                  <a:gd name="T74" fmla="*/ 743 w 1074"/>
                  <a:gd name="T75" fmla="*/ 17 h 157"/>
                  <a:gd name="T76" fmla="*/ 667 w 1074"/>
                  <a:gd name="T77" fmla="*/ 26 h 157"/>
                  <a:gd name="T78" fmla="*/ 576 w 1074"/>
                  <a:gd name="T79" fmla="*/ 41 h 157"/>
                  <a:gd name="T80" fmla="*/ 573 w 1074"/>
                  <a:gd name="T81" fmla="*/ 25 h 157"/>
                  <a:gd name="T82" fmla="*/ 556 w 1074"/>
                  <a:gd name="T83" fmla="*/ 19 h 157"/>
                  <a:gd name="T84" fmla="*/ 475 w 1074"/>
                  <a:gd name="T85" fmla="*/ 27 h 157"/>
                  <a:gd name="T86" fmla="*/ 401 w 1074"/>
                  <a:gd name="T87" fmla="*/ 30 h 157"/>
                  <a:gd name="T88" fmla="*/ 374 w 1074"/>
                  <a:gd name="T89" fmla="*/ 31 h 157"/>
                  <a:gd name="T90" fmla="*/ 333 w 1074"/>
                  <a:gd name="T91" fmla="*/ 39 h 157"/>
                  <a:gd name="T92" fmla="*/ 315 w 1074"/>
                  <a:gd name="T93" fmla="*/ 27 h 157"/>
                  <a:gd name="T94" fmla="*/ 282 w 1074"/>
                  <a:gd name="T95" fmla="*/ 29 h 157"/>
                  <a:gd name="T96" fmla="*/ 250 w 1074"/>
                  <a:gd name="T97" fmla="*/ 37 h 157"/>
                  <a:gd name="T98" fmla="*/ 226 w 1074"/>
                  <a:gd name="T99" fmla="*/ 50 h 157"/>
                  <a:gd name="T100" fmla="*/ 207 w 1074"/>
                  <a:gd name="T101" fmla="*/ 48 h 157"/>
                  <a:gd name="T102" fmla="*/ 171 w 1074"/>
                  <a:gd name="T103" fmla="*/ 41 h 157"/>
                  <a:gd name="T104" fmla="*/ 135 w 1074"/>
                  <a:gd name="T105" fmla="*/ 47 h 157"/>
                  <a:gd name="T106" fmla="*/ 124 w 1074"/>
                  <a:gd name="T107" fmla="*/ 56 h 157"/>
                  <a:gd name="T108" fmla="*/ 95 w 1074"/>
                  <a:gd name="T109" fmla="*/ 47 h 157"/>
                  <a:gd name="T110" fmla="*/ 49 w 1074"/>
                  <a:gd name="T111" fmla="*/ 49 h 157"/>
                  <a:gd name="T112" fmla="*/ 18 w 1074"/>
                  <a:gd name="T113" fmla="*/ 60 h 157"/>
                  <a:gd name="T114" fmla="*/ 1 w 1074"/>
                  <a:gd name="T115" fmla="*/ 7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4" h="157">
                    <a:moveTo>
                      <a:pt x="1" y="81"/>
                    </a:moveTo>
                    <a:lnTo>
                      <a:pt x="52" y="83"/>
                    </a:lnTo>
                    <a:lnTo>
                      <a:pt x="127" y="84"/>
                    </a:lnTo>
                    <a:lnTo>
                      <a:pt x="198" y="85"/>
                    </a:lnTo>
                    <a:lnTo>
                      <a:pt x="255" y="85"/>
                    </a:lnTo>
                    <a:lnTo>
                      <a:pt x="315" y="83"/>
                    </a:lnTo>
                    <a:lnTo>
                      <a:pt x="365" y="81"/>
                    </a:lnTo>
                    <a:lnTo>
                      <a:pt x="383" y="81"/>
                    </a:lnTo>
                    <a:lnTo>
                      <a:pt x="389" y="81"/>
                    </a:lnTo>
                    <a:lnTo>
                      <a:pt x="395" y="83"/>
                    </a:lnTo>
                    <a:lnTo>
                      <a:pt x="398" y="85"/>
                    </a:lnTo>
                    <a:lnTo>
                      <a:pt x="401" y="90"/>
                    </a:lnTo>
                    <a:lnTo>
                      <a:pt x="407" y="93"/>
                    </a:lnTo>
                    <a:lnTo>
                      <a:pt x="415" y="97"/>
                    </a:lnTo>
                    <a:lnTo>
                      <a:pt x="431" y="101"/>
                    </a:lnTo>
                    <a:lnTo>
                      <a:pt x="442" y="102"/>
                    </a:lnTo>
                    <a:lnTo>
                      <a:pt x="453" y="104"/>
                    </a:lnTo>
                    <a:lnTo>
                      <a:pt x="466" y="105"/>
                    </a:lnTo>
                    <a:lnTo>
                      <a:pt x="481" y="106"/>
                    </a:lnTo>
                    <a:lnTo>
                      <a:pt x="498" y="105"/>
                    </a:lnTo>
                    <a:lnTo>
                      <a:pt x="518" y="104"/>
                    </a:lnTo>
                    <a:lnTo>
                      <a:pt x="539" y="102"/>
                    </a:lnTo>
                    <a:lnTo>
                      <a:pt x="553" y="100"/>
                    </a:lnTo>
                    <a:lnTo>
                      <a:pt x="567" y="97"/>
                    </a:lnTo>
                    <a:lnTo>
                      <a:pt x="577" y="95"/>
                    </a:lnTo>
                    <a:lnTo>
                      <a:pt x="586" y="92"/>
                    </a:lnTo>
                    <a:lnTo>
                      <a:pt x="595" y="89"/>
                    </a:lnTo>
                    <a:lnTo>
                      <a:pt x="604" y="98"/>
                    </a:lnTo>
                    <a:lnTo>
                      <a:pt x="614" y="107"/>
                    </a:lnTo>
                    <a:lnTo>
                      <a:pt x="619" y="110"/>
                    </a:lnTo>
                    <a:lnTo>
                      <a:pt x="627" y="113"/>
                    </a:lnTo>
                    <a:lnTo>
                      <a:pt x="633" y="114"/>
                    </a:lnTo>
                    <a:lnTo>
                      <a:pt x="643" y="115"/>
                    </a:lnTo>
                    <a:lnTo>
                      <a:pt x="655" y="113"/>
                    </a:lnTo>
                    <a:lnTo>
                      <a:pt x="661" y="111"/>
                    </a:lnTo>
                    <a:lnTo>
                      <a:pt x="666" y="109"/>
                    </a:lnTo>
                    <a:lnTo>
                      <a:pt x="679" y="110"/>
                    </a:lnTo>
                    <a:lnTo>
                      <a:pt x="695" y="115"/>
                    </a:lnTo>
                    <a:lnTo>
                      <a:pt x="709" y="122"/>
                    </a:lnTo>
                    <a:lnTo>
                      <a:pt x="721" y="126"/>
                    </a:lnTo>
                    <a:lnTo>
                      <a:pt x="735" y="131"/>
                    </a:lnTo>
                    <a:lnTo>
                      <a:pt x="750" y="135"/>
                    </a:lnTo>
                    <a:lnTo>
                      <a:pt x="765" y="136"/>
                    </a:lnTo>
                    <a:lnTo>
                      <a:pt x="775" y="136"/>
                    </a:lnTo>
                    <a:lnTo>
                      <a:pt x="789" y="135"/>
                    </a:lnTo>
                    <a:lnTo>
                      <a:pt x="783" y="138"/>
                    </a:lnTo>
                    <a:lnTo>
                      <a:pt x="779" y="141"/>
                    </a:lnTo>
                    <a:lnTo>
                      <a:pt x="779" y="143"/>
                    </a:lnTo>
                    <a:lnTo>
                      <a:pt x="780" y="146"/>
                    </a:lnTo>
                    <a:lnTo>
                      <a:pt x="783" y="148"/>
                    </a:lnTo>
                    <a:lnTo>
                      <a:pt x="790" y="151"/>
                    </a:lnTo>
                    <a:lnTo>
                      <a:pt x="800" y="154"/>
                    </a:lnTo>
                    <a:lnTo>
                      <a:pt x="818" y="156"/>
                    </a:lnTo>
                    <a:lnTo>
                      <a:pt x="829" y="156"/>
                    </a:lnTo>
                    <a:lnTo>
                      <a:pt x="843" y="156"/>
                    </a:lnTo>
                    <a:lnTo>
                      <a:pt x="858" y="155"/>
                    </a:lnTo>
                    <a:lnTo>
                      <a:pt x="874" y="154"/>
                    </a:lnTo>
                    <a:lnTo>
                      <a:pt x="883" y="153"/>
                    </a:lnTo>
                    <a:lnTo>
                      <a:pt x="903" y="149"/>
                    </a:lnTo>
                    <a:lnTo>
                      <a:pt x="927" y="145"/>
                    </a:lnTo>
                    <a:lnTo>
                      <a:pt x="952" y="139"/>
                    </a:lnTo>
                    <a:lnTo>
                      <a:pt x="967" y="135"/>
                    </a:lnTo>
                    <a:lnTo>
                      <a:pt x="977" y="132"/>
                    </a:lnTo>
                    <a:lnTo>
                      <a:pt x="989" y="128"/>
                    </a:lnTo>
                    <a:lnTo>
                      <a:pt x="1003" y="122"/>
                    </a:lnTo>
                    <a:lnTo>
                      <a:pt x="1021" y="114"/>
                    </a:lnTo>
                    <a:lnTo>
                      <a:pt x="1032" y="107"/>
                    </a:lnTo>
                    <a:lnTo>
                      <a:pt x="1041" y="102"/>
                    </a:lnTo>
                    <a:lnTo>
                      <a:pt x="1055" y="93"/>
                    </a:lnTo>
                    <a:lnTo>
                      <a:pt x="1061" y="89"/>
                    </a:lnTo>
                    <a:lnTo>
                      <a:pt x="1068" y="81"/>
                    </a:lnTo>
                    <a:lnTo>
                      <a:pt x="1071" y="77"/>
                    </a:lnTo>
                    <a:lnTo>
                      <a:pt x="1073" y="72"/>
                    </a:lnTo>
                    <a:lnTo>
                      <a:pt x="1073" y="69"/>
                    </a:lnTo>
                    <a:lnTo>
                      <a:pt x="1071" y="65"/>
                    </a:lnTo>
                    <a:lnTo>
                      <a:pt x="1067" y="61"/>
                    </a:lnTo>
                    <a:lnTo>
                      <a:pt x="1059" y="55"/>
                    </a:lnTo>
                    <a:lnTo>
                      <a:pt x="1051" y="52"/>
                    </a:lnTo>
                    <a:lnTo>
                      <a:pt x="1045" y="49"/>
                    </a:lnTo>
                    <a:lnTo>
                      <a:pt x="1037" y="47"/>
                    </a:lnTo>
                    <a:lnTo>
                      <a:pt x="1027" y="46"/>
                    </a:lnTo>
                    <a:lnTo>
                      <a:pt x="1013" y="45"/>
                    </a:lnTo>
                    <a:lnTo>
                      <a:pt x="1007" y="45"/>
                    </a:lnTo>
                    <a:lnTo>
                      <a:pt x="981" y="47"/>
                    </a:lnTo>
                    <a:lnTo>
                      <a:pt x="967" y="49"/>
                    </a:lnTo>
                    <a:lnTo>
                      <a:pt x="962" y="50"/>
                    </a:lnTo>
                    <a:lnTo>
                      <a:pt x="958" y="50"/>
                    </a:lnTo>
                    <a:lnTo>
                      <a:pt x="943" y="55"/>
                    </a:lnTo>
                    <a:lnTo>
                      <a:pt x="937" y="57"/>
                    </a:lnTo>
                    <a:lnTo>
                      <a:pt x="941" y="52"/>
                    </a:lnTo>
                    <a:lnTo>
                      <a:pt x="946" y="44"/>
                    </a:lnTo>
                    <a:lnTo>
                      <a:pt x="951" y="36"/>
                    </a:lnTo>
                    <a:lnTo>
                      <a:pt x="953" y="31"/>
                    </a:lnTo>
                    <a:lnTo>
                      <a:pt x="957" y="23"/>
                    </a:lnTo>
                    <a:lnTo>
                      <a:pt x="957" y="20"/>
                    </a:lnTo>
                    <a:lnTo>
                      <a:pt x="958" y="15"/>
                    </a:lnTo>
                    <a:lnTo>
                      <a:pt x="957" y="10"/>
                    </a:lnTo>
                    <a:lnTo>
                      <a:pt x="954" y="5"/>
                    </a:lnTo>
                    <a:lnTo>
                      <a:pt x="949" y="1"/>
                    </a:lnTo>
                    <a:lnTo>
                      <a:pt x="944" y="0"/>
                    </a:lnTo>
                    <a:lnTo>
                      <a:pt x="938" y="1"/>
                    </a:lnTo>
                    <a:lnTo>
                      <a:pt x="933" y="1"/>
                    </a:lnTo>
                    <a:lnTo>
                      <a:pt x="925" y="3"/>
                    </a:lnTo>
                    <a:lnTo>
                      <a:pt x="905" y="9"/>
                    </a:lnTo>
                    <a:lnTo>
                      <a:pt x="848" y="27"/>
                    </a:lnTo>
                    <a:lnTo>
                      <a:pt x="758" y="52"/>
                    </a:lnTo>
                    <a:lnTo>
                      <a:pt x="764" y="44"/>
                    </a:lnTo>
                    <a:lnTo>
                      <a:pt x="767" y="39"/>
                    </a:lnTo>
                    <a:lnTo>
                      <a:pt x="770" y="32"/>
                    </a:lnTo>
                    <a:lnTo>
                      <a:pt x="771" y="27"/>
                    </a:lnTo>
                    <a:lnTo>
                      <a:pt x="771" y="23"/>
                    </a:lnTo>
                    <a:lnTo>
                      <a:pt x="766" y="19"/>
                    </a:lnTo>
                    <a:lnTo>
                      <a:pt x="756" y="17"/>
                    </a:lnTo>
                    <a:lnTo>
                      <a:pt x="743" y="17"/>
                    </a:lnTo>
                    <a:lnTo>
                      <a:pt x="732" y="17"/>
                    </a:lnTo>
                    <a:lnTo>
                      <a:pt x="707" y="20"/>
                    </a:lnTo>
                    <a:lnTo>
                      <a:pt x="667" y="26"/>
                    </a:lnTo>
                    <a:lnTo>
                      <a:pt x="636" y="31"/>
                    </a:lnTo>
                    <a:lnTo>
                      <a:pt x="601" y="37"/>
                    </a:lnTo>
                    <a:lnTo>
                      <a:pt x="576" y="41"/>
                    </a:lnTo>
                    <a:lnTo>
                      <a:pt x="577" y="36"/>
                    </a:lnTo>
                    <a:lnTo>
                      <a:pt x="576" y="30"/>
                    </a:lnTo>
                    <a:lnTo>
                      <a:pt x="573" y="25"/>
                    </a:lnTo>
                    <a:lnTo>
                      <a:pt x="569" y="22"/>
                    </a:lnTo>
                    <a:lnTo>
                      <a:pt x="563" y="21"/>
                    </a:lnTo>
                    <a:lnTo>
                      <a:pt x="556" y="19"/>
                    </a:lnTo>
                    <a:lnTo>
                      <a:pt x="547" y="19"/>
                    </a:lnTo>
                    <a:lnTo>
                      <a:pt x="547" y="19"/>
                    </a:lnTo>
                    <a:lnTo>
                      <a:pt x="475" y="27"/>
                    </a:lnTo>
                    <a:lnTo>
                      <a:pt x="402" y="36"/>
                    </a:lnTo>
                    <a:lnTo>
                      <a:pt x="403" y="32"/>
                    </a:lnTo>
                    <a:lnTo>
                      <a:pt x="401" y="30"/>
                    </a:lnTo>
                    <a:lnTo>
                      <a:pt x="397" y="29"/>
                    </a:lnTo>
                    <a:lnTo>
                      <a:pt x="384" y="30"/>
                    </a:lnTo>
                    <a:lnTo>
                      <a:pt x="374" y="31"/>
                    </a:lnTo>
                    <a:lnTo>
                      <a:pt x="355" y="35"/>
                    </a:lnTo>
                    <a:lnTo>
                      <a:pt x="334" y="41"/>
                    </a:lnTo>
                    <a:lnTo>
                      <a:pt x="333" y="39"/>
                    </a:lnTo>
                    <a:lnTo>
                      <a:pt x="327" y="33"/>
                    </a:lnTo>
                    <a:lnTo>
                      <a:pt x="321" y="29"/>
                    </a:lnTo>
                    <a:lnTo>
                      <a:pt x="315" y="27"/>
                    </a:lnTo>
                    <a:lnTo>
                      <a:pt x="310" y="27"/>
                    </a:lnTo>
                    <a:lnTo>
                      <a:pt x="304" y="26"/>
                    </a:lnTo>
                    <a:lnTo>
                      <a:pt x="282" y="29"/>
                    </a:lnTo>
                    <a:lnTo>
                      <a:pt x="269" y="31"/>
                    </a:lnTo>
                    <a:lnTo>
                      <a:pt x="259" y="33"/>
                    </a:lnTo>
                    <a:lnTo>
                      <a:pt x="250" y="37"/>
                    </a:lnTo>
                    <a:lnTo>
                      <a:pt x="237" y="43"/>
                    </a:lnTo>
                    <a:lnTo>
                      <a:pt x="231" y="47"/>
                    </a:lnTo>
                    <a:lnTo>
                      <a:pt x="226" y="50"/>
                    </a:lnTo>
                    <a:lnTo>
                      <a:pt x="219" y="53"/>
                    </a:lnTo>
                    <a:lnTo>
                      <a:pt x="218" y="54"/>
                    </a:lnTo>
                    <a:lnTo>
                      <a:pt x="207" y="48"/>
                    </a:lnTo>
                    <a:lnTo>
                      <a:pt x="193" y="43"/>
                    </a:lnTo>
                    <a:lnTo>
                      <a:pt x="186" y="41"/>
                    </a:lnTo>
                    <a:lnTo>
                      <a:pt x="171" y="41"/>
                    </a:lnTo>
                    <a:lnTo>
                      <a:pt x="156" y="41"/>
                    </a:lnTo>
                    <a:lnTo>
                      <a:pt x="142" y="45"/>
                    </a:lnTo>
                    <a:lnTo>
                      <a:pt x="135" y="47"/>
                    </a:lnTo>
                    <a:lnTo>
                      <a:pt x="131" y="50"/>
                    </a:lnTo>
                    <a:lnTo>
                      <a:pt x="127" y="52"/>
                    </a:lnTo>
                    <a:lnTo>
                      <a:pt x="124" y="56"/>
                    </a:lnTo>
                    <a:lnTo>
                      <a:pt x="117" y="53"/>
                    </a:lnTo>
                    <a:lnTo>
                      <a:pt x="106" y="49"/>
                    </a:lnTo>
                    <a:lnTo>
                      <a:pt x="95" y="47"/>
                    </a:lnTo>
                    <a:lnTo>
                      <a:pt x="78" y="46"/>
                    </a:lnTo>
                    <a:lnTo>
                      <a:pt x="60" y="47"/>
                    </a:lnTo>
                    <a:lnTo>
                      <a:pt x="49" y="49"/>
                    </a:lnTo>
                    <a:lnTo>
                      <a:pt x="35" y="53"/>
                    </a:lnTo>
                    <a:lnTo>
                      <a:pt x="27" y="56"/>
                    </a:lnTo>
                    <a:lnTo>
                      <a:pt x="18" y="60"/>
                    </a:lnTo>
                    <a:lnTo>
                      <a:pt x="9" y="65"/>
                    </a:lnTo>
                    <a:lnTo>
                      <a:pt x="3" y="70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1" y="81"/>
                    </a:lnTo>
                  </a:path>
                </a:pathLst>
              </a:custGeom>
              <a:solidFill>
                <a:srgbClr val="000000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900" name="Text Box 1076">
              <a:extLst>
                <a:ext uri="{FF2B5EF4-FFF2-40B4-BE49-F238E27FC236}">
                  <a16:creationId xmlns:a16="http://schemas.microsoft.com/office/drawing/2014/main" id="{C3336426-CADD-4A36-B4ED-4B9988372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" y="1782"/>
              <a:ext cx="3373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2493" b="1">
                  <a:solidFill>
                    <a:schemeClr val="tx1"/>
                  </a:solidFill>
                  <a:latin typeface="Arial" panose="020B0604020202020204" pitchFamily="34" charset="0"/>
                </a:rPr>
                <a:t>PASSAGGI DI CORSI D'ACQUA</a:t>
              </a:r>
              <a:br>
                <a:rPr lang="it-IT" altLang="it-IT" sz="2493" b="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2493" b="1">
                  <a:solidFill>
                    <a:schemeClr val="tx1"/>
                  </a:solidFill>
                  <a:latin typeface="Arial" panose="020B0604020202020204" pitchFamily="34" charset="0"/>
                </a:rPr>
                <a:t>E IDROGRAFIA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</p:grpSp>
      <p:grpSp>
        <p:nvGrpSpPr>
          <p:cNvPr id="79008" name="Group 1184">
            <a:extLst>
              <a:ext uri="{FF2B5EF4-FFF2-40B4-BE49-F238E27FC236}">
                <a16:creationId xmlns:a16="http://schemas.microsoft.com/office/drawing/2014/main" id="{B4D709D8-8DE7-4A0D-8188-7FA44E0A4172}"/>
              </a:ext>
            </a:extLst>
          </p:cNvPr>
          <p:cNvGrpSpPr>
            <a:grpSpLocks/>
          </p:cNvGrpSpPr>
          <p:nvPr/>
        </p:nvGrpSpPr>
        <p:grpSpPr bwMode="auto">
          <a:xfrm>
            <a:off x="1293814" y="3883344"/>
            <a:ext cx="4813866" cy="1156559"/>
            <a:chOff x="480" y="2300"/>
            <a:chExt cx="3284" cy="789"/>
          </a:xfrm>
        </p:grpSpPr>
        <p:grpSp>
          <p:nvGrpSpPr>
            <p:cNvPr id="78901" name="Group 1077">
              <a:extLst>
                <a:ext uri="{FF2B5EF4-FFF2-40B4-BE49-F238E27FC236}">
                  <a16:creationId xmlns:a16="http://schemas.microsoft.com/office/drawing/2014/main" id="{258A112E-B7ED-48B4-8751-304564AF1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300"/>
              <a:ext cx="831" cy="789"/>
              <a:chOff x="480" y="2300"/>
              <a:chExt cx="831" cy="789"/>
            </a:xfrm>
          </p:grpSpPr>
          <p:sp>
            <p:nvSpPr>
              <p:cNvPr id="78902" name="Freeform 1078">
                <a:extLst>
                  <a:ext uri="{FF2B5EF4-FFF2-40B4-BE49-F238E27FC236}">
                    <a16:creationId xmlns:a16="http://schemas.microsoft.com/office/drawing/2014/main" id="{E4CDB069-F7E9-4290-B2C9-0B83CEA6C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2576"/>
                <a:ext cx="602" cy="513"/>
              </a:xfrm>
              <a:custGeom>
                <a:avLst/>
                <a:gdLst>
                  <a:gd name="T0" fmla="*/ 190 w 602"/>
                  <a:gd name="T1" fmla="*/ 117 h 513"/>
                  <a:gd name="T2" fmla="*/ 202 w 602"/>
                  <a:gd name="T3" fmla="*/ 44 h 513"/>
                  <a:gd name="T4" fmla="*/ 194 w 602"/>
                  <a:gd name="T5" fmla="*/ 54 h 513"/>
                  <a:gd name="T6" fmla="*/ 178 w 602"/>
                  <a:gd name="T7" fmla="*/ 78 h 513"/>
                  <a:gd name="T8" fmla="*/ 172 w 602"/>
                  <a:gd name="T9" fmla="*/ 21 h 513"/>
                  <a:gd name="T10" fmla="*/ 172 w 602"/>
                  <a:gd name="T11" fmla="*/ 50 h 513"/>
                  <a:gd name="T12" fmla="*/ 159 w 602"/>
                  <a:gd name="T13" fmla="*/ 111 h 513"/>
                  <a:gd name="T14" fmla="*/ 137 w 602"/>
                  <a:gd name="T15" fmla="*/ 106 h 513"/>
                  <a:gd name="T16" fmla="*/ 136 w 602"/>
                  <a:gd name="T17" fmla="*/ 83 h 513"/>
                  <a:gd name="T18" fmla="*/ 146 w 602"/>
                  <a:gd name="T19" fmla="*/ 63 h 513"/>
                  <a:gd name="T20" fmla="*/ 114 w 602"/>
                  <a:gd name="T21" fmla="*/ 94 h 513"/>
                  <a:gd name="T22" fmla="*/ 77 w 602"/>
                  <a:gd name="T23" fmla="*/ 80 h 513"/>
                  <a:gd name="T24" fmla="*/ 64 w 602"/>
                  <a:gd name="T25" fmla="*/ 55 h 513"/>
                  <a:gd name="T26" fmla="*/ 70 w 602"/>
                  <a:gd name="T27" fmla="*/ 2 h 513"/>
                  <a:gd name="T28" fmla="*/ 64 w 602"/>
                  <a:gd name="T29" fmla="*/ 34 h 513"/>
                  <a:gd name="T30" fmla="*/ 36 w 602"/>
                  <a:gd name="T31" fmla="*/ 68 h 513"/>
                  <a:gd name="T32" fmla="*/ 0 w 602"/>
                  <a:gd name="T33" fmla="*/ 14 h 513"/>
                  <a:gd name="T34" fmla="*/ 33 w 602"/>
                  <a:gd name="T35" fmla="*/ 78 h 513"/>
                  <a:gd name="T36" fmla="*/ 98 w 602"/>
                  <a:gd name="T37" fmla="*/ 124 h 513"/>
                  <a:gd name="T38" fmla="*/ 126 w 602"/>
                  <a:gd name="T39" fmla="*/ 177 h 513"/>
                  <a:gd name="T40" fmla="*/ 170 w 602"/>
                  <a:gd name="T41" fmla="*/ 271 h 513"/>
                  <a:gd name="T42" fmla="*/ 155 w 602"/>
                  <a:gd name="T43" fmla="*/ 376 h 513"/>
                  <a:gd name="T44" fmla="*/ 116 w 602"/>
                  <a:gd name="T45" fmla="*/ 471 h 513"/>
                  <a:gd name="T46" fmla="*/ 137 w 602"/>
                  <a:gd name="T47" fmla="*/ 480 h 513"/>
                  <a:gd name="T48" fmla="*/ 191 w 602"/>
                  <a:gd name="T49" fmla="*/ 512 h 513"/>
                  <a:gd name="T50" fmla="*/ 201 w 602"/>
                  <a:gd name="T51" fmla="*/ 500 h 513"/>
                  <a:gd name="T52" fmla="*/ 272 w 602"/>
                  <a:gd name="T53" fmla="*/ 498 h 513"/>
                  <a:gd name="T54" fmla="*/ 231 w 602"/>
                  <a:gd name="T55" fmla="*/ 410 h 513"/>
                  <a:gd name="T56" fmla="*/ 232 w 602"/>
                  <a:gd name="T57" fmla="*/ 320 h 513"/>
                  <a:gd name="T58" fmla="*/ 228 w 602"/>
                  <a:gd name="T59" fmla="*/ 249 h 513"/>
                  <a:gd name="T60" fmla="*/ 269 w 602"/>
                  <a:gd name="T61" fmla="*/ 169 h 513"/>
                  <a:gd name="T62" fmla="*/ 345 w 602"/>
                  <a:gd name="T63" fmla="*/ 132 h 513"/>
                  <a:gd name="T64" fmla="*/ 416 w 602"/>
                  <a:gd name="T65" fmla="*/ 91 h 513"/>
                  <a:gd name="T66" fmla="*/ 508 w 602"/>
                  <a:gd name="T67" fmla="*/ 98 h 513"/>
                  <a:gd name="T68" fmla="*/ 574 w 602"/>
                  <a:gd name="T69" fmla="*/ 58 h 513"/>
                  <a:gd name="T70" fmla="*/ 594 w 602"/>
                  <a:gd name="T71" fmla="*/ 40 h 513"/>
                  <a:gd name="T72" fmla="*/ 548 w 602"/>
                  <a:gd name="T73" fmla="*/ 53 h 513"/>
                  <a:gd name="T74" fmla="*/ 544 w 602"/>
                  <a:gd name="T75" fmla="*/ 33 h 513"/>
                  <a:gd name="T76" fmla="*/ 508 w 602"/>
                  <a:gd name="T77" fmla="*/ 76 h 513"/>
                  <a:gd name="T78" fmla="*/ 521 w 602"/>
                  <a:gd name="T79" fmla="*/ 39 h 513"/>
                  <a:gd name="T80" fmla="*/ 516 w 602"/>
                  <a:gd name="T81" fmla="*/ 39 h 513"/>
                  <a:gd name="T82" fmla="*/ 462 w 602"/>
                  <a:gd name="T83" fmla="*/ 72 h 513"/>
                  <a:gd name="T84" fmla="*/ 408 w 602"/>
                  <a:gd name="T85" fmla="*/ 53 h 513"/>
                  <a:gd name="T86" fmla="*/ 445 w 602"/>
                  <a:gd name="T87" fmla="*/ 22 h 513"/>
                  <a:gd name="T88" fmla="*/ 447 w 602"/>
                  <a:gd name="T89" fmla="*/ 6 h 513"/>
                  <a:gd name="T90" fmla="*/ 410 w 602"/>
                  <a:gd name="T91" fmla="*/ 43 h 513"/>
                  <a:gd name="T92" fmla="*/ 384 w 602"/>
                  <a:gd name="T93" fmla="*/ 27 h 513"/>
                  <a:gd name="T94" fmla="*/ 378 w 602"/>
                  <a:gd name="T95" fmla="*/ 27 h 513"/>
                  <a:gd name="T96" fmla="*/ 352 w 602"/>
                  <a:gd name="T97" fmla="*/ 85 h 513"/>
                  <a:gd name="T98" fmla="*/ 285 w 602"/>
                  <a:gd name="T99" fmla="*/ 119 h 513"/>
                  <a:gd name="T100" fmla="*/ 240 w 602"/>
                  <a:gd name="T101" fmla="*/ 138 h 513"/>
                  <a:gd name="T102" fmla="*/ 274 w 602"/>
                  <a:gd name="T103" fmla="*/ 80 h 513"/>
                  <a:gd name="T104" fmla="*/ 282 w 602"/>
                  <a:gd name="T105" fmla="*/ 33 h 513"/>
                  <a:gd name="T106" fmla="*/ 264 w 602"/>
                  <a:gd name="T107" fmla="*/ 44 h 513"/>
                  <a:gd name="T108" fmla="*/ 246 w 602"/>
                  <a:gd name="T109" fmla="*/ 21 h 513"/>
                  <a:gd name="T110" fmla="*/ 258 w 602"/>
                  <a:gd name="T111" fmla="*/ 75 h 513"/>
                  <a:gd name="T112" fmla="*/ 230 w 602"/>
                  <a:gd name="T113" fmla="*/ 13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513">
                    <a:moveTo>
                      <a:pt x="201" y="186"/>
                    </a:moveTo>
                    <a:lnTo>
                      <a:pt x="196" y="180"/>
                    </a:lnTo>
                    <a:lnTo>
                      <a:pt x="191" y="169"/>
                    </a:lnTo>
                    <a:lnTo>
                      <a:pt x="189" y="158"/>
                    </a:lnTo>
                    <a:lnTo>
                      <a:pt x="188" y="142"/>
                    </a:lnTo>
                    <a:lnTo>
                      <a:pt x="188" y="129"/>
                    </a:lnTo>
                    <a:lnTo>
                      <a:pt x="190" y="117"/>
                    </a:lnTo>
                    <a:lnTo>
                      <a:pt x="194" y="106"/>
                    </a:lnTo>
                    <a:lnTo>
                      <a:pt x="198" y="93"/>
                    </a:lnTo>
                    <a:lnTo>
                      <a:pt x="202" y="81"/>
                    </a:lnTo>
                    <a:lnTo>
                      <a:pt x="204" y="66"/>
                    </a:lnTo>
                    <a:lnTo>
                      <a:pt x="203" y="56"/>
                    </a:lnTo>
                    <a:lnTo>
                      <a:pt x="202" y="44"/>
                    </a:lnTo>
                    <a:lnTo>
                      <a:pt x="202" y="44"/>
                    </a:lnTo>
                    <a:lnTo>
                      <a:pt x="200" y="34"/>
                    </a:lnTo>
                    <a:lnTo>
                      <a:pt x="200" y="24"/>
                    </a:lnTo>
                    <a:lnTo>
                      <a:pt x="190" y="24"/>
                    </a:lnTo>
                    <a:lnTo>
                      <a:pt x="192" y="30"/>
                    </a:lnTo>
                    <a:lnTo>
                      <a:pt x="193" y="42"/>
                    </a:lnTo>
                    <a:lnTo>
                      <a:pt x="193" y="46"/>
                    </a:lnTo>
                    <a:lnTo>
                      <a:pt x="194" y="54"/>
                    </a:lnTo>
                    <a:lnTo>
                      <a:pt x="194" y="64"/>
                    </a:lnTo>
                    <a:lnTo>
                      <a:pt x="192" y="75"/>
                    </a:lnTo>
                    <a:lnTo>
                      <a:pt x="190" y="82"/>
                    </a:lnTo>
                    <a:lnTo>
                      <a:pt x="186" y="90"/>
                    </a:lnTo>
                    <a:lnTo>
                      <a:pt x="182" y="98"/>
                    </a:lnTo>
                    <a:lnTo>
                      <a:pt x="179" y="86"/>
                    </a:lnTo>
                    <a:lnTo>
                      <a:pt x="178" y="78"/>
                    </a:lnTo>
                    <a:lnTo>
                      <a:pt x="178" y="68"/>
                    </a:lnTo>
                    <a:lnTo>
                      <a:pt x="178" y="57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38"/>
                    </a:lnTo>
                    <a:lnTo>
                      <a:pt x="174" y="28"/>
                    </a:lnTo>
                    <a:lnTo>
                      <a:pt x="172" y="21"/>
                    </a:lnTo>
                    <a:lnTo>
                      <a:pt x="169" y="16"/>
                    </a:lnTo>
                    <a:lnTo>
                      <a:pt x="169" y="16"/>
                    </a:lnTo>
                    <a:lnTo>
                      <a:pt x="162" y="13"/>
                    </a:lnTo>
                    <a:lnTo>
                      <a:pt x="166" y="19"/>
                    </a:lnTo>
                    <a:lnTo>
                      <a:pt x="168" y="26"/>
                    </a:lnTo>
                    <a:lnTo>
                      <a:pt x="170" y="35"/>
                    </a:lnTo>
                    <a:lnTo>
                      <a:pt x="172" y="50"/>
                    </a:lnTo>
                    <a:lnTo>
                      <a:pt x="172" y="52"/>
                    </a:lnTo>
                    <a:lnTo>
                      <a:pt x="172" y="63"/>
                    </a:lnTo>
                    <a:lnTo>
                      <a:pt x="172" y="76"/>
                    </a:lnTo>
                    <a:lnTo>
                      <a:pt x="169" y="90"/>
                    </a:lnTo>
                    <a:lnTo>
                      <a:pt x="164" y="100"/>
                    </a:lnTo>
                    <a:lnTo>
                      <a:pt x="160" y="108"/>
                    </a:lnTo>
                    <a:lnTo>
                      <a:pt x="159" y="111"/>
                    </a:lnTo>
                    <a:lnTo>
                      <a:pt x="158" y="115"/>
                    </a:lnTo>
                    <a:lnTo>
                      <a:pt x="157" y="132"/>
                    </a:lnTo>
                    <a:lnTo>
                      <a:pt x="155" y="122"/>
                    </a:lnTo>
                    <a:lnTo>
                      <a:pt x="153" y="116"/>
                    </a:lnTo>
                    <a:lnTo>
                      <a:pt x="149" y="111"/>
                    </a:lnTo>
                    <a:lnTo>
                      <a:pt x="144" y="108"/>
                    </a:lnTo>
                    <a:lnTo>
                      <a:pt x="137" y="106"/>
                    </a:lnTo>
                    <a:lnTo>
                      <a:pt x="128" y="104"/>
                    </a:lnTo>
                    <a:lnTo>
                      <a:pt x="122" y="101"/>
                    </a:lnTo>
                    <a:lnTo>
                      <a:pt x="121" y="100"/>
                    </a:lnTo>
                    <a:lnTo>
                      <a:pt x="121" y="98"/>
                    </a:lnTo>
                    <a:lnTo>
                      <a:pt x="124" y="91"/>
                    </a:lnTo>
                    <a:lnTo>
                      <a:pt x="128" y="87"/>
                    </a:lnTo>
                    <a:lnTo>
                      <a:pt x="136" y="83"/>
                    </a:lnTo>
                    <a:lnTo>
                      <a:pt x="142" y="78"/>
                    </a:lnTo>
                    <a:lnTo>
                      <a:pt x="147" y="71"/>
                    </a:lnTo>
                    <a:lnTo>
                      <a:pt x="151" y="64"/>
                    </a:lnTo>
                    <a:lnTo>
                      <a:pt x="152" y="58"/>
                    </a:lnTo>
                    <a:lnTo>
                      <a:pt x="148" y="57"/>
                    </a:lnTo>
                    <a:lnTo>
                      <a:pt x="148" y="57"/>
                    </a:lnTo>
                    <a:lnTo>
                      <a:pt x="146" y="63"/>
                    </a:lnTo>
                    <a:lnTo>
                      <a:pt x="142" y="69"/>
                    </a:lnTo>
                    <a:lnTo>
                      <a:pt x="138" y="74"/>
                    </a:lnTo>
                    <a:lnTo>
                      <a:pt x="131" y="78"/>
                    </a:lnTo>
                    <a:lnTo>
                      <a:pt x="125" y="81"/>
                    </a:lnTo>
                    <a:lnTo>
                      <a:pt x="120" y="85"/>
                    </a:lnTo>
                    <a:lnTo>
                      <a:pt x="117" y="89"/>
                    </a:lnTo>
                    <a:lnTo>
                      <a:pt x="114" y="94"/>
                    </a:lnTo>
                    <a:lnTo>
                      <a:pt x="114" y="100"/>
                    </a:lnTo>
                    <a:lnTo>
                      <a:pt x="106" y="95"/>
                    </a:lnTo>
                    <a:lnTo>
                      <a:pt x="99" y="90"/>
                    </a:lnTo>
                    <a:lnTo>
                      <a:pt x="94" y="86"/>
                    </a:lnTo>
                    <a:lnTo>
                      <a:pt x="89" y="83"/>
                    </a:lnTo>
                    <a:lnTo>
                      <a:pt x="84" y="81"/>
                    </a:lnTo>
                    <a:lnTo>
                      <a:pt x="77" y="80"/>
                    </a:lnTo>
                    <a:lnTo>
                      <a:pt x="69" y="81"/>
                    </a:lnTo>
                    <a:lnTo>
                      <a:pt x="62" y="80"/>
                    </a:lnTo>
                    <a:lnTo>
                      <a:pt x="59" y="77"/>
                    </a:lnTo>
                    <a:lnTo>
                      <a:pt x="58" y="75"/>
                    </a:lnTo>
                    <a:lnTo>
                      <a:pt x="58" y="71"/>
                    </a:lnTo>
                    <a:lnTo>
                      <a:pt x="60" y="64"/>
                    </a:lnTo>
                    <a:lnTo>
                      <a:pt x="64" y="55"/>
                    </a:lnTo>
                    <a:lnTo>
                      <a:pt x="67" y="46"/>
                    </a:lnTo>
                    <a:lnTo>
                      <a:pt x="69" y="36"/>
                    </a:lnTo>
                    <a:lnTo>
                      <a:pt x="70" y="25"/>
                    </a:lnTo>
                    <a:lnTo>
                      <a:pt x="72" y="16"/>
                    </a:lnTo>
                    <a:lnTo>
                      <a:pt x="72" y="11"/>
                    </a:lnTo>
                    <a:lnTo>
                      <a:pt x="72" y="7"/>
                    </a:lnTo>
                    <a:lnTo>
                      <a:pt x="70" y="2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7"/>
                    </a:lnTo>
                    <a:lnTo>
                      <a:pt x="68" y="11"/>
                    </a:lnTo>
                    <a:lnTo>
                      <a:pt x="67" y="16"/>
                    </a:lnTo>
                    <a:lnTo>
                      <a:pt x="64" y="24"/>
                    </a:lnTo>
                    <a:lnTo>
                      <a:pt x="64" y="34"/>
                    </a:lnTo>
                    <a:lnTo>
                      <a:pt x="61" y="44"/>
                    </a:lnTo>
                    <a:lnTo>
                      <a:pt x="57" y="53"/>
                    </a:lnTo>
                    <a:lnTo>
                      <a:pt x="52" y="61"/>
                    </a:lnTo>
                    <a:lnTo>
                      <a:pt x="49" y="69"/>
                    </a:lnTo>
                    <a:lnTo>
                      <a:pt x="48" y="78"/>
                    </a:lnTo>
                    <a:lnTo>
                      <a:pt x="42" y="75"/>
                    </a:lnTo>
                    <a:lnTo>
                      <a:pt x="36" y="68"/>
                    </a:lnTo>
                    <a:lnTo>
                      <a:pt x="31" y="58"/>
                    </a:lnTo>
                    <a:lnTo>
                      <a:pt x="26" y="46"/>
                    </a:lnTo>
                    <a:lnTo>
                      <a:pt x="22" y="34"/>
                    </a:lnTo>
                    <a:lnTo>
                      <a:pt x="18" y="24"/>
                    </a:lnTo>
                    <a:lnTo>
                      <a:pt x="13" y="18"/>
                    </a:lnTo>
                    <a:lnTo>
                      <a:pt x="8" y="13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9" y="23"/>
                    </a:lnTo>
                    <a:lnTo>
                      <a:pt x="14" y="30"/>
                    </a:lnTo>
                    <a:lnTo>
                      <a:pt x="18" y="41"/>
                    </a:lnTo>
                    <a:lnTo>
                      <a:pt x="23" y="57"/>
                    </a:lnTo>
                    <a:lnTo>
                      <a:pt x="28" y="70"/>
                    </a:lnTo>
                    <a:lnTo>
                      <a:pt x="33" y="78"/>
                    </a:lnTo>
                    <a:lnTo>
                      <a:pt x="39" y="85"/>
                    </a:lnTo>
                    <a:lnTo>
                      <a:pt x="50" y="92"/>
                    </a:lnTo>
                    <a:lnTo>
                      <a:pt x="62" y="98"/>
                    </a:lnTo>
                    <a:lnTo>
                      <a:pt x="74" y="104"/>
                    </a:lnTo>
                    <a:lnTo>
                      <a:pt x="84" y="109"/>
                    </a:lnTo>
                    <a:lnTo>
                      <a:pt x="92" y="116"/>
                    </a:lnTo>
                    <a:lnTo>
                      <a:pt x="98" y="124"/>
                    </a:lnTo>
                    <a:lnTo>
                      <a:pt x="100" y="131"/>
                    </a:lnTo>
                    <a:lnTo>
                      <a:pt x="101" y="138"/>
                    </a:lnTo>
                    <a:lnTo>
                      <a:pt x="102" y="150"/>
                    </a:lnTo>
                    <a:lnTo>
                      <a:pt x="104" y="159"/>
                    </a:lnTo>
                    <a:lnTo>
                      <a:pt x="108" y="164"/>
                    </a:lnTo>
                    <a:lnTo>
                      <a:pt x="116" y="171"/>
                    </a:lnTo>
                    <a:lnTo>
                      <a:pt x="126" y="177"/>
                    </a:lnTo>
                    <a:lnTo>
                      <a:pt x="136" y="183"/>
                    </a:lnTo>
                    <a:lnTo>
                      <a:pt x="143" y="190"/>
                    </a:lnTo>
                    <a:lnTo>
                      <a:pt x="152" y="215"/>
                    </a:lnTo>
                    <a:lnTo>
                      <a:pt x="157" y="245"/>
                    </a:lnTo>
                    <a:lnTo>
                      <a:pt x="160" y="253"/>
                    </a:lnTo>
                    <a:lnTo>
                      <a:pt x="165" y="261"/>
                    </a:lnTo>
                    <a:lnTo>
                      <a:pt x="170" y="271"/>
                    </a:lnTo>
                    <a:lnTo>
                      <a:pt x="175" y="284"/>
                    </a:lnTo>
                    <a:lnTo>
                      <a:pt x="178" y="294"/>
                    </a:lnTo>
                    <a:lnTo>
                      <a:pt x="179" y="307"/>
                    </a:lnTo>
                    <a:lnTo>
                      <a:pt x="179" y="320"/>
                    </a:lnTo>
                    <a:lnTo>
                      <a:pt x="178" y="334"/>
                    </a:lnTo>
                    <a:lnTo>
                      <a:pt x="167" y="356"/>
                    </a:lnTo>
                    <a:lnTo>
                      <a:pt x="155" y="376"/>
                    </a:lnTo>
                    <a:lnTo>
                      <a:pt x="146" y="392"/>
                    </a:lnTo>
                    <a:lnTo>
                      <a:pt x="140" y="406"/>
                    </a:lnTo>
                    <a:lnTo>
                      <a:pt x="135" y="421"/>
                    </a:lnTo>
                    <a:lnTo>
                      <a:pt x="131" y="436"/>
                    </a:lnTo>
                    <a:lnTo>
                      <a:pt x="127" y="450"/>
                    </a:lnTo>
                    <a:lnTo>
                      <a:pt x="120" y="466"/>
                    </a:lnTo>
                    <a:lnTo>
                      <a:pt x="116" y="471"/>
                    </a:lnTo>
                    <a:lnTo>
                      <a:pt x="112" y="476"/>
                    </a:lnTo>
                    <a:lnTo>
                      <a:pt x="104" y="483"/>
                    </a:lnTo>
                    <a:lnTo>
                      <a:pt x="94" y="489"/>
                    </a:lnTo>
                    <a:lnTo>
                      <a:pt x="104" y="486"/>
                    </a:lnTo>
                    <a:lnTo>
                      <a:pt x="116" y="483"/>
                    </a:lnTo>
                    <a:lnTo>
                      <a:pt x="126" y="481"/>
                    </a:lnTo>
                    <a:lnTo>
                      <a:pt x="137" y="480"/>
                    </a:lnTo>
                    <a:lnTo>
                      <a:pt x="148" y="480"/>
                    </a:lnTo>
                    <a:lnTo>
                      <a:pt x="160" y="480"/>
                    </a:lnTo>
                    <a:lnTo>
                      <a:pt x="168" y="484"/>
                    </a:lnTo>
                    <a:lnTo>
                      <a:pt x="176" y="490"/>
                    </a:lnTo>
                    <a:lnTo>
                      <a:pt x="182" y="498"/>
                    </a:lnTo>
                    <a:lnTo>
                      <a:pt x="187" y="506"/>
                    </a:lnTo>
                    <a:lnTo>
                      <a:pt x="191" y="512"/>
                    </a:lnTo>
                    <a:lnTo>
                      <a:pt x="191" y="509"/>
                    </a:lnTo>
                    <a:lnTo>
                      <a:pt x="190" y="498"/>
                    </a:lnTo>
                    <a:lnTo>
                      <a:pt x="189" y="489"/>
                    </a:lnTo>
                    <a:lnTo>
                      <a:pt x="186" y="475"/>
                    </a:lnTo>
                    <a:lnTo>
                      <a:pt x="191" y="489"/>
                    </a:lnTo>
                    <a:lnTo>
                      <a:pt x="196" y="496"/>
                    </a:lnTo>
                    <a:lnTo>
                      <a:pt x="201" y="500"/>
                    </a:lnTo>
                    <a:lnTo>
                      <a:pt x="208" y="501"/>
                    </a:lnTo>
                    <a:lnTo>
                      <a:pt x="216" y="500"/>
                    </a:lnTo>
                    <a:lnTo>
                      <a:pt x="226" y="497"/>
                    </a:lnTo>
                    <a:lnTo>
                      <a:pt x="238" y="494"/>
                    </a:lnTo>
                    <a:lnTo>
                      <a:pt x="250" y="492"/>
                    </a:lnTo>
                    <a:lnTo>
                      <a:pt x="260" y="494"/>
                    </a:lnTo>
                    <a:lnTo>
                      <a:pt x="272" y="498"/>
                    </a:lnTo>
                    <a:lnTo>
                      <a:pt x="251" y="484"/>
                    </a:lnTo>
                    <a:lnTo>
                      <a:pt x="243" y="477"/>
                    </a:lnTo>
                    <a:lnTo>
                      <a:pt x="237" y="469"/>
                    </a:lnTo>
                    <a:lnTo>
                      <a:pt x="233" y="458"/>
                    </a:lnTo>
                    <a:lnTo>
                      <a:pt x="231" y="444"/>
                    </a:lnTo>
                    <a:lnTo>
                      <a:pt x="230" y="424"/>
                    </a:lnTo>
                    <a:lnTo>
                      <a:pt x="231" y="410"/>
                    </a:lnTo>
                    <a:lnTo>
                      <a:pt x="233" y="398"/>
                    </a:lnTo>
                    <a:lnTo>
                      <a:pt x="235" y="384"/>
                    </a:lnTo>
                    <a:lnTo>
                      <a:pt x="235" y="373"/>
                    </a:lnTo>
                    <a:lnTo>
                      <a:pt x="234" y="359"/>
                    </a:lnTo>
                    <a:lnTo>
                      <a:pt x="235" y="342"/>
                    </a:lnTo>
                    <a:lnTo>
                      <a:pt x="234" y="331"/>
                    </a:lnTo>
                    <a:lnTo>
                      <a:pt x="232" y="320"/>
                    </a:lnTo>
                    <a:lnTo>
                      <a:pt x="229" y="310"/>
                    </a:lnTo>
                    <a:lnTo>
                      <a:pt x="228" y="304"/>
                    </a:lnTo>
                    <a:lnTo>
                      <a:pt x="230" y="296"/>
                    </a:lnTo>
                    <a:lnTo>
                      <a:pt x="233" y="285"/>
                    </a:lnTo>
                    <a:lnTo>
                      <a:pt x="233" y="274"/>
                    </a:lnTo>
                    <a:lnTo>
                      <a:pt x="232" y="260"/>
                    </a:lnTo>
                    <a:lnTo>
                      <a:pt x="228" y="249"/>
                    </a:lnTo>
                    <a:lnTo>
                      <a:pt x="215" y="208"/>
                    </a:lnTo>
                    <a:lnTo>
                      <a:pt x="216" y="207"/>
                    </a:lnTo>
                    <a:lnTo>
                      <a:pt x="224" y="196"/>
                    </a:lnTo>
                    <a:lnTo>
                      <a:pt x="231" y="191"/>
                    </a:lnTo>
                    <a:lnTo>
                      <a:pt x="238" y="187"/>
                    </a:lnTo>
                    <a:lnTo>
                      <a:pt x="254" y="177"/>
                    </a:lnTo>
                    <a:lnTo>
                      <a:pt x="269" y="169"/>
                    </a:lnTo>
                    <a:lnTo>
                      <a:pt x="283" y="165"/>
                    </a:lnTo>
                    <a:lnTo>
                      <a:pt x="294" y="162"/>
                    </a:lnTo>
                    <a:lnTo>
                      <a:pt x="306" y="159"/>
                    </a:lnTo>
                    <a:lnTo>
                      <a:pt x="317" y="154"/>
                    </a:lnTo>
                    <a:lnTo>
                      <a:pt x="328" y="147"/>
                    </a:lnTo>
                    <a:lnTo>
                      <a:pt x="335" y="141"/>
                    </a:lnTo>
                    <a:lnTo>
                      <a:pt x="345" y="132"/>
                    </a:lnTo>
                    <a:lnTo>
                      <a:pt x="354" y="121"/>
                    </a:lnTo>
                    <a:lnTo>
                      <a:pt x="364" y="109"/>
                    </a:lnTo>
                    <a:lnTo>
                      <a:pt x="372" y="102"/>
                    </a:lnTo>
                    <a:lnTo>
                      <a:pt x="381" y="98"/>
                    </a:lnTo>
                    <a:lnTo>
                      <a:pt x="392" y="94"/>
                    </a:lnTo>
                    <a:lnTo>
                      <a:pt x="403" y="92"/>
                    </a:lnTo>
                    <a:lnTo>
                      <a:pt x="416" y="91"/>
                    </a:lnTo>
                    <a:lnTo>
                      <a:pt x="428" y="91"/>
                    </a:lnTo>
                    <a:lnTo>
                      <a:pt x="442" y="93"/>
                    </a:lnTo>
                    <a:lnTo>
                      <a:pt x="456" y="95"/>
                    </a:lnTo>
                    <a:lnTo>
                      <a:pt x="470" y="98"/>
                    </a:lnTo>
                    <a:lnTo>
                      <a:pt x="484" y="100"/>
                    </a:lnTo>
                    <a:lnTo>
                      <a:pt x="496" y="100"/>
                    </a:lnTo>
                    <a:lnTo>
                      <a:pt x="508" y="98"/>
                    </a:lnTo>
                    <a:lnTo>
                      <a:pt x="518" y="94"/>
                    </a:lnTo>
                    <a:lnTo>
                      <a:pt x="528" y="87"/>
                    </a:lnTo>
                    <a:lnTo>
                      <a:pt x="537" y="78"/>
                    </a:lnTo>
                    <a:lnTo>
                      <a:pt x="546" y="71"/>
                    </a:lnTo>
                    <a:lnTo>
                      <a:pt x="554" y="66"/>
                    </a:lnTo>
                    <a:lnTo>
                      <a:pt x="563" y="62"/>
                    </a:lnTo>
                    <a:lnTo>
                      <a:pt x="574" y="58"/>
                    </a:lnTo>
                    <a:lnTo>
                      <a:pt x="585" y="54"/>
                    </a:lnTo>
                    <a:lnTo>
                      <a:pt x="592" y="51"/>
                    </a:lnTo>
                    <a:lnTo>
                      <a:pt x="596" y="48"/>
                    </a:lnTo>
                    <a:lnTo>
                      <a:pt x="598" y="44"/>
                    </a:lnTo>
                    <a:lnTo>
                      <a:pt x="601" y="35"/>
                    </a:lnTo>
                    <a:lnTo>
                      <a:pt x="596" y="33"/>
                    </a:lnTo>
                    <a:lnTo>
                      <a:pt x="594" y="40"/>
                    </a:lnTo>
                    <a:lnTo>
                      <a:pt x="592" y="44"/>
                    </a:lnTo>
                    <a:lnTo>
                      <a:pt x="587" y="48"/>
                    </a:lnTo>
                    <a:lnTo>
                      <a:pt x="574" y="52"/>
                    </a:lnTo>
                    <a:lnTo>
                      <a:pt x="560" y="57"/>
                    </a:lnTo>
                    <a:lnTo>
                      <a:pt x="550" y="59"/>
                    </a:lnTo>
                    <a:lnTo>
                      <a:pt x="547" y="60"/>
                    </a:lnTo>
                    <a:lnTo>
                      <a:pt x="548" y="53"/>
                    </a:lnTo>
                    <a:lnTo>
                      <a:pt x="548" y="44"/>
                    </a:lnTo>
                    <a:lnTo>
                      <a:pt x="548" y="33"/>
                    </a:lnTo>
                    <a:lnTo>
                      <a:pt x="547" y="21"/>
                    </a:lnTo>
                    <a:lnTo>
                      <a:pt x="547" y="12"/>
                    </a:lnTo>
                    <a:lnTo>
                      <a:pt x="543" y="12"/>
                    </a:lnTo>
                    <a:lnTo>
                      <a:pt x="544" y="20"/>
                    </a:lnTo>
                    <a:lnTo>
                      <a:pt x="544" y="33"/>
                    </a:lnTo>
                    <a:lnTo>
                      <a:pt x="543" y="45"/>
                    </a:lnTo>
                    <a:lnTo>
                      <a:pt x="540" y="56"/>
                    </a:lnTo>
                    <a:lnTo>
                      <a:pt x="536" y="61"/>
                    </a:lnTo>
                    <a:lnTo>
                      <a:pt x="532" y="65"/>
                    </a:lnTo>
                    <a:lnTo>
                      <a:pt x="525" y="70"/>
                    </a:lnTo>
                    <a:lnTo>
                      <a:pt x="518" y="73"/>
                    </a:lnTo>
                    <a:lnTo>
                      <a:pt x="508" y="76"/>
                    </a:lnTo>
                    <a:lnTo>
                      <a:pt x="498" y="78"/>
                    </a:lnTo>
                    <a:lnTo>
                      <a:pt x="491" y="78"/>
                    </a:lnTo>
                    <a:lnTo>
                      <a:pt x="498" y="72"/>
                    </a:lnTo>
                    <a:lnTo>
                      <a:pt x="507" y="64"/>
                    </a:lnTo>
                    <a:lnTo>
                      <a:pt x="513" y="57"/>
                    </a:lnTo>
                    <a:lnTo>
                      <a:pt x="518" y="48"/>
                    </a:lnTo>
                    <a:lnTo>
                      <a:pt x="521" y="39"/>
                    </a:lnTo>
                    <a:lnTo>
                      <a:pt x="522" y="29"/>
                    </a:lnTo>
                    <a:lnTo>
                      <a:pt x="523" y="21"/>
                    </a:lnTo>
                    <a:lnTo>
                      <a:pt x="522" y="14"/>
                    </a:lnTo>
                    <a:lnTo>
                      <a:pt x="518" y="14"/>
                    </a:lnTo>
                    <a:lnTo>
                      <a:pt x="518" y="19"/>
                    </a:lnTo>
                    <a:lnTo>
                      <a:pt x="518" y="29"/>
                    </a:lnTo>
                    <a:lnTo>
                      <a:pt x="516" y="39"/>
                    </a:lnTo>
                    <a:lnTo>
                      <a:pt x="512" y="47"/>
                    </a:lnTo>
                    <a:lnTo>
                      <a:pt x="506" y="56"/>
                    </a:lnTo>
                    <a:lnTo>
                      <a:pt x="499" y="63"/>
                    </a:lnTo>
                    <a:lnTo>
                      <a:pt x="490" y="69"/>
                    </a:lnTo>
                    <a:lnTo>
                      <a:pt x="480" y="74"/>
                    </a:lnTo>
                    <a:lnTo>
                      <a:pt x="472" y="75"/>
                    </a:lnTo>
                    <a:lnTo>
                      <a:pt x="462" y="72"/>
                    </a:lnTo>
                    <a:lnTo>
                      <a:pt x="452" y="68"/>
                    </a:lnTo>
                    <a:lnTo>
                      <a:pt x="440" y="64"/>
                    </a:lnTo>
                    <a:lnTo>
                      <a:pt x="427" y="61"/>
                    </a:lnTo>
                    <a:lnTo>
                      <a:pt x="418" y="60"/>
                    </a:lnTo>
                    <a:lnTo>
                      <a:pt x="408" y="61"/>
                    </a:lnTo>
                    <a:lnTo>
                      <a:pt x="396" y="64"/>
                    </a:lnTo>
                    <a:lnTo>
                      <a:pt x="408" y="53"/>
                    </a:lnTo>
                    <a:lnTo>
                      <a:pt x="416" y="47"/>
                    </a:lnTo>
                    <a:lnTo>
                      <a:pt x="425" y="41"/>
                    </a:lnTo>
                    <a:lnTo>
                      <a:pt x="433" y="38"/>
                    </a:lnTo>
                    <a:lnTo>
                      <a:pt x="437" y="34"/>
                    </a:lnTo>
                    <a:lnTo>
                      <a:pt x="440" y="32"/>
                    </a:lnTo>
                    <a:lnTo>
                      <a:pt x="442" y="28"/>
                    </a:lnTo>
                    <a:lnTo>
                      <a:pt x="445" y="22"/>
                    </a:lnTo>
                    <a:lnTo>
                      <a:pt x="447" y="14"/>
                    </a:lnTo>
                    <a:lnTo>
                      <a:pt x="450" y="9"/>
                    </a:lnTo>
                    <a:lnTo>
                      <a:pt x="455" y="0"/>
                    </a:lnTo>
                    <a:lnTo>
                      <a:pt x="455" y="0"/>
                    </a:lnTo>
                    <a:lnTo>
                      <a:pt x="451" y="0"/>
                    </a:lnTo>
                    <a:lnTo>
                      <a:pt x="451" y="0"/>
                    </a:lnTo>
                    <a:lnTo>
                      <a:pt x="447" y="6"/>
                    </a:lnTo>
                    <a:lnTo>
                      <a:pt x="444" y="12"/>
                    </a:lnTo>
                    <a:lnTo>
                      <a:pt x="442" y="18"/>
                    </a:lnTo>
                    <a:lnTo>
                      <a:pt x="440" y="24"/>
                    </a:lnTo>
                    <a:lnTo>
                      <a:pt x="436" y="28"/>
                    </a:lnTo>
                    <a:lnTo>
                      <a:pt x="430" y="33"/>
                    </a:lnTo>
                    <a:lnTo>
                      <a:pt x="420" y="38"/>
                    </a:lnTo>
                    <a:lnTo>
                      <a:pt x="410" y="43"/>
                    </a:lnTo>
                    <a:lnTo>
                      <a:pt x="401" y="50"/>
                    </a:lnTo>
                    <a:lnTo>
                      <a:pt x="394" y="56"/>
                    </a:lnTo>
                    <a:lnTo>
                      <a:pt x="384" y="64"/>
                    </a:lnTo>
                    <a:lnTo>
                      <a:pt x="386" y="53"/>
                    </a:lnTo>
                    <a:lnTo>
                      <a:pt x="387" y="44"/>
                    </a:lnTo>
                    <a:lnTo>
                      <a:pt x="386" y="36"/>
                    </a:lnTo>
                    <a:lnTo>
                      <a:pt x="384" y="27"/>
                    </a:lnTo>
                    <a:lnTo>
                      <a:pt x="384" y="18"/>
                    </a:lnTo>
                    <a:lnTo>
                      <a:pt x="385" y="12"/>
                    </a:lnTo>
                    <a:lnTo>
                      <a:pt x="385" y="12"/>
                    </a:lnTo>
                    <a:lnTo>
                      <a:pt x="378" y="15"/>
                    </a:lnTo>
                    <a:lnTo>
                      <a:pt x="378" y="15"/>
                    </a:lnTo>
                    <a:lnTo>
                      <a:pt x="378" y="18"/>
                    </a:lnTo>
                    <a:lnTo>
                      <a:pt x="378" y="27"/>
                    </a:lnTo>
                    <a:lnTo>
                      <a:pt x="380" y="38"/>
                    </a:lnTo>
                    <a:lnTo>
                      <a:pt x="380" y="47"/>
                    </a:lnTo>
                    <a:lnTo>
                      <a:pt x="378" y="58"/>
                    </a:lnTo>
                    <a:lnTo>
                      <a:pt x="373" y="69"/>
                    </a:lnTo>
                    <a:lnTo>
                      <a:pt x="368" y="75"/>
                    </a:lnTo>
                    <a:lnTo>
                      <a:pt x="362" y="81"/>
                    </a:lnTo>
                    <a:lnTo>
                      <a:pt x="352" y="85"/>
                    </a:lnTo>
                    <a:lnTo>
                      <a:pt x="334" y="91"/>
                    </a:lnTo>
                    <a:lnTo>
                      <a:pt x="322" y="98"/>
                    </a:lnTo>
                    <a:lnTo>
                      <a:pt x="317" y="102"/>
                    </a:lnTo>
                    <a:lnTo>
                      <a:pt x="312" y="107"/>
                    </a:lnTo>
                    <a:lnTo>
                      <a:pt x="308" y="110"/>
                    </a:lnTo>
                    <a:lnTo>
                      <a:pt x="303" y="112"/>
                    </a:lnTo>
                    <a:lnTo>
                      <a:pt x="285" y="119"/>
                    </a:lnTo>
                    <a:lnTo>
                      <a:pt x="271" y="125"/>
                    </a:lnTo>
                    <a:lnTo>
                      <a:pt x="258" y="131"/>
                    </a:lnTo>
                    <a:lnTo>
                      <a:pt x="245" y="140"/>
                    </a:lnTo>
                    <a:lnTo>
                      <a:pt x="238" y="146"/>
                    </a:lnTo>
                    <a:lnTo>
                      <a:pt x="238" y="146"/>
                    </a:lnTo>
                    <a:lnTo>
                      <a:pt x="238" y="143"/>
                    </a:lnTo>
                    <a:lnTo>
                      <a:pt x="240" y="138"/>
                    </a:lnTo>
                    <a:lnTo>
                      <a:pt x="245" y="129"/>
                    </a:lnTo>
                    <a:lnTo>
                      <a:pt x="252" y="121"/>
                    </a:lnTo>
                    <a:lnTo>
                      <a:pt x="260" y="114"/>
                    </a:lnTo>
                    <a:lnTo>
                      <a:pt x="265" y="108"/>
                    </a:lnTo>
                    <a:lnTo>
                      <a:pt x="270" y="100"/>
                    </a:lnTo>
                    <a:lnTo>
                      <a:pt x="273" y="91"/>
                    </a:lnTo>
                    <a:lnTo>
                      <a:pt x="274" y="80"/>
                    </a:lnTo>
                    <a:lnTo>
                      <a:pt x="272" y="69"/>
                    </a:lnTo>
                    <a:lnTo>
                      <a:pt x="270" y="60"/>
                    </a:lnTo>
                    <a:lnTo>
                      <a:pt x="269" y="55"/>
                    </a:lnTo>
                    <a:lnTo>
                      <a:pt x="269" y="50"/>
                    </a:lnTo>
                    <a:lnTo>
                      <a:pt x="270" y="45"/>
                    </a:lnTo>
                    <a:lnTo>
                      <a:pt x="273" y="41"/>
                    </a:lnTo>
                    <a:lnTo>
                      <a:pt x="282" y="33"/>
                    </a:lnTo>
                    <a:lnTo>
                      <a:pt x="290" y="22"/>
                    </a:lnTo>
                    <a:lnTo>
                      <a:pt x="284" y="22"/>
                    </a:lnTo>
                    <a:lnTo>
                      <a:pt x="284" y="22"/>
                    </a:lnTo>
                    <a:lnTo>
                      <a:pt x="279" y="28"/>
                    </a:lnTo>
                    <a:lnTo>
                      <a:pt x="273" y="33"/>
                    </a:lnTo>
                    <a:lnTo>
                      <a:pt x="268" y="38"/>
                    </a:lnTo>
                    <a:lnTo>
                      <a:pt x="264" y="44"/>
                    </a:lnTo>
                    <a:lnTo>
                      <a:pt x="262" y="52"/>
                    </a:lnTo>
                    <a:lnTo>
                      <a:pt x="262" y="64"/>
                    </a:lnTo>
                    <a:lnTo>
                      <a:pt x="259" y="55"/>
                    </a:lnTo>
                    <a:lnTo>
                      <a:pt x="254" y="46"/>
                    </a:lnTo>
                    <a:lnTo>
                      <a:pt x="251" y="36"/>
                    </a:lnTo>
                    <a:lnTo>
                      <a:pt x="248" y="28"/>
                    </a:lnTo>
                    <a:lnTo>
                      <a:pt x="246" y="21"/>
                    </a:lnTo>
                    <a:lnTo>
                      <a:pt x="241" y="23"/>
                    </a:lnTo>
                    <a:lnTo>
                      <a:pt x="238" y="26"/>
                    </a:lnTo>
                    <a:lnTo>
                      <a:pt x="242" y="33"/>
                    </a:lnTo>
                    <a:lnTo>
                      <a:pt x="245" y="43"/>
                    </a:lnTo>
                    <a:lnTo>
                      <a:pt x="249" y="54"/>
                    </a:lnTo>
                    <a:lnTo>
                      <a:pt x="254" y="66"/>
                    </a:lnTo>
                    <a:lnTo>
                      <a:pt x="258" y="75"/>
                    </a:lnTo>
                    <a:lnTo>
                      <a:pt x="260" y="83"/>
                    </a:lnTo>
                    <a:lnTo>
                      <a:pt x="260" y="92"/>
                    </a:lnTo>
                    <a:lnTo>
                      <a:pt x="257" y="100"/>
                    </a:lnTo>
                    <a:lnTo>
                      <a:pt x="252" y="108"/>
                    </a:lnTo>
                    <a:lnTo>
                      <a:pt x="246" y="115"/>
                    </a:lnTo>
                    <a:lnTo>
                      <a:pt x="238" y="124"/>
                    </a:lnTo>
                    <a:lnTo>
                      <a:pt x="230" y="134"/>
                    </a:lnTo>
                    <a:lnTo>
                      <a:pt x="223" y="143"/>
                    </a:lnTo>
                    <a:lnTo>
                      <a:pt x="215" y="153"/>
                    </a:lnTo>
                    <a:lnTo>
                      <a:pt x="210" y="161"/>
                    </a:lnTo>
                    <a:lnTo>
                      <a:pt x="207" y="169"/>
                    </a:lnTo>
                    <a:lnTo>
                      <a:pt x="204" y="177"/>
                    </a:lnTo>
                    <a:lnTo>
                      <a:pt x="201" y="186"/>
                    </a:lnTo>
                  </a:path>
                </a:pathLst>
              </a:custGeom>
              <a:solidFill>
                <a:srgbClr val="993300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903" name="Freeform 1079">
                <a:extLst>
                  <a:ext uri="{FF2B5EF4-FFF2-40B4-BE49-F238E27FC236}">
                    <a16:creationId xmlns:a16="http://schemas.microsoft.com/office/drawing/2014/main" id="{F184BFF2-9445-4AA3-8BEA-E96BE47BA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883"/>
                <a:ext cx="10" cy="28"/>
              </a:xfrm>
              <a:custGeom>
                <a:avLst/>
                <a:gdLst>
                  <a:gd name="T0" fmla="*/ 0 w 10"/>
                  <a:gd name="T1" fmla="*/ 27 h 28"/>
                  <a:gd name="T2" fmla="*/ 4 w 10"/>
                  <a:gd name="T3" fmla="*/ 17 h 28"/>
                  <a:gd name="T4" fmla="*/ 7 w 10"/>
                  <a:gd name="T5" fmla="*/ 11 h 28"/>
                  <a:gd name="T6" fmla="*/ 8 w 10"/>
                  <a:gd name="T7" fmla="*/ 6 h 28"/>
                  <a:gd name="T8" fmla="*/ 9 w 1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0" y="27"/>
                    </a:moveTo>
                    <a:lnTo>
                      <a:pt x="4" y="17"/>
                    </a:lnTo>
                    <a:lnTo>
                      <a:pt x="7" y="11"/>
                    </a:lnTo>
                    <a:lnTo>
                      <a:pt x="8" y="6"/>
                    </a:lnTo>
                    <a:lnTo>
                      <a:pt x="9" y="0"/>
                    </a:lnTo>
                  </a:path>
                </a:pathLst>
              </a:custGeom>
              <a:noFill/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904" name="Freeform 1080">
                <a:extLst>
                  <a:ext uri="{FF2B5EF4-FFF2-40B4-BE49-F238E27FC236}">
                    <a16:creationId xmlns:a16="http://schemas.microsoft.com/office/drawing/2014/main" id="{ED087251-DB19-47F8-A363-1CD14738E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371"/>
                <a:ext cx="387" cy="230"/>
              </a:xfrm>
              <a:custGeom>
                <a:avLst/>
                <a:gdLst>
                  <a:gd name="T0" fmla="*/ 138 w 387"/>
                  <a:gd name="T1" fmla="*/ 10 h 230"/>
                  <a:gd name="T2" fmla="*/ 124 w 387"/>
                  <a:gd name="T3" fmla="*/ 3 h 230"/>
                  <a:gd name="T4" fmla="*/ 111 w 387"/>
                  <a:gd name="T5" fmla="*/ 0 h 230"/>
                  <a:gd name="T6" fmla="*/ 100 w 387"/>
                  <a:gd name="T7" fmla="*/ 7 h 230"/>
                  <a:gd name="T8" fmla="*/ 91 w 387"/>
                  <a:gd name="T9" fmla="*/ 26 h 230"/>
                  <a:gd name="T10" fmla="*/ 81 w 387"/>
                  <a:gd name="T11" fmla="*/ 53 h 230"/>
                  <a:gd name="T12" fmla="*/ 74 w 387"/>
                  <a:gd name="T13" fmla="*/ 65 h 230"/>
                  <a:gd name="T14" fmla="*/ 58 w 387"/>
                  <a:gd name="T15" fmla="*/ 74 h 230"/>
                  <a:gd name="T16" fmla="*/ 32 w 387"/>
                  <a:gd name="T17" fmla="*/ 89 h 230"/>
                  <a:gd name="T18" fmla="*/ 13 w 387"/>
                  <a:gd name="T19" fmla="*/ 111 h 230"/>
                  <a:gd name="T20" fmla="*/ 2 w 387"/>
                  <a:gd name="T21" fmla="*/ 139 h 230"/>
                  <a:gd name="T22" fmla="*/ 1 w 387"/>
                  <a:gd name="T23" fmla="*/ 169 h 230"/>
                  <a:gd name="T24" fmla="*/ 7 w 387"/>
                  <a:gd name="T25" fmla="*/ 191 h 230"/>
                  <a:gd name="T26" fmla="*/ 21 w 387"/>
                  <a:gd name="T27" fmla="*/ 205 h 230"/>
                  <a:gd name="T28" fmla="*/ 40 w 387"/>
                  <a:gd name="T29" fmla="*/ 211 h 230"/>
                  <a:gd name="T30" fmla="*/ 52 w 387"/>
                  <a:gd name="T31" fmla="*/ 218 h 230"/>
                  <a:gd name="T32" fmla="*/ 66 w 387"/>
                  <a:gd name="T33" fmla="*/ 227 h 230"/>
                  <a:gd name="T34" fmla="*/ 82 w 387"/>
                  <a:gd name="T35" fmla="*/ 228 h 230"/>
                  <a:gd name="T36" fmla="*/ 112 w 387"/>
                  <a:gd name="T37" fmla="*/ 219 h 230"/>
                  <a:gd name="T38" fmla="*/ 128 w 387"/>
                  <a:gd name="T39" fmla="*/ 218 h 230"/>
                  <a:gd name="T40" fmla="*/ 147 w 387"/>
                  <a:gd name="T41" fmla="*/ 218 h 230"/>
                  <a:gd name="T42" fmla="*/ 168 w 387"/>
                  <a:gd name="T43" fmla="*/ 211 h 230"/>
                  <a:gd name="T44" fmla="*/ 187 w 387"/>
                  <a:gd name="T45" fmla="*/ 204 h 230"/>
                  <a:gd name="T46" fmla="*/ 204 w 387"/>
                  <a:gd name="T47" fmla="*/ 197 h 230"/>
                  <a:gd name="T48" fmla="*/ 223 w 387"/>
                  <a:gd name="T49" fmla="*/ 195 h 230"/>
                  <a:gd name="T50" fmla="*/ 240 w 387"/>
                  <a:gd name="T51" fmla="*/ 201 h 230"/>
                  <a:gd name="T52" fmla="*/ 260 w 387"/>
                  <a:gd name="T53" fmla="*/ 212 h 230"/>
                  <a:gd name="T54" fmla="*/ 274 w 387"/>
                  <a:gd name="T55" fmla="*/ 218 h 230"/>
                  <a:gd name="T56" fmla="*/ 291 w 387"/>
                  <a:gd name="T57" fmla="*/ 225 h 230"/>
                  <a:gd name="T58" fmla="*/ 302 w 387"/>
                  <a:gd name="T59" fmla="*/ 229 h 230"/>
                  <a:gd name="T60" fmla="*/ 312 w 387"/>
                  <a:gd name="T61" fmla="*/ 229 h 230"/>
                  <a:gd name="T62" fmla="*/ 332 w 387"/>
                  <a:gd name="T63" fmla="*/ 222 h 230"/>
                  <a:gd name="T64" fmla="*/ 349 w 387"/>
                  <a:gd name="T65" fmla="*/ 206 h 230"/>
                  <a:gd name="T66" fmla="*/ 360 w 387"/>
                  <a:gd name="T67" fmla="*/ 186 h 230"/>
                  <a:gd name="T68" fmla="*/ 368 w 387"/>
                  <a:gd name="T69" fmla="*/ 155 h 230"/>
                  <a:gd name="T70" fmla="*/ 379 w 387"/>
                  <a:gd name="T71" fmla="*/ 130 h 230"/>
                  <a:gd name="T72" fmla="*/ 386 w 387"/>
                  <a:gd name="T73" fmla="*/ 108 h 230"/>
                  <a:gd name="T74" fmla="*/ 383 w 387"/>
                  <a:gd name="T75" fmla="*/ 89 h 230"/>
                  <a:gd name="T76" fmla="*/ 372 w 387"/>
                  <a:gd name="T77" fmla="*/ 69 h 230"/>
                  <a:gd name="T78" fmla="*/ 358 w 387"/>
                  <a:gd name="T79" fmla="*/ 53 h 230"/>
                  <a:gd name="T80" fmla="*/ 348 w 387"/>
                  <a:gd name="T81" fmla="*/ 41 h 230"/>
                  <a:gd name="T82" fmla="*/ 328 w 387"/>
                  <a:gd name="T83" fmla="*/ 34 h 230"/>
                  <a:gd name="T84" fmla="*/ 301 w 387"/>
                  <a:gd name="T85" fmla="*/ 35 h 230"/>
                  <a:gd name="T86" fmla="*/ 255 w 387"/>
                  <a:gd name="T87" fmla="*/ 41 h 230"/>
                  <a:gd name="T88" fmla="*/ 223 w 387"/>
                  <a:gd name="T89" fmla="*/ 39 h 230"/>
                  <a:gd name="T90" fmla="*/ 192 w 387"/>
                  <a:gd name="T91" fmla="*/ 31 h 230"/>
                  <a:gd name="T92" fmla="*/ 169 w 387"/>
                  <a:gd name="T93" fmla="*/ 22 h 230"/>
                  <a:gd name="T94" fmla="*/ 153 w 387"/>
                  <a:gd name="T95" fmla="*/ 1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7" h="230">
                    <a:moveTo>
                      <a:pt x="148" y="11"/>
                    </a:moveTo>
                    <a:lnTo>
                      <a:pt x="138" y="10"/>
                    </a:lnTo>
                    <a:lnTo>
                      <a:pt x="132" y="7"/>
                    </a:lnTo>
                    <a:lnTo>
                      <a:pt x="124" y="3"/>
                    </a:lnTo>
                    <a:lnTo>
                      <a:pt x="118" y="1"/>
                    </a:lnTo>
                    <a:lnTo>
                      <a:pt x="111" y="0"/>
                    </a:lnTo>
                    <a:lnTo>
                      <a:pt x="104" y="3"/>
                    </a:lnTo>
                    <a:lnTo>
                      <a:pt x="100" y="7"/>
                    </a:lnTo>
                    <a:lnTo>
                      <a:pt x="95" y="15"/>
                    </a:lnTo>
                    <a:lnTo>
                      <a:pt x="91" y="26"/>
                    </a:lnTo>
                    <a:lnTo>
                      <a:pt x="86" y="43"/>
                    </a:lnTo>
                    <a:lnTo>
                      <a:pt x="81" y="53"/>
                    </a:lnTo>
                    <a:lnTo>
                      <a:pt x="77" y="61"/>
                    </a:lnTo>
                    <a:lnTo>
                      <a:pt x="74" y="65"/>
                    </a:lnTo>
                    <a:lnTo>
                      <a:pt x="68" y="68"/>
                    </a:lnTo>
                    <a:lnTo>
                      <a:pt x="58" y="74"/>
                    </a:lnTo>
                    <a:lnTo>
                      <a:pt x="45" y="81"/>
                    </a:lnTo>
                    <a:lnTo>
                      <a:pt x="32" y="89"/>
                    </a:lnTo>
                    <a:lnTo>
                      <a:pt x="23" y="98"/>
                    </a:lnTo>
                    <a:lnTo>
                      <a:pt x="13" y="111"/>
                    </a:lnTo>
                    <a:lnTo>
                      <a:pt x="6" y="123"/>
                    </a:lnTo>
                    <a:lnTo>
                      <a:pt x="2" y="139"/>
                    </a:lnTo>
                    <a:lnTo>
                      <a:pt x="0" y="155"/>
                    </a:lnTo>
                    <a:lnTo>
                      <a:pt x="1" y="169"/>
                    </a:lnTo>
                    <a:lnTo>
                      <a:pt x="3" y="181"/>
                    </a:lnTo>
                    <a:lnTo>
                      <a:pt x="7" y="191"/>
                    </a:lnTo>
                    <a:lnTo>
                      <a:pt x="13" y="199"/>
                    </a:lnTo>
                    <a:lnTo>
                      <a:pt x="21" y="205"/>
                    </a:lnTo>
                    <a:lnTo>
                      <a:pt x="30" y="209"/>
                    </a:lnTo>
                    <a:lnTo>
                      <a:pt x="40" y="211"/>
                    </a:lnTo>
                    <a:lnTo>
                      <a:pt x="47" y="214"/>
                    </a:lnTo>
                    <a:lnTo>
                      <a:pt x="52" y="218"/>
                    </a:lnTo>
                    <a:lnTo>
                      <a:pt x="60" y="223"/>
                    </a:lnTo>
                    <a:lnTo>
                      <a:pt x="66" y="227"/>
                    </a:lnTo>
                    <a:lnTo>
                      <a:pt x="74" y="229"/>
                    </a:lnTo>
                    <a:lnTo>
                      <a:pt x="82" y="228"/>
                    </a:lnTo>
                    <a:lnTo>
                      <a:pt x="95" y="224"/>
                    </a:lnTo>
                    <a:lnTo>
                      <a:pt x="112" y="219"/>
                    </a:lnTo>
                    <a:lnTo>
                      <a:pt x="120" y="218"/>
                    </a:lnTo>
                    <a:lnTo>
                      <a:pt x="128" y="218"/>
                    </a:lnTo>
                    <a:lnTo>
                      <a:pt x="138" y="219"/>
                    </a:lnTo>
                    <a:lnTo>
                      <a:pt x="147" y="218"/>
                    </a:lnTo>
                    <a:lnTo>
                      <a:pt x="155" y="215"/>
                    </a:lnTo>
                    <a:lnTo>
                      <a:pt x="168" y="211"/>
                    </a:lnTo>
                    <a:lnTo>
                      <a:pt x="178" y="208"/>
                    </a:lnTo>
                    <a:lnTo>
                      <a:pt x="187" y="204"/>
                    </a:lnTo>
                    <a:lnTo>
                      <a:pt x="194" y="202"/>
                    </a:lnTo>
                    <a:lnTo>
                      <a:pt x="204" y="197"/>
                    </a:lnTo>
                    <a:lnTo>
                      <a:pt x="213" y="195"/>
                    </a:lnTo>
                    <a:lnTo>
                      <a:pt x="223" y="195"/>
                    </a:lnTo>
                    <a:lnTo>
                      <a:pt x="232" y="197"/>
                    </a:lnTo>
                    <a:lnTo>
                      <a:pt x="240" y="201"/>
                    </a:lnTo>
                    <a:lnTo>
                      <a:pt x="250" y="207"/>
                    </a:lnTo>
                    <a:lnTo>
                      <a:pt x="260" y="212"/>
                    </a:lnTo>
                    <a:lnTo>
                      <a:pt x="267" y="215"/>
                    </a:lnTo>
                    <a:lnTo>
                      <a:pt x="274" y="218"/>
                    </a:lnTo>
                    <a:lnTo>
                      <a:pt x="281" y="221"/>
                    </a:lnTo>
                    <a:lnTo>
                      <a:pt x="291" y="225"/>
                    </a:lnTo>
                    <a:lnTo>
                      <a:pt x="296" y="228"/>
                    </a:lnTo>
                    <a:lnTo>
                      <a:pt x="302" y="229"/>
                    </a:lnTo>
                    <a:lnTo>
                      <a:pt x="312" y="229"/>
                    </a:lnTo>
                    <a:lnTo>
                      <a:pt x="312" y="229"/>
                    </a:lnTo>
                    <a:lnTo>
                      <a:pt x="322" y="227"/>
                    </a:lnTo>
                    <a:lnTo>
                      <a:pt x="332" y="222"/>
                    </a:lnTo>
                    <a:lnTo>
                      <a:pt x="342" y="215"/>
                    </a:lnTo>
                    <a:lnTo>
                      <a:pt x="349" y="206"/>
                    </a:lnTo>
                    <a:lnTo>
                      <a:pt x="356" y="195"/>
                    </a:lnTo>
                    <a:lnTo>
                      <a:pt x="360" y="186"/>
                    </a:lnTo>
                    <a:lnTo>
                      <a:pt x="364" y="168"/>
                    </a:lnTo>
                    <a:lnTo>
                      <a:pt x="368" y="155"/>
                    </a:lnTo>
                    <a:lnTo>
                      <a:pt x="373" y="141"/>
                    </a:lnTo>
                    <a:lnTo>
                      <a:pt x="379" y="130"/>
                    </a:lnTo>
                    <a:lnTo>
                      <a:pt x="383" y="119"/>
                    </a:lnTo>
                    <a:lnTo>
                      <a:pt x="386" y="108"/>
                    </a:lnTo>
                    <a:lnTo>
                      <a:pt x="385" y="98"/>
                    </a:lnTo>
                    <a:lnTo>
                      <a:pt x="383" y="89"/>
                    </a:lnTo>
                    <a:lnTo>
                      <a:pt x="378" y="79"/>
                    </a:lnTo>
                    <a:lnTo>
                      <a:pt x="372" y="69"/>
                    </a:lnTo>
                    <a:lnTo>
                      <a:pt x="364" y="59"/>
                    </a:lnTo>
                    <a:lnTo>
                      <a:pt x="358" y="53"/>
                    </a:lnTo>
                    <a:lnTo>
                      <a:pt x="352" y="46"/>
                    </a:lnTo>
                    <a:lnTo>
                      <a:pt x="348" y="41"/>
                    </a:lnTo>
                    <a:lnTo>
                      <a:pt x="339" y="37"/>
                    </a:lnTo>
                    <a:lnTo>
                      <a:pt x="328" y="34"/>
                    </a:lnTo>
                    <a:lnTo>
                      <a:pt x="318" y="33"/>
                    </a:lnTo>
                    <a:lnTo>
                      <a:pt x="301" y="35"/>
                    </a:lnTo>
                    <a:lnTo>
                      <a:pt x="278" y="39"/>
                    </a:lnTo>
                    <a:lnTo>
                      <a:pt x="255" y="41"/>
                    </a:lnTo>
                    <a:lnTo>
                      <a:pt x="241" y="41"/>
                    </a:lnTo>
                    <a:lnTo>
                      <a:pt x="223" y="39"/>
                    </a:lnTo>
                    <a:lnTo>
                      <a:pt x="207" y="35"/>
                    </a:lnTo>
                    <a:lnTo>
                      <a:pt x="192" y="31"/>
                    </a:lnTo>
                    <a:lnTo>
                      <a:pt x="181" y="27"/>
                    </a:lnTo>
                    <a:lnTo>
                      <a:pt x="169" y="22"/>
                    </a:lnTo>
                    <a:lnTo>
                      <a:pt x="159" y="16"/>
                    </a:lnTo>
                    <a:lnTo>
                      <a:pt x="153" y="13"/>
                    </a:lnTo>
                    <a:lnTo>
                      <a:pt x="148" y="11"/>
                    </a:lnTo>
                  </a:path>
                </a:pathLst>
              </a:custGeom>
              <a:solidFill>
                <a:srgbClr val="008500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905" name="Freeform 1081">
                <a:extLst>
                  <a:ext uri="{FF2B5EF4-FFF2-40B4-BE49-F238E27FC236}">
                    <a16:creationId xmlns:a16="http://schemas.microsoft.com/office/drawing/2014/main" id="{7FCEFCCE-7B25-4B76-BBCD-2CC628E15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2300"/>
                <a:ext cx="503" cy="321"/>
              </a:xfrm>
              <a:custGeom>
                <a:avLst/>
                <a:gdLst>
                  <a:gd name="T0" fmla="*/ 164 w 503"/>
                  <a:gd name="T1" fmla="*/ 310 h 321"/>
                  <a:gd name="T2" fmla="*/ 166 w 503"/>
                  <a:gd name="T3" fmla="*/ 320 h 321"/>
                  <a:gd name="T4" fmla="*/ 188 w 503"/>
                  <a:gd name="T5" fmla="*/ 314 h 321"/>
                  <a:gd name="T6" fmla="*/ 202 w 503"/>
                  <a:gd name="T7" fmla="*/ 302 h 321"/>
                  <a:gd name="T8" fmla="*/ 205 w 503"/>
                  <a:gd name="T9" fmla="*/ 299 h 321"/>
                  <a:gd name="T10" fmla="*/ 210 w 503"/>
                  <a:gd name="T11" fmla="*/ 297 h 321"/>
                  <a:gd name="T12" fmla="*/ 226 w 503"/>
                  <a:gd name="T13" fmla="*/ 298 h 321"/>
                  <a:gd name="T14" fmla="*/ 248 w 503"/>
                  <a:gd name="T15" fmla="*/ 298 h 321"/>
                  <a:gd name="T16" fmla="*/ 262 w 503"/>
                  <a:gd name="T17" fmla="*/ 300 h 321"/>
                  <a:gd name="T18" fmla="*/ 282 w 503"/>
                  <a:gd name="T19" fmla="*/ 303 h 321"/>
                  <a:gd name="T20" fmla="*/ 314 w 503"/>
                  <a:gd name="T21" fmla="*/ 298 h 321"/>
                  <a:gd name="T22" fmla="*/ 342 w 503"/>
                  <a:gd name="T23" fmla="*/ 291 h 321"/>
                  <a:gd name="T24" fmla="*/ 358 w 503"/>
                  <a:gd name="T25" fmla="*/ 285 h 321"/>
                  <a:gd name="T26" fmla="*/ 379 w 503"/>
                  <a:gd name="T27" fmla="*/ 276 h 321"/>
                  <a:gd name="T28" fmla="*/ 403 w 503"/>
                  <a:gd name="T29" fmla="*/ 265 h 321"/>
                  <a:gd name="T30" fmla="*/ 419 w 503"/>
                  <a:gd name="T31" fmla="*/ 252 h 321"/>
                  <a:gd name="T32" fmla="*/ 439 w 503"/>
                  <a:gd name="T33" fmla="*/ 231 h 321"/>
                  <a:gd name="T34" fmla="*/ 464 w 503"/>
                  <a:gd name="T35" fmla="*/ 218 h 321"/>
                  <a:gd name="T36" fmla="*/ 487 w 503"/>
                  <a:gd name="T37" fmla="*/ 204 h 321"/>
                  <a:gd name="T38" fmla="*/ 499 w 503"/>
                  <a:gd name="T39" fmla="*/ 184 h 321"/>
                  <a:gd name="T40" fmla="*/ 501 w 503"/>
                  <a:gd name="T41" fmla="*/ 150 h 321"/>
                  <a:gd name="T42" fmla="*/ 495 w 503"/>
                  <a:gd name="T43" fmla="*/ 120 h 321"/>
                  <a:gd name="T44" fmla="*/ 489 w 503"/>
                  <a:gd name="T45" fmla="*/ 107 h 321"/>
                  <a:gd name="T46" fmla="*/ 470 w 503"/>
                  <a:gd name="T47" fmla="*/ 85 h 321"/>
                  <a:gd name="T48" fmla="*/ 444 w 503"/>
                  <a:gd name="T49" fmla="*/ 70 h 321"/>
                  <a:gd name="T50" fmla="*/ 409 w 503"/>
                  <a:gd name="T51" fmla="*/ 59 h 321"/>
                  <a:gd name="T52" fmla="*/ 380 w 503"/>
                  <a:gd name="T53" fmla="*/ 45 h 321"/>
                  <a:gd name="T54" fmla="*/ 353 w 503"/>
                  <a:gd name="T55" fmla="*/ 22 h 321"/>
                  <a:gd name="T56" fmla="*/ 323 w 503"/>
                  <a:gd name="T57" fmla="*/ 6 h 321"/>
                  <a:gd name="T58" fmla="*/ 287 w 503"/>
                  <a:gd name="T59" fmla="*/ 0 h 321"/>
                  <a:gd name="T60" fmla="*/ 248 w 503"/>
                  <a:gd name="T61" fmla="*/ 3 h 321"/>
                  <a:gd name="T62" fmla="*/ 213 w 503"/>
                  <a:gd name="T63" fmla="*/ 8 h 321"/>
                  <a:gd name="T64" fmla="*/ 185 w 503"/>
                  <a:gd name="T65" fmla="*/ 12 h 321"/>
                  <a:gd name="T66" fmla="*/ 144 w 503"/>
                  <a:gd name="T67" fmla="*/ 28 h 321"/>
                  <a:gd name="T68" fmla="*/ 116 w 503"/>
                  <a:gd name="T69" fmla="*/ 31 h 321"/>
                  <a:gd name="T70" fmla="*/ 87 w 503"/>
                  <a:gd name="T71" fmla="*/ 25 h 321"/>
                  <a:gd name="T72" fmla="*/ 63 w 503"/>
                  <a:gd name="T73" fmla="*/ 28 h 321"/>
                  <a:gd name="T74" fmla="*/ 37 w 503"/>
                  <a:gd name="T75" fmla="*/ 42 h 321"/>
                  <a:gd name="T76" fmla="*/ 2 w 503"/>
                  <a:gd name="T77" fmla="*/ 71 h 321"/>
                  <a:gd name="T78" fmla="*/ 0 w 503"/>
                  <a:gd name="T79" fmla="*/ 82 h 321"/>
                  <a:gd name="T80" fmla="*/ 11 w 503"/>
                  <a:gd name="T81" fmla="*/ 87 h 321"/>
                  <a:gd name="T82" fmla="*/ 33 w 503"/>
                  <a:gd name="T83" fmla="*/ 98 h 321"/>
                  <a:gd name="T84" fmla="*/ 59 w 503"/>
                  <a:gd name="T85" fmla="*/ 106 h 321"/>
                  <a:gd name="T86" fmla="*/ 93 w 503"/>
                  <a:gd name="T87" fmla="*/ 112 h 321"/>
                  <a:gd name="T88" fmla="*/ 130 w 503"/>
                  <a:gd name="T89" fmla="*/ 110 h 321"/>
                  <a:gd name="T90" fmla="*/ 170 w 503"/>
                  <a:gd name="T91" fmla="*/ 104 h 321"/>
                  <a:gd name="T92" fmla="*/ 191 w 503"/>
                  <a:gd name="T93" fmla="*/ 108 h 321"/>
                  <a:gd name="T94" fmla="*/ 204 w 503"/>
                  <a:gd name="T95" fmla="*/ 117 h 321"/>
                  <a:gd name="T96" fmla="*/ 216 w 503"/>
                  <a:gd name="T97" fmla="*/ 130 h 321"/>
                  <a:gd name="T98" fmla="*/ 230 w 503"/>
                  <a:gd name="T99" fmla="*/ 150 h 321"/>
                  <a:gd name="T100" fmla="*/ 237 w 503"/>
                  <a:gd name="T101" fmla="*/ 169 h 321"/>
                  <a:gd name="T102" fmla="*/ 235 w 503"/>
                  <a:gd name="T103" fmla="*/ 190 h 321"/>
                  <a:gd name="T104" fmla="*/ 225 w 503"/>
                  <a:gd name="T105" fmla="*/ 212 h 321"/>
                  <a:gd name="T106" fmla="*/ 216 w 503"/>
                  <a:gd name="T107" fmla="*/ 239 h 321"/>
                  <a:gd name="T108" fmla="*/ 208 w 503"/>
                  <a:gd name="T109" fmla="*/ 266 h 321"/>
                  <a:gd name="T110" fmla="*/ 194 w 503"/>
                  <a:gd name="T111" fmla="*/ 286 h 321"/>
                  <a:gd name="T112" fmla="*/ 174 w 503"/>
                  <a:gd name="T113" fmla="*/ 29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3" h="321">
                    <a:moveTo>
                      <a:pt x="164" y="300"/>
                    </a:moveTo>
                    <a:lnTo>
                      <a:pt x="164" y="310"/>
                    </a:lnTo>
                    <a:lnTo>
                      <a:pt x="166" y="320"/>
                    </a:lnTo>
                    <a:lnTo>
                      <a:pt x="166" y="320"/>
                    </a:lnTo>
                    <a:lnTo>
                      <a:pt x="178" y="317"/>
                    </a:lnTo>
                    <a:lnTo>
                      <a:pt x="188" y="314"/>
                    </a:lnTo>
                    <a:lnTo>
                      <a:pt x="197" y="308"/>
                    </a:lnTo>
                    <a:lnTo>
                      <a:pt x="202" y="302"/>
                    </a:lnTo>
                    <a:lnTo>
                      <a:pt x="202" y="302"/>
                    </a:lnTo>
                    <a:lnTo>
                      <a:pt x="205" y="299"/>
                    </a:lnTo>
                    <a:lnTo>
                      <a:pt x="210" y="297"/>
                    </a:lnTo>
                    <a:lnTo>
                      <a:pt x="210" y="297"/>
                    </a:lnTo>
                    <a:lnTo>
                      <a:pt x="218" y="296"/>
                    </a:lnTo>
                    <a:lnTo>
                      <a:pt x="226" y="298"/>
                    </a:lnTo>
                    <a:lnTo>
                      <a:pt x="240" y="296"/>
                    </a:lnTo>
                    <a:lnTo>
                      <a:pt x="248" y="298"/>
                    </a:lnTo>
                    <a:lnTo>
                      <a:pt x="254" y="298"/>
                    </a:lnTo>
                    <a:lnTo>
                      <a:pt x="262" y="300"/>
                    </a:lnTo>
                    <a:lnTo>
                      <a:pt x="271" y="302"/>
                    </a:lnTo>
                    <a:lnTo>
                      <a:pt x="282" y="303"/>
                    </a:lnTo>
                    <a:lnTo>
                      <a:pt x="298" y="301"/>
                    </a:lnTo>
                    <a:lnTo>
                      <a:pt x="314" y="298"/>
                    </a:lnTo>
                    <a:lnTo>
                      <a:pt x="328" y="294"/>
                    </a:lnTo>
                    <a:lnTo>
                      <a:pt x="342" y="291"/>
                    </a:lnTo>
                    <a:lnTo>
                      <a:pt x="349" y="288"/>
                    </a:lnTo>
                    <a:lnTo>
                      <a:pt x="358" y="285"/>
                    </a:lnTo>
                    <a:lnTo>
                      <a:pt x="369" y="280"/>
                    </a:lnTo>
                    <a:lnTo>
                      <a:pt x="379" y="276"/>
                    </a:lnTo>
                    <a:lnTo>
                      <a:pt x="392" y="271"/>
                    </a:lnTo>
                    <a:lnTo>
                      <a:pt x="403" y="265"/>
                    </a:lnTo>
                    <a:lnTo>
                      <a:pt x="412" y="260"/>
                    </a:lnTo>
                    <a:lnTo>
                      <a:pt x="419" y="252"/>
                    </a:lnTo>
                    <a:lnTo>
                      <a:pt x="429" y="241"/>
                    </a:lnTo>
                    <a:lnTo>
                      <a:pt x="439" y="231"/>
                    </a:lnTo>
                    <a:lnTo>
                      <a:pt x="451" y="224"/>
                    </a:lnTo>
                    <a:lnTo>
                      <a:pt x="464" y="218"/>
                    </a:lnTo>
                    <a:lnTo>
                      <a:pt x="477" y="211"/>
                    </a:lnTo>
                    <a:lnTo>
                      <a:pt x="487" y="204"/>
                    </a:lnTo>
                    <a:lnTo>
                      <a:pt x="494" y="194"/>
                    </a:lnTo>
                    <a:lnTo>
                      <a:pt x="499" y="184"/>
                    </a:lnTo>
                    <a:lnTo>
                      <a:pt x="502" y="168"/>
                    </a:lnTo>
                    <a:lnTo>
                      <a:pt x="501" y="150"/>
                    </a:lnTo>
                    <a:lnTo>
                      <a:pt x="500" y="134"/>
                    </a:lnTo>
                    <a:lnTo>
                      <a:pt x="495" y="120"/>
                    </a:lnTo>
                    <a:lnTo>
                      <a:pt x="495" y="120"/>
                    </a:lnTo>
                    <a:lnTo>
                      <a:pt x="489" y="107"/>
                    </a:lnTo>
                    <a:lnTo>
                      <a:pt x="481" y="95"/>
                    </a:lnTo>
                    <a:lnTo>
                      <a:pt x="470" y="85"/>
                    </a:lnTo>
                    <a:lnTo>
                      <a:pt x="458" y="76"/>
                    </a:lnTo>
                    <a:lnTo>
                      <a:pt x="444" y="70"/>
                    </a:lnTo>
                    <a:lnTo>
                      <a:pt x="427" y="65"/>
                    </a:lnTo>
                    <a:lnTo>
                      <a:pt x="409" y="59"/>
                    </a:lnTo>
                    <a:lnTo>
                      <a:pt x="394" y="53"/>
                    </a:lnTo>
                    <a:lnTo>
                      <a:pt x="380" y="45"/>
                    </a:lnTo>
                    <a:lnTo>
                      <a:pt x="367" y="36"/>
                    </a:lnTo>
                    <a:lnTo>
                      <a:pt x="353" y="22"/>
                    </a:lnTo>
                    <a:lnTo>
                      <a:pt x="339" y="12"/>
                    </a:lnTo>
                    <a:lnTo>
                      <a:pt x="323" y="6"/>
                    </a:lnTo>
                    <a:lnTo>
                      <a:pt x="306" y="1"/>
                    </a:lnTo>
                    <a:lnTo>
                      <a:pt x="287" y="0"/>
                    </a:lnTo>
                    <a:lnTo>
                      <a:pt x="271" y="0"/>
                    </a:lnTo>
                    <a:lnTo>
                      <a:pt x="248" y="3"/>
                    </a:lnTo>
                    <a:lnTo>
                      <a:pt x="229" y="6"/>
                    </a:lnTo>
                    <a:lnTo>
                      <a:pt x="213" y="8"/>
                    </a:lnTo>
                    <a:lnTo>
                      <a:pt x="198" y="9"/>
                    </a:lnTo>
                    <a:lnTo>
                      <a:pt x="185" y="12"/>
                    </a:lnTo>
                    <a:lnTo>
                      <a:pt x="164" y="21"/>
                    </a:lnTo>
                    <a:lnTo>
                      <a:pt x="144" y="28"/>
                    </a:lnTo>
                    <a:lnTo>
                      <a:pt x="128" y="31"/>
                    </a:lnTo>
                    <a:lnTo>
                      <a:pt x="116" y="31"/>
                    </a:lnTo>
                    <a:lnTo>
                      <a:pt x="100" y="28"/>
                    </a:lnTo>
                    <a:lnTo>
                      <a:pt x="87" y="25"/>
                    </a:lnTo>
                    <a:lnTo>
                      <a:pt x="75" y="25"/>
                    </a:lnTo>
                    <a:lnTo>
                      <a:pt x="63" y="28"/>
                    </a:lnTo>
                    <a:lnTo>
                      <a:pt x="53" y="32"/>
                    </a:lnTo>
                    <a:lnTo>
                      <a:pt x="37" y="42"/>
                    </a:lnTo>
                    <a:lnTo>
                      <a:pt x="12" y="60"/>
                    </a:lnTo>
                    <a:lnTo>
                      <a:pt x="2" y="71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5" y="84"/>
                    </a:lnTo>
                    <a:lnTo>
                      <a:pt x="11" y="87"/>
                    </a:lnTo>
                    <a:lnTo>
                      <a:pt x="21" y="93"/>
                    </a:lnTo>
                    <a:lnTo>
                      <a:pt x="33" y="98"/>
                    </a:lnTo>
                    <a:lnTo>
                      <a:pt x="44" y="102"/>
                    </a:lnTo>
                    <a:lnTo>
                      <a:pt x="59" y="106"/>
                    </a:lnTo>
                    <a:lnTo>
                      <a:pt x="75" y="110"/>
                    </a:lnTo>
                    <a:lnTo>
                      <a:pt x="93" y="112"/>
                    </a:lnTo>
                    <a:lnTo>
                      <a:pt x="107" y="112"/>
                    </a:lnTo>
                    <a:lnTo>
                      <a:pt x="130" y="110"/>
                    </a:lnTo>
                    <a:lnTo>
                      <a:pt x="153" y="106"/>
                    </a:lnTo>
                    <a:lnTo>
                      <a:pt x="170" y="104"/>
                    </a:lnTo>
                    <a:lnTo>
                      <a:pt x="180" y="105"/>
                    </a:lnTo>
                    <a:lnTo>
                      <a:pt x="191" y="108"/>
                    </a:lnTo>
                    <a:lnTo>
                      <a:pt x="200" y="112"/>
                    </a:lnTo>
                    <a:lnTo>
                      <a:pt x="204" y="117"/>
                    </a:lnTo>
                    <a:lnTo>
                      <a:pt x="210" y="124"/>
                    </a:lnTo>
                    <a:lnTo>
                      <a:pt x="216" y="130"/>
                    </a:lnTo>
                    <a:lnTo>
                      <a:pt x="224" y="140"/>
                    </a:lnTo>
                    <a:lnTo>
                      <a:pt x="230" y="150"/>
                    </a:lnTo>
                    <a:lnTo>
                      <a:pt x="235" y="160"/>
                    </a:lnTo>
                    <a:lnTo>
                      <a:pt x="237" y="169"/>
                    </a:lnTo>
                    <a:lnTo>
                      <a:pt x="238" y="179"/>
                    </a:lnTo>
                    <a:lnTo>
                      <a:pt x="235" y="190"/>
                    </a:lnTo>
                    <a:lnTo>
                      <a:pt x="231" y="201"/>
                    </a:lnTo>
                    <a:lnTo>
                      <a:pt x="225" y="212"/>
                    </a:lnTo>
                    <a:lnTo>
                      <a:pt x="220" y="226"/>
                    </a:lnTo>
                    <a:lnTo>
                      <a:pt x="216" y="239"/>
                    </a:lnTo>
                    <a:lnTo>
                      <a:pt x="212" y="257"/>
                    </a:lnTo>
                    <a:lnTo>
                      <a:pt x="208" y="266"/>
                    </a:lnTo>
                    <a:lnTo>
                      <a:pt x="201" y="277"/>
                    </a:lnTo>
                    <a:lnTo>
                      <a:pt x="194" y="286"/>
                    </a:lnTo>
                    <a:lnTo>
                      <a:pt x="184" y="293"/>
                    </a:lnTo>
                    <a:lnTo>
                      <a:pt x="174" y="298"/>
                    </a:lnTo>
                    <a:lnTo>
                      <a:pt x="164" y="300"/>
                    </a:lnTo>
                  </a:path>
                </a:pathLst>
              </a:custGeom>
              <a:solidFill>
                <a:srgbClr val="008000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906" name="Freeform 1082">
                <a:extLst>
                  <a:ext uri="{FF2B5EF4-FFF2-40B4-BE49-F238E27FC236}">
                    <a16:creationId xmlns:a16="http://schemas.microsoft.com/office/drawing/2014/main" id="{BD07EB4A-1ADE-4C24-98EE-06418034C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2409"/>
                <a:ext cx="280" cy="213"/>
              </a:xfrm>
              <a:custGeom>
                <a:avLst/>
                <a:gdLst>
                  <a:gd name="T0" fmla="*/ 101 w 280"/>
                  <a:gd name="T1" fmla="*/ 5 h 213"/>
                  <a:gd name="T2" fmla="*/ 117 w 280"/>
                  <a:gd name="T3" fmla="*/ 1 h 213"/>
                  <a:gd name="T4" fmla="*/ 135 w 280"/>
                  <a:gd name="T5" fmla="*/ 1 h 213"/>
                  <a:gd name="T6" fmla="*/ 152 w 280"/>
                  <a:gd name="T7" fmla="*/ 5 h 213"/>
                  <a:gd name="T8" fmla="*/ 171 w 280"/>
                  <a:gd name="T9" fmla="*/ 16 h 213"/>
                  <a:gd name="T10" fmla="*/ 185 w 280"/>
                  <a:gd name="T11" fmla="*/ 32 h 213"/>
                  <a:gd name="T12" fmla="*/ 197 w 280"/>
                  <a:gd name="T13" fmla="*/ 49 h 213"/>
                  <a:gd name="T14" fmla="*/ 219 w 280"/>
                  <a:gd name="T15" fmla="*/ 55 h 213"/>
                  <a:gd name="T16" fmla="*/ 250 w 280"/>
                  <a:gd name="T17" fmla="*/ 58 h 213"/>
                  <a:gd name="T18" fmla="*/ 261 w 280"/>
                  <a:gd name="T19" fmla="*/ 65 h 213"/>
                  <a:gd name="T20" fmla="*/ 266 w 280"/>
                  <a:gd name="T21" fmla="*/ 78 h 213"/>
                  <a:gd name="T22" fmla="*/ 268 w 280"/>
                  <a:gd name="T23" fmla="*/ 93 h 213"/>
                  <a:gd name="T24" fmla="*/ 277 w 280"/>
                  <a:gd name="T25" fmla="*/ 113 h 213"/>
                  <a:gd name="T26" fmla="*/ 279 w 280"/>
                  <a:gd name="T27" fmla="*/ 131 h 213"/>
                  <a:gd name="T28" fmla="*/ 275 w 280"/>
                  <a:gd name="T29" fmla="*/ 144 h 213"/>
                  <a:gd name="T30" fmla="*/ 260 w 280"/>
                  <a:gd name="T31" fmla="*/ 155 h 213"/>
                  <a:gd name="T32" fmla="*/ 241 w 280"/>
                  <a:gd name="T33" fmla="*/ 168 h 213"/>
                  <a:gd name="T34" fmla="*/ 231 w 280"/>
                  <a:gd name="T35" fmla="*/ 181 h 213"/>
                  <a:gd name="T36" fmla="*/ 220 w 280"/>
                  <a:gd name="T37" fmla="*/ 203 h 213"/>
                  <a:gd name="T38" fmla="*/ 208 w 280"/>
                  <a:gd name="T39" fmla="*/ 211 h 213"/>
                  <a:gd name="T40" fmla="*/ 187 w 280"/>
                  <a:gd name="T41" fmla="*/ 211 h 213"/>
                  <a:gd name="T42" fmla="*/ 162 w 280"/>
                  <a:gd name="T43" fmla="*/ 202 h 213"/>
                  <a:gd name="T44" fmla="*/ 157 w 280"/>
                  <a:gd name="T45" fmla="*/ 200 h 213"/>
                  <a:gd name="T46" fmla="*/ 140 w 280"/>
                  <a:gd name="T47" fmla="*/ 194 h 213"/>
                  <a:gd name="T48" fmla="*/ 123 w 280"/>
                  <a:gd name="T49" fmla="*/ 184 h 213"/>
                  <a:gd name="T50" fmla="*/ 108 w 280"/>
                  <a:gd name="T51" fmla="*/ 179 h 213"/>
                  <a:gd name="T52" fmla="*/ 104 w 280"/>
                  <a:gd name="T53" fmla="*/ 179 h 213"/>
                  <a:gd name="T54" fmla="*/ 83 w 280"/>
                  <a:gd name="T55" fmla="*/ 181 h 213"/>
                  <a:gd name="T56" fmla="*/ 79 w 280"/>
                  <a:gd name="T57" fmla="*/ 181 h 213"/>
                  <a:gd name="T58" fmla="*/ 66 w 280"/>
                  <a:gd name="T59" fmla="*/ 182 h 213"/>
                  <a:gd name="T60" fmla="*/ 42 w 280"/>
                  <a:gd name="T61" fmla="*/ 181 h 213"/>
                  <a:gd name="T62" fmla="*/ 30 w 280"/>
                  <a:gd name="T63" fmla="*/ 174 h 213"/>
                  <a:gd name="T64" fmla="*/ 19 w 280"/>
                  <a:gd name="T65" fmla="*/ 168 h 213"/>
                  <a:gd name="T66" fmla="*/ 12 w 280"/>
                  <a:gd name="T67" fmla="*/ 167 h 213"/>
                  <a:gd name="T68" fmla="*/ 8 w 280"/>
                  <a:gd name="T69" fmla="*/ 166 h 213"/>
                  <a:gd name="T70" fmla="*/ 1 w 280"/>
                  <a:gd name="T71" fmla="*/ 159 h 213"/>
                  <a:gd name="T72" fmla="*/ 9 w 280"/>
                  <a:gd name="T73" fmla="*/ 151 h 213"/>
                  <a:gd name="T74" fmla="*/ 26 w 280"/>
                  <a:gd name="T75" fmla="*/ 132 h 213"/>
                  <a:gd name="T76" fmla="*/ 48 w 280"/>
                  <a:gd name="T77" fmla="*/ 115 h 213"/>
                  <a:gd name="T78" fmla="*/ 74 w 280"/>
                  <a:gd name="T79" fmla="*/ 102 h 213"/>
                  <a:gd name="T80" fmla="*/ 91 w 280"/>
                  <a:gd name="T81" fmla="*/ 85 h 213"/>
                  <a:gd name="T82" fmla="*/ 99 w 280"/>
                  <a:gd name="T83" fmla="*/ 59 h 213"/>
                  <a:gd name="T84" fmla="*/ 97 w 280"/>
                  <a:gd name="T85" fmla="*/ 2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0" h="213">
                    <a:moveTo>
                      <a:pt x="92" y="11"/>
                    </a:moveTo>
                    <a:lnTo>
                      <a:pt x="101" y="5"/>
                    </a:lnTo>
                    <a:lnTo>
                      <a:pt x="108" y="3"/>
                    </a:lnTo>
                    <a:lnTo>
                      <a:pt x="117" y="1"/>
                    </a:lnTo>
                    <a:lnTo>
                      <a:pt x="125" y="0"/>
                    </a:lnTo>
                    <a:lnTo>
                      <a:pt x="135" y="1"/>
                    </a:lnTo>
                    <a:lnTo>
                      <a:pt x="143" y="2"/>
                    </a:lnTo>
                    <a:lnTo>
                      <a:pt x="152" y="5"/>
                    </a:lnTo>
                    <a:lnTo>
                      <a:pt x="163" y="10"/>
                    </a:lnTo>
                    <a:lnTo>
                      <a:pt x="171" y="16"/>
                    </a:lnTo>
                    <a:lnTo>
                      <a:pt x="179" y="24"/>
                    </a:lnTo>
                    <a:lnTo>
                      <a:pt x="185" y="32"/>
                    </a:lnTo>
                    <a:lnTo>
                      <a:pt x="193" y="44"/>
                    </a:lnTo>
                    <a:lnTo>
                      <a:pt x="197" y="49"/>
                    </a:lnTo>
                    <a:lnTo>
                      <a:pt x="204" y="52"/>
                    </a:lnTo>
                    <a:lnTo>
                      <a:pt x="219" y="55"/>
                    </a:lnTo>
                    <a:lnTo>
                      <a:pt x="242" y="57"/>
                    </a:lnTo>
                    <a:lnTo>
                      <a:pt x="250" y="58"/>
                    </a:lnTo>
                    <a:lnTo>
                      <a:pt x="256" y="61"/>
                    </a:lnTo>
                    <a:lnTo>
                      <a:pt x="261" y="65"/>
                    </a:lnTo>
                    <a:lnTo>
                      <a:pt x="264" y="70"/>
                    </a:lnTo>
                    <a:lnTo>
                      <a:pt x="266" y="78"/>
                    </a:lnTo>
                    <a:lnTo>
                      <a:pt x="267" y="85"/>
                    </a:lnTo>
                    <a:lnTo>
                      <a:pt x="268" y="93"/>
                    </a:lnTo>
                    <a:lnTo>
                      <a:pt x="271" y="101"/>
                    </a:lnTo>
                    <a:lnTo>
                      <a:pt x="277" y="113"/>
                    </a:lnTo>
                    <a:lnTo>
                      <a:pt x="279" y="122"/>
                    </a:lnTo>
                    <a:lnTo>
                      <a:pt x="279" y="131"/>
                    </a:lnTo>
                    <a:lnTo>
                      <a:pt x="279" y="138"/>
                    </a:lnTo>
                    <a:lnTo>
                      <a:pt x="275" y="144"/>
                    </a:lnTo>
                    <a:lnTo>
                      <a:pt x="271" y="149"/>
                    </a:lnTo>
                    <a:lnTo>
                      <a:pt x="260" y="155"/>
                    </a:lnTo>
                    <a:lnTo>
                      <a:pt x="249" y="162"/>
                    </a:lnTo>
                    <a:lnTo>
                      <a:pt x="241" y="168"/>
                    </a:lnTo>
                    <a:lnTo>
                      <a:pt x="235" y="174"/>
                    </a:lnTo>
                    <a:lnTo>
                      <a:pt x="231" y="181"/>
                    </a:lnTo>
                    <a:lnTo>
                      <a:pt x="225" y="196"/>
                    </a:lnTo>
                    <a:lnTo>
                      <a:pt x="220" y="203"/>
                    </a:lnTo>
                    <a:lnTo>
                      <a:pt x="215" y="208"/>
                    </a:lnTo>
                    <a:lnTo>
                      <a:pt x="208" y="211"/>
                    </a:lnTo>
                    <a:lnTo>
                      <a:pt x="198" y="212"/>
                    </a:lnTo>
                    <a:lnTo>
                      <a:pt x="187" y="211"/>
                    </a:lnTo>
                    <a:lnTo>
                      <a:pt x="175" y="208"/>
                    </a:lnTo>
                    <a:lnTo>
                      <a:pt x="162" y="202"/>
                    </a:lnTo>
                    <a:lnTo>
                      <a:pt x="162" y="202"/>
                    </a:lnTo>
                    <a:lnTo>
                      <a:pt x="157" y="200"/>
                    </a:lnTo>
                    <a:lnTo>
                      <a:pt x="149" y="198"/>
                    </a:lnTo>
                    <a:lnTo>
                      <a:pt x="140" y="194"/>
                    </a:lnTo>
                    <a:lnTo>
                      <a:pt x="133" y="191"/>
                    </a:lnTo>
                    <a:lnTo>
                      <a:pt x="123" y="184"/>
                    </a:lnTo>
                    <a:lnTo>
                      <a:pt x="117" y="181"/>
                    </a:lnTo>
                    <a:lnTo>
                      <a:pt x="108" y="179"/>
                    </a:lnTo>
                    <a:lnTo>
                      <a:pt x="108" y="179"/>
                    </a:lnTo>
                    <a:lnTo>
                      <a:pt x="104" y="179"/>
                    </a:lnTo>
                    <a:lnTo>
                      <a:pt x="94" y="179"/>
                    </a:lnTo>
                    <a:lnTo>
                      <a:pt x="83" y="181"/>
                    </a:lnTo>
                    <a:lnTo>
                      <a:pt x="83" y="181"/>
                    </a:lnTo>
                    <a:lnTo>
                      <a:pt x="79" y="181"/>
                    </a:lnTo>
                    <a:lnTo>
                      <a:pt x="79" y="181"/>
                    </a:lnTo>
                    <a:lnTo>
                      <a:pt x="66" y="182"/>
                    </a:lnTo>
                    <a:lnTo>
                      <a:pt x="49" y="182"/>
                    </a:lnTo>
                    <a:lnTo>
                      <a:pt x="42" y="181"/>
                    </a:lnTo>
                    <a:lnTo>
                      <a:pt x="36" y="178"/>
                    </a:lnTo>
                    <a:lnTo>
                      <a:pt x="30" y="174"/>
                    </a:lnTo>
                    <a:lnTo>
                      <a:pt x="25" y="170"/>
                    </a:lnTo>
                    <a:lnTo>
                      <a:pt x="19" y="168"/>
                    </a:lnTo>
                    <a:lnTo>
                      <a:pt x="16" y="167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8" y="166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6"/>
                    </a:lnTo>
                    <a:lnTo>
                      <a:pt x="9" y="151"/>
                    </a:lnTo>
                    <a:lnTo>
                      <a:pt x="16" y="143"/>
                    </a:lnTo>
                    <a:lnTo>
                      <a:pt x="26" y="132"/>
                    </a:lnTo>
                    <a:lnTo>
                      <a:pt x="36" y="122"/>
                    </a:lnTo>
                    <a:lnTo>
                      <a:pt x="48" y="115"/>
                    </a:lnTo>
                    <a:lnTo>
                      <a:pt x="61" y="109"/>
                    </a:lnTo>
                    <a:lnTo>
                      <a:pt x="74" y="102"/>
                    </a:lnTo>
                    <a:lnTo>
                      <a:pt x="84" y="95"/>
                    </a:lnTo>
                    <a:lnTo>
                      <a:pt x="91" y="85"/>
                    </a:lnTo>
                    <a:lnTo>
                      <a:pt x="96" y="75"/>
                    </a:lnTo>
                    <a:lnTo>
                      <a:pt x="99" y="59"/>
                    </a:lnTo>
                    <a:lnTo>
                      <a:pt x="98" y="41"/>
                    </a:lnTo>
                    <a:lnTo>
                      <a:pt x="97" y="25"/>
                    </a:lnTo>
                    <a:lnTo>
                      <a:pt x="92" y="11"/>
                    </a:lnTo>
                  </a:path>
                </a:pathLst>
              </a:custGeom>
              <a:solidFill>
                <a:srgbClr val="008500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907" name="Freeform 1083">
                <a:extLst>
                  <a:ext uri="{FF2B5EF4-FFF2-40B4-BE49-F238E27FC236}">
                    <a16:creationId xmlns:a16="http://schemas.microsoft.com/office/drawing/2014/main" id="{73B66F95-ED8B-49BF-9E93-806D03B60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2566"/>
                <a:ext cx="98" cy="69"/>
              </a:xfrm>
              <a:custGeom>
                <a:avLst/>
                <a:gdLst>
                  <a:gd name="T0" fmla="*/ 0 w 98"/>
                  <a:gd name="T1" fmla="*/ 9 h 69"/>
                  <a:gd name="T2" fmla="*/ 4 w 98"/>
                  <a:gd name="T3" fmla="*/ 10 h 69"/>
                  <a:gd name="T4" fmla="*/ 11 w 98"/>
                  <a:gd name="T5" fmla="*/ 13 h 69"/>
                  <a:gd name="T6" fmla="*/ 18 w 98"/>
                  <a:gd name="T7" fmla="*/ 17 h 69"/>
                  <a:gd name="T8" fmla="*/ 27 w 98"/>
                  <a:gd name="T9" fmla="*/ 25 h 69"/>
                  <a:gd name="T10" fmla="*/ 41 w 98"/>
                  <a:gd name="T11" fmla="*/ 40 h 69"/>
                  <a:gd name="T12" fmla="*/ 54 w 98"/>
                  <a:gd name="T13" fmla="*/ 53 h 69"/>
                  <a:gd name="T14" fmla="*/ 65 w 98"/>
                  <a:gd name="T15" fmla="*/ 63 h 69"/>
                  <a:gd name="T16" fmla="*/ 73 w 98"/>
                  <a:gd name="T17" fmla="*/ 67 h 69"/>
                  <a:gd name="T18" fmla="*/ 73 w 98"/>
                  <a:gd name="T19" fmla="*/ 67 h 69"/>
                  <a:gd name="T20" fmla="*/ 77 w 98"/>
                  <a:gd name="T21" fmla="*/ 68 h 69"/>
                  <a:gd name="T22" fmla="*/ 77 w 98"/>
                  <a:gd name="T23" fmla="*/ 68 h 69"/>
                  <a:gd name="T24" fmla="*/ 82 w 98"/>
                  <a:gd name="T25" fmla="*/ 68 h 69"/>
                  <a:gd name="T26" fmla="*/ 87 w 98"/>
                  <a:gd name="T27" fmla="*/ 66 h 69"/>
                  <a:gd name="T28" fmla="*/ 91 w 98"/>
                  <a:gd name="T29" fmla="*/ 65 h 69"/>
                  <a:gd name="T30" fmla="*/ 97 w 98"/>
                  <a:gd name="T31" fmla="*/ 62 h 69"/>
                  <a:gd name="T32" fmla="*/ 97 w 98"/>
                  <a:gd name="T33" fmla="*/ 60 h 69"/>
                  <a:gd name="T34" fmla="*/ 95 w 98"/>
                  <a:gd name="T35" fmla="*/ 45 h 69"/>
                  <a:gd name="T36" fmla="*/ 93 w 98"/>
                  <a:gd name="T37" fmla="*/ 36 h 69"/>
                  <a:gd name="T38" fmla="*/ 91 w 98"/>
                  <a:gd name="T39" fmla="*/ 29 h 69"/>
                  <a:gd name="T40" fmla="*/ 87 w 98"/>
                  <a:gd name="T41" fmla="*/ 23 h 69"/>
                  <a:gd name="T42" fmla="*/ 80 w 98"/>
                  <a:gd name="T43" fmla="*/ 20 h 69"/>
                  <a:gd name="T44" fmla="*/ 73 w 98"/>
                  <a:gd name="T45" fmla="*/ 17 h 69"/>
                  <a:gd name="T46" fmla="*/ 63 w 98"/>
                  <a:gd name="T47" fmla="*/ 12 h 69"/>
                  <a:gd name="T48" fmla="*/ 53 w 98"/>
                  <a:gd name="T49" fmla="*/ 6 h 69"/>
                  <a:gd name="T50" fmla="*/ 45 w 98"/>
                  <a:gd name="T51" fmla="*/ 2 h 69"/>
                  <a:gd name="T52" fmla="*/ 36 w 98"/>
                  <a:gd name="T53" fmla="*/ 0 h 69"/>
                  <a:gd name="T54" fmla="*/ 26 w 98"/>
                  <a:gd name="T55" fmla="*/ 0 h 69"/>
                  <a:gd name="T56" fmla="*/ 17 w 98"/>
                  <a:gd name="T57" fmla="*/ 2 h 69"/>
                  <a:gd name="T58" fmla="*/ 7 w 98"/>
                  <a:gd name="T59" fmla="*/ 7 h 69"/>
                  <a:gd name="T60" fmla="*/ 0 w 98"/>
                  <a:gd name="T61" fmla="*/ 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8" h="69">
                    <a:moveTo>
                      <a:pt x="0" y="9"/>
                    </a:moveTo>
                    <a:lnTo>
                      <a:pt x="4" y="10"/>
                    </a:lnTo>
                    <a:lnTo>
                      <a:pt x="11" y="13"/>
                    </a:lnTo>
                    <a:lnTo>
                      <a:pt x="18" y="17"/>
                    </a:lnTo>
                    <a:lnTo>
                      <a:pt x="27" y="25"/>
                    </a:lnTo>
                    <a:lnTo>
                      <a:pt x="41" y="40"/>
                    </a:lnTo>
                    <a:lnTo>
                      <a:pt x="54" y="53"/>
                    </a:lnTo>
                    <a:lnTo>
                      <a:pt x="65" y="63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7" y="68"/>
                    </a:lnTo>
                    <a:lnTo>
                      <a:pt x="77" y="68"/>
                    </a:lnTo>
                    <a:lnTo>
                      <a:pt x="82" y="68"/>
                    </a:lnTo>
                    <a:lnTo>
                      <a:pt x="87" y="66"/>
                    </a:lnTo>
                    <a:lnTo>
                      <a:pt x="91" y="65"/>
                    </a:lnTo>
                    <a:lnTo>
                      <a:pt x="97" y="62"/>
                    </a:lnTo>
                    <a:lnTo>
                      <a:pt x="97" y="60"/>
                    </a:lnTo>
                    <a:lnTo>
                      <a:pt x="95" y="45"/>
                    </a:lnTo>
                    <a:lnTo>
                      <a:pt x="93" y="36"/>
                    </a:lnTo>
                    <a:lnTo>
                      <a:pt x="91" y="29"/>
                    </a:lnTo>
                    <a:lnTo>
                      <a:pt x="87" y="23"/>
                    </a:lnTo>
                    <a:lnTo>
                      <a:pt x="80" y="20"/>
                    </a:lnTo>
                    <a:lnTo>
                      <a:pt x="73" y="17"/>
                    </a:lnTo>
                    <a:lnTo>
                      <a:pt x="63" y="12"/>
                    </a:lnTo>
                    <a:lnTo>
                      <a:pt x="53" y="6"/>
                    </a:lnTo>
                    <a:lnTo>
                      <a:pt x="45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7" y="2"/>
                    </a:lnTo>
                    <a:lnTo>
                      <a:pt x="7" y="7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00"/>
              </a:solidFill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78908" name="Freeform 1084">
                <a:extLst>
                  <a:ext uri="{FF2B5EF4-FFF2-40B4-BE49-F238E27FC236}">
                    <a16:creationId xmlns:a16="http://schemas.microsoft.com/office/drawing/2014/main" id="{6E531111-EAD2-4A7F-8660-D8F5E695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2420"/>
                <a:ext cx="100" cy="146"/>
              </a:xfrm>
              <a:custGeom>
                <a:avLst/>
                <a:gdLst>
                  <a:gd name="T0" fmla="*/ 0 w 100"/>
                  <a:gd name="T1" fmla="*/ 145 h 146"/>
                  <a:gd name="T2" fmla="*/ 9 w 100"/>
                  <a:gd name="T3" fmla="*/ 140 h 146"/>
                  <a:gd name="T4" fmla="*/ 16 w 100"/>
                  <a:gd name="T5" fmla="*/ 132 h 146"/>
                  <a:gd name="T6" fmla="*/ 26 w 100"/>
                  <a:gd name="T7" fmla="*/ 121 h 146"/>
                  <a:gd name="T8" fmla="*/ 36 w 100"/>
                  <a:gd name="T9" fmla="*/ 111 h 146"/>
                  <a:gd name="T10" fmla="*/ 48 w 100"/>
                  <a:gd name="T11" fmla="*/ 104 h 146"/>
                  <a:gd name="T12" fmla="*/ 61 w 100"/>
                  <a:gd name="T13" fmla="*/ 98 h 146"/>
                  <a:gd name="T14" fmla="*/ 74 w 100"/>
                  <a:gd name="T15" fmla="*/ 91 h 146"/>
                  <a:gd name="T16" fmla="*/ 84 w 100"/>
                  <a:gd name="T17" fmla="*/ 84 h 146"/>
                  <a:gd name="T18" fmla="*/ 91 w 100"/>
                  <a:gd name="T19" fmla="*/ 74 h 146"/>
                  <a:gd name="T20" fmla="*/ 96 w 100"/>
                  <a:gd name="T21" fmla="*/ 64 h 146"/>
                  <a:gd name="T22" fmla="*/ 99 w 100"/>
                  <a:gd name="T23" fmla="*/ 48 h 146"/>
                  <a:gd name="T24" fmla="*/ 98 w 100"/>
                  <a:gd name="T25" fmla="*/ 30 h 146"/>
                  <a:gd name="T26" fmla="*/ 97 w 100"/>
                  <a:gd name="T27" fmla="*/ 14 h 146"/>
                  <a:gd name="T28" fmla="*/ 92 w 100"/>
                  <a:gd name="T2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146">
                    <a:moveTo>
                      <a:pt x="0" y="145"/>
                    </a:moveTo>
                    <a:lnTo>
                      <a:pt x="9" y="140"/>
                    </a:lnTo>
                    <a:lnTo>
                      <a:pt x="16" y="132"/>
                    </a:lnTo>
                    <a:lnTo>
                      <a:pt x="26" y="121"/>
                    </a:lnTo>
                    <a:lnTo>
                      <a:pt x="36" y="111"/>
                    </a:lnTo>
                    <a:lnTo>
                      <a:pt x="48" y="104"/>
                    </a:lnTo>
                    <a:lnTo>
                      <a:pt x="61" y="98"/>
                    </a:lnTo>
                    <a:lnTo>
                      <a:pt x="74" y="91"/>
                    </a:lnTo>
                    <a:lnTo>
                      <a:pt x="84" y="84"/>
                    </a:lnTo>
                    <a:lnTo>
                      <a:pt x="91" y="74"/>
                    </a:lnTo>
                    <a:lnTo>
                      <a:pt x="96" y="64"/>
                    </a:lnTo>
                    <a:lnTo>
                      <a:pt x="99" y="48"/>
                    </a:lnTo>
                    <a:lnTo>
                      <a:pt x="98" y="30"/>
                    </a:lnTo>
                    <a:lnTo>
                      <a:pt x="97" y="14"/>
                    </a:lnTo>
                    <a:lnTo>
                      <a:pt x="92" y="0"/>
                    </a:lnTo>
                  </a:path>
                </a:pathLst>
              </a:custGeom>
              <a:noFill/>
              <a:ln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909" name="Text Box 1085">
              <a:extLst>
                <a:ext uri="{FF2B5EF4-FFF2-40B4-BE49-F238E27FC236}">
                  <a16:creationId xmlns:a16="http://schemas.microsoft.com/office/drawing/2014/main" id="{96A3C5E0-63A2-415A-96A0-734ADF51A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" y="2586"/>
              <a:ext cx="168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2493" b="1">
                  <a:solidFill>
                    <a:schemeClr val="tx1"/>
                  </a:solidFill>
                  <a:latin typeface="Arial" panose="020B0604020202020204" pitchFamily="34" charset="0"/>
                </a:rPr>
                <a:t>VEGETAZIONE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</p:grpSp>
      <p:sp>
        <p:nvSpPr>
          <p:cNvPr id="79014" name="Text Box 1190">
            <a:extLst>
              <a:ext uri="{FF2B5EF4-FFF2-40B4-BE49-F238E27FC236}">
                <a16:creationId xmlns:a16="http://schemas.microsoft.com/office/drawing/2014/main" id="{6CE8F68C-C10E-4769-9757-2A104294B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7" y="205586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 dirty="0">
                <a:solidFill>
                  <a:schemeClr val="tx1"/>
                </a:solidFill>
              </a:rPr>
              <a:t>Primo argomento</a:t>
            </a:r>
          </a:p>
        </p:txBody>
      </p:sp>
      <p:sp>
        <p:nvSpPr>
          <p:cNvPr id="79015" name="Text Box 1191">
            <a:extLst>
              <a:ext uri="{FF2B5EF4-FFF2-40B4-BE49-F238E27FC236}">
                <a16:creationId xmlns:a16="http://schemas.microsoft.com/office/drawing/2014/main" id="{E9C911E5-FCE5-4042-B13C-97230C37D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100" y="5108662"/>
            <a:ext cx="6369051" cy="49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dirty="0">
                <a:solidFill>
                  <a:schemeClr val="tx1"/>
                </a:solidFill>
              </a:rPr>
              <a:t>+ + + +               LIMITI AMMINISTRATIVI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90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90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4" name="Group 154">
            <a:extLst>
              <a:ext uri="{FF2B5EF4-FFF2-40B4-BE49-F238E27FC236}">
                <a16:creationId xmlns:a16="http://schemas.microsoft.com/office/drawing/2014/main" id="{F65EB688-B931-452F-8CE4-D19E32102E32}"/>
              </a:ext>
            </a:extLst>
          </p:cNvPr>
          <p:cNvGrpSpPr>
            <a:grpSpLocks/>
          </p:cNvGrpSpPr>
          <p:nvPr/>
        </p:nvGrpSpPr>
        <p:grpSpPr bwMode="auto">
          <a:xfrm>
            <a:off x="8796" y="868153"/>
            <a:ext cx="9041390" cy="5516009"/>
            <a:chOff x="6" y="413"/>
            <a:chExt cx="6168" cy="3763"/>
          </a:xfrm>
        </p:grpSpPr>
        <p:sp>
          <p:nvSpPr>
            <p:cNvPr id="30724" name="Text Box 4">
              <a:extLst>
                <a:ext uri="{FF2B5EF4-FFF2-40B4-BE49-F238E27FC236}">
                  <a16:creationId xmlns:a16="http://schemas.microsoft.com/office/drawing/2014/main" id="{A90FA0EC-1835-4B76-9DC7-7516CBD13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" y="413"/>
              <a:ext cx="336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216" b="1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VIE DI COMUNICAZIONE FERRATE</a:t>
              </a:r>
              <a:endParaRPr lang="it-IT" altLang="it-IT" sz="2216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30870" name="Group 150">
              <a:extLst>
                <a:ext uri="{FF2B5EF4-FFF2-40B4-BE49-F238E27FC236}">
                  <a16:creationId xmlns:a16="http://schemas.microsoft.com/office/drawing/2014/main" id="{5E5FEAF3-916B-413E-B97F-F4D933DA0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" y="801"/>
              <a:ext cx="5884" cy="375"/>
              <a:chOff x="106" y="619"/>
              <a:chExt cx="5884" cy="375"/>
            </a:xfrm>
          </p:grpSpPr>
          <p:sp>
            <p:nvSpPr>
              <p:cNvPr id="30765" name="Text Box 45">
                <a:extLst>
                  <a:ext uri="{FF2B5EF4-FFF2-40B4-BE49-F238E27FC236}">
                    <a16:creationId xmlns:a16="http://schemas.microsoft.com/office/drawing/2014/main" id="{220F4DDF-F21F-47FC-B970-1E316D5563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619"/>
                <a:ext cx="1143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493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SIMBOLO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0766" name="Text Box 46">
                <a:extLst>
                  <a:ext uri="{FF2B5EF4-FFF2-40B4-BE49-F238E27FC236}">
                    <a16:creationId xmlns:a16="http://schemas.microsoft.com/office/drawing/2014/main" id="{F7F8B2C2-0C99-4760-9383-2AB8237B6A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1" y="632"/>
                <a:ext cx="186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493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SPECIFICAZIONI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0767" name="Text Box 47">
                <a:extLst>
                  <a:ext uri="{FF2B5EF4-FFF2-40B4-BE49-F238E27FC236}">
                    <a16:creationId xmlns:a16="http://schemas.microsoft.com/office/drawing/2014/main" id="{A24FFEE8-0730-4DB3-8ED5-81DC1BB86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" y="669"/>
                <a:ext cx="1506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493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DEFINIZIONE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869" name="Group 149">
              <a:extLst>
                <a:ext uri="{FF2B5EF4-FFF2-40B4-BE49-F238E27FC236}">
                  <a16:creationId xmlns:a16="http://schemas.microsoft.com/office/drawing/2014/main" id="{D0C24B40-AC2C-4C85-84FF-CA026FF815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270"/>
              <a:ext cx="6118" cy="842"/>
              <a:chOff x="56" y="1050"/>
              <a:chExt cx="6118" cy="842"/>
            </a:xfrm>
          </p:grpSpPr>
          <p:grpSp>
            <p:nvGrpSpPr>
              <p:cNvPr id="30732" name="Group 12">
                <a:extLst>
                  <a:ext uri="{FF2B5EF4-FFF2-40B4-BE49-F238E27FC236}">
                    <a16:creationId xmlns:a16="http://schemas.microsoft.com/office/drawing/2014/main" id="{C1C8EA72-A7ED-454F-8044-A16D149243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4" y="1058"/>
                <a:ext cx="1995" cy="822"/>
                <a:chOff x="1834" y="1058"/>
                <a:chExt cx="1995" cy="822"/>
              </a:xfrm>
            </p:grpSpPr>
            <p:sp>
              <p:nvSpPr>
                <p:cNvPr id="30725" name="Rectangle 5">
                  <a:extLst>
                    <a:ext uri="{FF2B5EF4-FFF2-40B4-BE49-F238E27FC236}">
                      <a16:creationId xmlns:a16="http://schemas.microsoft.com/office/drawing/2014/main" id="{0167A32C-2484-4B9F-B7A5-89AFD7DE42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34" y="1058"/>
                  <a:ext cx="1995" cy="82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731" name="Group 11">
                  <a:extLst>
                    <a:ext uri="{FF2B5EF4-FFF2-40B4-BE49-F238E27FC236}">
                      <a16:creationId xmlns:a16="http://schemas.microsoft.com/office/drawing/2014/main" id="{0310C49D-E96A-4513-9419-53DDF3ACF7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6" y="1409"/>
                  <a:ext cx="1684" cy="142"/>
                  <a:chOff x="1946" y="1409"/>
                  <a:chExt cx="1684" cy="142"/>
                </a:xfrm>
              </p:grpSpPr>
              <p:sp>
                <p:nvSpPr>
                  <p:cNvPr id="30726" name="Line 6">
                    <a:extLst>
                      <a:ext uri="{FF2B5EF4-FFF2-40B4-BE49-F238E27FC236}">
                        <a16:creationId xmlns:a16="http://schemas.microsoft.com/office/drawing/2014/main" id="{AF47E7BF-BB2B-44BA-B5EA-E02FEA181D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46" y="1474"/>
                    <a:ext cx="1684" cy="0"/>
                  </a:xfrm>
                  <a:prstGeom prst="line">
                    <a:avLst/>
                  </a:prstGeom>
                  <a:noFill/>
                  <a:ln w="2032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27" name="Line 7">
                    <a:extLst>
                      <a:ext uri="{FF2B5EF4-FFF2-40B4-BE49-F238E27FC236}">
                        <a16:creationId xmlns:a16="http://schemas.microsoft.com/office/drawing/2014/main" id="{7DCC96FD-CF23-4E4D-83C1-A057CE6ACF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84" y="1409"/>
                    <a:ext cx="0" cy="142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28" name="Line 8">
                    <a:extLst>
                      <a:ext uri="{FF2B5EF4-FFF2-40B4-BE49-F238E27FC236}">
                        <a16:creationId xmlns:a16="http://schemas.microsoft.com/office/drawing/2014/main" id="{83C512F1-C8DF-40CC-8EF9-A1C5379997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20" y="1420"/>
                    <a:ext cx="0" cy="120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29" name="Line 9">
                    <a:extLst>
                      <a:ext uri="{FF2B5EF4-FFF2-40B4-BE49-F238E27FC236}">
                        <a16:creationId xmlns:a16="http://schemas.microsoft.com/office/drawing/2014/main" id="{00040A14-B141-46B0-8A27-CCD982088A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2" y="1420"/>
                    <a:ext cx="0" cy="131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30" name="Line 10">
                    <a:extLst>
                      <a:ext uri="{FF2B5EF4-FFF2-40B4-BE49-F238E27FC236}">
                        <a16:creationId xmlns:a16="http://schemas.microsoft.com/office/drawing/2014/main" id="{93E897CC-0604-4BA8-BA8F-6085AE1BC4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1" y="1431"/>
                    <a:ext cx="0" cy="98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0768" name="Rectangle 48">
                <a:extLst>
                  <a:ext uri="{FF2B5EF4-FFF2-40B4-BE49-F238E27FC236}">
                    <a16:creationId xmlns:a16="http://schemas.microsoft.com/office/drawing/2014/main" id="{218B1644-DEA5-4987-8A63-D5E79C7C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4" y="1058"/>
                <a:ext cx="1583" cy="83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868" name="Group 148">
                <a:extLst>
                  <a:ext uri="{FF2B5EF4-FFF2-40B4-BE49-F238E27FC236}">
                    <a16:creationId xmlns:a16="http://schemas.microsoft.com/office/drawing/2014/main" id="{B31730A9-2891-4748-9FCA-60B8FF04A6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" y="1050"/>
                <a:ext cx="6118" cy="822"/>
                <a:chOff x="56" y="1033"/>
                <a:chExt cx="6118" cy="822"/>
              </a:xfrm>
            </p:grpSpPr>
            <p:sp>
              <p:nvSpPr>
                <p:cNvPr id="30769" name="Text Box 49">
                  <a:extLst>
                    <a:ext uri="{FF2B5EF4-FFF2-40B4-BE49-F238E27FC236}">
                      <a16:creationId xmlns:a16="http://schemas.microsoft.com/office/drawing/2014/main" id="{3D0DD08B-32D2-43A7-A7F3-816A5F86A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" y="1288"/>
                  <a:ext cx="1358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it-IT" altLang="it-IT" sz="1293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Ferrovia ad un binario a </a:t>
                  </a:r>
                  <a:br>
                    <a:rPr lang="it-IT" altLang="it-IT" sz="1293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</a:br>
                  <a:r>
                    <a:rPr lang="it-IT" altLang="it-IT" sz="1293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scartamento ordinario</a:t>
                  </a:r>
                  <a:endParaRPr lang="it-IT" altLang="it-IT" sz="1847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786" name="Group 66">
                  <a:extLst>
                    <a:ext uri="{FF2B5EF4-FFF2-40B4-BE49-F238E27FC236}">
                      <a16:creationId xmlns:a16="http://schemas.microsoft.com/office/drawing/2014/main" id="{5151987E-E59B-46D4-8281-059807DF94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79" y="1033"/>
                  <a:ext cx="2195" cy="822"/>
                  <a:chOff x="3979" y="1033"/>
                  <a:chExt cx="2195" cy="822"/>
                </a:xfrm>
              </p:grpSpPr>
              <p:sp>
                <p:nvSpPr>
                  <p:cNvPr id="30770" name="Rectangle 50">
                    <a:extLst>
                      <a:ext uri="{FF2B5EF4-FFF2-40B4-BE49-F238E27FC236}">
                        <a16:creationId xmlns:a16="http://schemas.microsoft.com/office/drawing/2014/main" id="{3DF6F8B9-EE88-413F-8099-4BD4B296C9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979" y="1033"/>
                    <a:ext cx="2195" cy="822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0785" name="Group 65">
                    <a:extLst>
                      <a:ext uri="{FF2B5EF4-FFF2-40B4-BE49-F238E27FC236}">
                        <a16:creationId xmlns:a16="http://schemas.microsoft.com/office/drawing/2014/main" id="{A076C11C-7030-46A6-B4B2-CBD389F6EF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93" y="1164"/>
                    <a:ext cx="2153" cy="599"/>
                    <a:chOff x="3993" y="1164"/>
                    <a:chExt cx="2153" cy="599"/>
                  </a:xfrm>
                </p:grpSpPr>
                <p:sp>
                  <p:nvSpPr>
                    <p:cNvPr id="30771" name="Line 51">
                      <a:extLst>
                        <a:ext uri="{FF2B5EF4-FFF2-40B4-BE49-F238E27FC236}">
                          <a16:creationId xmlns:a16="http://schemas.microsoft.com/office/drawing/2014/main" id="{E3D7AC65-B9BB-4883-934F-5CA5CB3F02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" y="1469"/>
                      <a:ext cx="1709" cy="0"/>
                    </a:xfrm>
                    <a:prstGeom prst="line">
                      <a:avLst/>
                    </a:prstGeom>
                    <a:noFill/>
                    <a:ln w="203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2" name="Line 52">
                      <a:extLst>
                        <a:ext uri="{FF2B5EF4-FFF2-40B4-BE49-F238E27FC236}">
                          <a16:creationId xmlns:a16="http://schemas.microsoft.com/office/drawing/2014/main" id="{AEA08265-69C2-4BF6-A559-8FB361783F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97" y="1361"/>
                      <a:ext cx="0" cy="237"/>
                    </a:xfrm>
                    <a:prstGeom prst="line">
                      <a:avLst/>
                    </a:prstGeom>
                    <a:noFill/>
                    <a:ln w="203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3" name="Line 53">
                      <a:extLst>
                        <a:ext uri="{FF2B5EF4-FFF2-40B4-BE49-F238E27FC236}">
                          <a16:creationId xmlns:a16="http://schemas.microsoft.com/office/drawing/2014/main" id="{A6A61F0F-56DC-4AE6-804E-4D10585329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01" y="1352"/>
                      <a:ext cx="0" cy="224"/>
                    </a:xfrm>
                    <a:prstGeom prst="line">
                      <a:avLst/>
                    </a:prstGeom>
                    <a:noFill/>
                    <a:ln w="203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4" name="Line 54">
                      <a:extLst>
                        <a:ext uri="{FF2B5EF4-FFF2-40B4-BE49-F238E27FC236}">
                          <a16:creationId xmlns:a16="http://schemas.microsoft.com/office/drawing/2014/main" id="{BEF0B85D-324B-4BF3-BDDB-96DF6D477B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08" y="1471"/>
                      <a:ext cx="127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5" name="Line 55">
                      <a:extLst>
                        <a:ext uri="{FF2B5EF4-FFF2-40B4-BE49-F238E27FC236}">
                          <a16:creationId xmlns:a16="http://schemas.microsoft.com/office/drawing/2014/main" id="{3333DB42-BCA4-407D-B204-1DF1B38AA7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55" y="1427"/>
                      <a:ext cx="114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6" name="Line 56">
                      <a:extLst>
                        <a:ext uri="{FF2B5EF4-FFF2-40B4-BE49-F238E27FC236}">
                          <a16:creationId xmlns:a16="http://schemas.microsoft.com/office/drawing/2014/main" id="{16C91749-8AA3-4882-96D6-C59D5A7AA1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64" y="1528"/>
                      <a:ext cx="113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7" name="Line 57">
                      <a:extLst>
                        <a:ext uri="{FF2B5EF4-FFF2-40B4-BE49-F238E27FC236}">
                          <a16:creationId xmlns:a16="http://schemas.microsoft.com/office/drawing/2014/main" id="{76BD06F8-8A9F-4F30-8879-AF9FF496B4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97" y="1212"/>
                      <a:ext cx="0" cy="15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8" name="Line 58">
                      <a:extLst>
                        <a:ext uri="{FF2B5EF4-FFF2-40B4-BE49-F238E27FC236}">
                          <a16:creationId xmlns:a16="http://schemas.microsoft.com/office/drawing/2014/main" id="{6BD81016-CE16-4AC0-8DC3-D7B44816E8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701" y="1200"/>
                      <a:ext cx="0" cy="15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79" name="Line 59">
                      <a:extLst>
                        <a:ext uri="{FF2B5EF4-FFF2-40B4-BE49-F238E27FC236}">
                          <a16:creationId xmlns:a16="http://schemas.microsoft.com/office/drawing/2014/main" id="{12E44682-C7E0-4746-8992-D235349A82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05" y="1239"/>
                      <a:ext cx="543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80" name="Line 60">
                      <a:extLst>
                        <a:ext uri="{FF2B5EF4-FFF2-40B4-BE49-F238E27FC236}">
                          <a16:creationId xmlns:a16="http://schemas.microsoft.com/office/drawing/2014/main" id="{598C319B-AAFC-420F-BDC1-42652D6CE1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84" y="1243"/>
                      <a:ext cx="495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81" name="Text Box 61">
                      <a:extLst>
                        <a:ext uri="{FF2B5EF4-FFF2-40B4-BE49-F238E27FC236}">
                          <a16:creationId xmlns:a16="http://schemas.microsoft.com/office/drawing/2014/main" id="{52B4E56D-8854-41C4-9301-AAE7426979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47" y="1164"/>
                      <a:ext cx="25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l"/>
                      <a:r>
                        <a:rPr lang="it-IT" altLang="it-IT" sz="1016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7.0</a:t>
                      </a:r>
                      <a:endParaRPr lang="it-IT" altLang="it-IT" sz="2216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82" name="Text Box 62">
                      <a:extLst>
                        <a:ext uri="{FF2B5EF4-FFF2-40B4-BE49-F238E27FC236}">
                          <a16:creationId xmlns:a16="http://schemas.microsoft.com/office/drawing/2014/main" id="{22FFACF2-91FC-4CD1-9AF8-4F3ACCE30C6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93" y="1326"/>
                      <a:ext cx="299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l"/>
                      <a:r>
                        <a:rPr lang="it-IT" altLang="it-IT" sz="1016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0.35</a:t>
                      </a:r>
                      <a:endParaRPr lang="it-IT" altLang="it-IT" sz="2216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83" name="Text Box 63">
                      <a:extLst>
                        <a:ext uri="{FF2B5EF4-FFF2-40B4-BE49-F238E27FC236}">
                          <a16:creationId xmlns:a16="http://schemas.microsoft.com/office/drawing/2014/main" id="{64323C91-A8FE-446E-8C8A-BC44BC297B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1" y="1593"/>
                      <a:ext cx="299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l"/>
                      <a:r>
                        <a:rPr lang="it-IT" altLang="it-IT" sz="1016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0,13</a:t>
                      </a:r>
                      <a:endParaRPr lang="it-IT" altLang="it-IT" sz="2216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84" name="Text Box 64">
                      <a:extLst>
                        <a:ext uri="{FF2B5EF4-FFF2-40B4-BE49-F238E27FC236}">
                          <a16:creationId xmlns:a16="http://schemas.microsoft.com/office/drawing/2014/main" id="{1127D469-8B7B-4603-87C3-F84B231F1E9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96" y="1396"/>
                      <a:ext cx="250" cy="1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l"/>
                      <a:r>
                        <a:rPr lang="it-IT" altLang="it-IT" sz="1016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1.1</a:t>
                      </a:r>
                      <a:endParaRPr lang="it-IT" altLang="it-IT" sz="2216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30867" name="Group 147">
              <a:extLst>
                <a:ext uri="{FF2B5EF4-FFF2-40B4-BE49-F238E27FC236}">
                  <a16:creationId xmlns:a16="http://schemas.microsoft.com/office/drawing/2014/main" id="{A1E54F96-7F7B-4E93-8AEF-1A86E6E266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2281"/>
              <a:ext cx="6168" cy="839"/>
              <a:chOff x="6" y="2055"/>
              <a:chExt cx="6168" cy="839"/>
            </a:xfrm>
          </p:grpSpPr>
          <p:grpSp>
            <p:nvGrpSpPr>
              <p:cNvPr id="30744" name="Group 24">
                <a:extLst>
                  <a:ext uri="{FF2B5EF4-FFF2-40B4-BE49-F238E27FC236}">
                    <a16:creationId xmlns:a16="http://schemas.microsoft.com/office/drawing/2014/main" id="{2CF4466B-AAD2-4AE7-888D-63D82868A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3" y="2072"/>
                <a:ext cx="1995" cy="822"/>
                <a:chOff x="1853" y="2072"/>
                <a:chExt cx="1995" cy="822"/>
              </a:xfrm>
            </p:grpSpPr>
            <p:sp>
              <p:nvSpPr>
                <p:cNvPr id="30733" name="Rectangle 13">
                  <a:extLst>
                    <a:ext uri="{FF2B5EF4-FFF2-40B4-BE49-F238E27FC236}">
                      <a16:creationId xmlns:a16="http://schemas.microsoft.com/office/drawing/2014/main" id="{23777523-3772-49F6-BFC2-805B7D1C5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53" y="2072"/>
                  <a:ext cx="1995" cy="82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739" name="Group 19">
                  <a:extLst>
                    <a:ext uri="{FF2B5EF4-FFF2-40B4-BE49-F238E27FC236}">
                      <a16:creationId xmlns:a16="http://schemas.microsoft.com/office/drawing/2014/main" id="{0E32224E-EB47-465A-948E-3A1612AB9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65" y="2423"/>
                  <a:ext cx="1683" cy="143"/>
                  <a:chOff x="1965" y="2423"/>
                  <a:chExt cx="1683" cy="143"/>
                </a:xfrm>
              </p:grpSpPr>
              <p:sp>
                <p:nvSpPr>
                  <p:cNvPr id="30734" name="Line 14">
                    <a:extLst>
                      <a:ext uri="{FF2B5EF4-FFF2-40B4-BE49-F238E27FC236}">
                        <a16:creationId xmlns:a16="http://schemas.microsoft.com/office/drawing/2014/main" id="{D04B96A2-7A96-44E9-A45B-8389A911E2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65" y="2489"/>
                    <a:ext cx="1683" cy="0"/>
                  </a:xfrm>
                  <a:prstGeom prst="line">
                    <a:avLst/>
                  </a:prstGeom>
                  <a:noFill/>
                  <a:ln w="2032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35" name="Line 15">
                    <a:extLst>
                      <a:ext uri="{FF2B5EF4-FFF2-40B4-BE49-F238E27FC236}">
                        <a16:creationId xmlns:a16="http://schemas.microsoft.com/office/drawing/2014/main" id="{E7415271-1C4F-4A50-944A-794C54B203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2" y="2423"/>
                    <a:ext cx="0" cy="143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36" name="Line 16">
                    <a:extLst>
                      <a:ext uri="{FF2B5EF4-FFF2-40B4-BE49-F238E27FC236}">
                        <a16:creationId xmlns:a16="http://schemas.microsoft.com/office/drawing/2014/main" id="{9B355A61-1E51-4BCD-832C-1A87F8D609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38" y="2434"/>
                    <a:ext cx="0" cy="120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37" name="Line 17">
                    <a:extLst>
                      <a:ext uri="{FF2B5EF4-FFF2-40B4-BE49-F238E27FC236}">
                        <a16:creationId xmlns:a16="http://schemas.microsoft.com/office/drawing/2014/main" id="{24DD6488-8965-499C-A4C7-320F869E8D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00" y="2434"/>
                    <a:ext cx="0" cy="132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38" name="Line 18">
                    <a:extLst>
                      <a:ext uri="{FF2B5EF4-FFF2-40B4-BE49-F238E27FC236}">
                        <a16:creationId xmlns:a16="http://schemas.microsoft.com/office/drawing/2014/main" id="{543B60F4-1C04-4F5F-82C8-A60A2F01FF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49" y="2445"/>
                    <a:ext cx="0" cy="99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0740" name="Line 20">
                  <a:extLst>
                    <a:ext uri="{FF2B5EF4-FFF2-40B4-BE49-F238E27FC236}">
                      <a16:creationId xmlns:a16="http://schemas.microsoft.com/office/drawing/2014/main" id="{94002C82-3367-463E-8E7E-7E51D2984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46" y="2440"/>
                  <a:ext cx="0" cy="124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41" name="Line 21">
                  <a:extLst>
                    <a:ext uri="{FF2B5EF4-FFF2-40B4-BE49-F238E27FC236}">
                      <a16:creationId xmlns:a16="http://schemas.microsoft.com/office/drawing/2014/main" id="{CED9FBF3-15E6-4851-9AD9-5CB797F71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2" y="2428"/>
                  <a:ext cx="0" cy="112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42" name="Line 22">
                  <a:extLst>
                    <a:ext uri="{FF2B5EF4-FFF2-40B4-BE49-F238E27FC236}">
                      <a16:creationId xmlns:a16="http://schemas.microsoft.com/office/drawing/2014/main" id="{24412AFE-9DE4-4B09-93D1-5BB13ACDE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4" y="2440"/>
                  <a:ext cx="0" cy="112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43" name="Line 23">
                  <a:extLst>
                    <a:ext uri="{FF2B5EF4-FFF2-40B4-BE49-F238E27FC236}">
                      <a16:creationId xmlns:a16="http://schemas.microsoft.com/office/drawing/2014/main" id="{0D18DAA2-7C1F-4F23-8AC1-9CBC048C9E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06" y="2428"/>
                  <a:ext cx="0" cy="136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808" name="Group 88">
                <a:extLst>
                  <a:ext uri="{FF2B5EF4-FFF2-40B4-BE49-F238E27FC236}">
                    <a16:creationId xmlns:a16="http://schemas.microsoft.com/office/drawing/2014/main" id="{479D39CC-E000-48B8-9E0F-36E3915DFF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9" y="2055"/>
                <a:ext cx="2195" cy="821"/>
                <a:chOff x="3979" y="2055"/>
                <a:chExt cx="2195" cy="821"/>
              </a:xfrm>
            </p:grpSpPr>
            <p:sp>
              <p:nvSpPr>
                <p:cNvPr id="30787" name="Rectangle 67">
                  <a:extLst>
                    <a:ext uri="{FF2B5EF4-FFF2-40B4-BE49-F238E27FC236}">
                      <a16:creationId xmlns:a16="http://schemas.microsoft.com/office/drawing/2014/main" id="{9A49EE52-5809-47C7-8D07-B514730FE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79" y="2055"/>
                  <a:ext cx="2195" cy="821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88" name="Line 68">
                  <a:extLst>
                    <a:ext uri="{FF2B5EF4-FFF2-40B4-BE49-F238E27FC236}">
                      <a16:creationId xmlns:a16="http://schemas.microsoft.com/office/drawing/2014/main" id="{6F006151-A6C6-409D-87BA-2FC0B69FB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1" y="2490"/>
                  <a:ext cx="1709" cy="0"/>
                </a:xfrm>
                <a:prstGeom prst="line">
                  <a:avLst/>
                </a:prstGeom>
                <a:noFill/>
                <a:ln w="203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89" name="Line 69">
                  <a:extLst>
                    <a:ext uri="{FF2B5EF4-FFF2-40B4-BE49-F238E27FC236}">
                      <a16:creationId xmlns:a16="http://schemas.microsoft.com/office/drawing/2014/main" id="{533C77CD-6C19-45A1-BA5B-D88DFDB8F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7" y="2383"/>
                  <a:ext cx="0" cy="236"/>
                </a:xfrm>
                <a:prstGeom prst="line">
                  <a:avLst/>
                </a:prstGeom>
                <a:noFill/>
                <a:ln w="203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0" name="Line 70">
                  <a:extLst>
                    <a:ext uri="{FF2B5EF4-FFF2-40B4-BE49-F238E27FC236}">
                      <a16:creationId xmlns:a16="http://schemas.microsoft.com/office/drawing/2014/main" id="{43A6D798-F588-47A7-9068-8ECF77977A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01" y="2374"/>
                  <a:ext cx="0" cy="224"/>
                </a:xfrm>
                <a:prstGeom prst="line">
                  <a:avLst/>
                </a:prstGeom>
                <a:noFill/>
                <a:ln w="203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1" name="Line 71">
                  <a:extLst>
                    <a:ext uri="{FF2B5EF4-FFF2-40B4-BE49-F238E27FC236}">
                      <a16:creationId xmlns:a16="http://schemas.microsoft.com/office/drawing/2014/main" id="{ECEB30C1-E662-4FD3-BBAE-6E39F7E363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8" y="2492"/>
                  <a:ext cx="1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2" name="Line 72">
                  <a:extLst>
                    <a:ext uri="{FF2B5EF4-FFF2-40B4-BE49-F238E27FC236}">
                      <a16:creationId xmlns:a16="http://schemas.microsoft.com/office/drawing/2014/main" id="{6645DB2A-D8CA-4A31-B71E-6129EC72F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55" y="2448"/>
                  <a:ext cx="11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3" name="Line 73">
                  <a:extLst>
                    <a:ext uri="{FF2B5EF4-FFF2-40B4-BE49-F238E27FC236}">
                      <a16:creationId xmlns:a16="http://schemas.microsoft.com/office/drawing/2014/main" id="{52DFAD85-C12C-49FF-97A9-2067EB358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64" y="2549"/>
                  <a:ext cx="11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4" name="Line 74">
                  <a:extLst>
                    <a:ext uri="{FF2B5EF4-FFF2-40B4-BE49-F238E27FC236}">
                      <a16:creationId xmlns:a16="http://schemas.microsoft.com/office/drawing/2014/main" id="{D52AE436-B6C5-469A-B60A-3D3C20AEE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8" y="2234"/>
                  <a:ext cx="0" cy="15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5" name="Line 75">
                  <a:extLst>
                    <a:ext uri="{FF2B5EF4-FFF2-40B4-BE49-F238E27FC236}">
                      <a16:creationId xmlns:a16="http://schemas.microsoft.com/office/drawing/2014/main" id="{2E795190-5CF6-4CD6-AB9D-942100B69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52" y="2221"/>
                  <a:ext cx="0" cy="15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6" name="Line 76">
                  <a:extLst>
                    <a:ext uri="{FF2B5EF4-FFF2-40B4-BE49-F238E27FC236}">
                      <a16:creationId xmlns:a16="http://schemas.microsoft.com/office/drawing/2014/main" id="{AC00B008-428B-4B8B-B538-1A11F23F9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7" y="2260"/>
                  <a:ext cx="46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7" name="Line 77">
                  <a:extLst>
                    <a:ext uri="{FF2B5EF4-FFF2-40B4-BE49-F238E27FC236}">
                      <a16:creationId xmlns:a16="http://schemas.microsoft.com/office/drawing/2014/main" id="{2150C088-C4AC-402C-8211-E3CBF368A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84" y="2265"/>
                  <a:ext cx="44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8" name="Text Box 78">
                  <a:extLst>
                    <a:ext uri="{FF2B5EF4-FFF2-40B4-BE49-F238E27FC236}">
                      <a16:creationId xmlns:a16="http://schemas.microsoft.com/office/drawing/2014/main" id="{1D923111-431E-495C-8202-4A620BF762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7" y="2181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6.25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99" name="Text Box 79">
                  <a:extLst>
                    <a:ext uri="{FF2B5EF4-FFF2-40B4-BE49-F238E27FC236}">
                      <a16:creationId xmlns:a16="http://schemas.microsoft.com/office/drawing/2014/main" id="{014F8306-6AEB-48A1-8040-8BBA9EF111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3" y="2348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0.35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0" name="Text Box 80">
                  <a:extLst>
                    <a:ext uri="{FF2B5EF4-FFF2-40B4-BE49-F238E27FC236}">
                      <a16:creationId xmlns:a16="http://schemas.microsoft.com/office/drawing/2014/main" id="{1FC359EE-1A48-4D7F-9313-F7CBC975DA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00" y="2610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0,13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1" name="Text Box 81">
                  <a:extLst>
                    <a:ext uri="{FF2B5EF4-FFF2-40B4-BE49-F238E27FC236}">
                      <a16:creationId xmlns:a16="http://schemas.microsoft.com/office/drawing/2014/main" id="{67734F80-FAFD-40A1-8470-33C1F68BA7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96" y="2418"/>
                  <a:ext cx="250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1.1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2" name="Line 82">
                  <a:extLst>
                    <a:ext uri="{FF2B5EF4-FFF2-40B4-BE49-F238E27FC236}">
                      <a16:creationId xmlns:a16="http://schemas.microsoft.com/office/drawing/2014/main" id="{6B2E2EAA-DFF6-402F-BAF7-737E5DE43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9" y="2387"/>
                  <a:ext cx="0" cy="23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3" name="Line 83">
                  <a:extLst>
                    <a:ext uri="{FF2B5EF4-FFF2-40B4-BE49-F238E27FC236}">
                      <a16:creationId xmlns:a16="http://schemas.microsoft.com/office/drawing/2014/main" id="{6CE5C8E7-64EF-4116-8AD3-00572C09F5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47" y="2382"/>
                  <a:ext cx="0" cy="217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4" name="Freeform 84">
                  <a:extLst>
                    <a:ext uri="{FF2B5EF4-FFF2-40B4-BE49-F238E27FC236}">
                      <a16:creationId xmlns:a16="http://schemas.microsoft.com/office/drawing/2014/main" id="{4F3913FF-BF6C-4A28-8BBA-3D214DC11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2621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5 w 6"/>
                    <a:gd name="T3" fmla="*/ 0 h 24"/>
                    <a:gd name="T4" fmla="*/ 5 w 6"/>
                    <a:gd name="T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3"/>
                      </a:lnTo>
                    </a:path>
                  </a:pathLst>
                </a:custGeom>
                <a:noFill/>
                <a:ln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5" name="Line 85">
                  <a:extLst>
                    <a:ext uri="{FF2B5EF4-FFF2-40B4-BE49-F238E27FC236}">
                      <a16:creationId xmlns:a16="http://schemas.microsoft.com/office/drawing/2014/main" id="{79D9B154-7D60-4115-9601-2B367F17F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2599"/>
                  <a:ext cx="58" cy="4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6" name="Line 86">
                  <a:extLst>
                    <a:ext uri="{FF2B5EF4-FFF2-40B4-BE49-F238E27FC236}">
                      <a16:creationId xmlns:a16="http://schemas.microsoft.com/office/drawing/2014/main" id="{0C5D3B6F-ECE0-48AD-96C0-3DF9C7FA4E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00" y="2604"/>
                  <a:ext cx="53" cy="3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07" name="Text Box 87">
                  <a:extLst>
                    <a:ext uri="{FF2B5EF4-FFF2-40B4-BE49-F238E27FC236}">
                      <a16:creationId xmlns:a16="http://schemas.microsoft.com/office/drawing/2014/main" id="{14B70A4A-47C9-4C99-81CD-5A0BC52A84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27" y="2618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0.75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826" name="Rectangle 106">
                <a:extLst>
                  <a:ext uri="{FF2B5EF4-FFF2-40B4-BE49-F238E27FC236}">
                    <a16:creationId xmlns:a16="http://schemas.microsoft.com/office/drawing/2014/main" id="{D126E344-B99B-4D0E-AD60-9A0EB2247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" y="2079"/>
                <a:ext cx="1608" cy="80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0828" name="Text Box 108">
                <a:extLst>
                  <a:ext uri="{FF2B5EF4-FFF2-40B4-BE49-F238E27FC236}">
                    <a16:creationId xmlns:a16="http://schemas.microsoft.com/office/drawing/2014/main" id="{DA063D5B-3DBF-4B9F-A149-4E0556395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" y="2328"/>
                <a:ext cx="1295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it-IT" altLang="it-IT" sz="1293">
                    <a:solidFill>
                      <a:schemeClr val="tx1"/>
                    </a:solidFill>
                    <a:latin typeface="Arial" panose="020B0604020202020204" pitchFamily="34" charset="0"/>
                  </a:rPr>
                  <a:t>Ferrovia a due binari a </a:t>
                </a:r>
                <a:br>
                  <a:rPr lang="it-IT" altLang="it-IT" sz="1293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it-IT" altLang="it-IT" sz="1293">
                    <a:solidFill>
                      <a:schemeClr val="tx1"/>
                    </a:solidFill>
                    <a:latin typeface="Arial" panose="020B0604020202020204" pitchFamily="34" charset="0"/>
                  </a:rPr>
                  <a:t>scartamento ordinario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866" name="Group 146">
              <a:extLst>
                <a:ext uri="{FF2B5EF4-FFF2-40B4-BE49-F238E27FC236}">
                  <a16:creationId xmlns:a16="http://schemas.microsoft.com/office/drawing/2014/main" id="{D4206B7A-C87F-4855-BFE1-D869DA19C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" y="3349"/>
              <a:ext cx="6110" cy="827"/>
              <a:chOff x="64" y="3032"/>
              <a:chExt cx="6110" cy="827"/>
            </a:xfrm>
          </p:grpSpPr>
          <p:grpSp>
            <p:nvGrpSpPr>
              <p:cNvPr id="30764" name="Group 44">
                <a:extLst>
                  <a:ext uri="{FF2B5EF4-FFF2-40B4-BE49-F238E27FC236}">
                    <a16:creationId xmlns:a16="http://schemas.microsoft.com/office/drawing/2014/main" id="{BBBAC3F1-8231-4DBE-8750-3CB532F49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9" y="3037"/>
                <a:ext cx="1995" cy="822"/>
                <a:chOff x="1859" y="3037"/>
                <a:chExt cx="1995" cy="822"/>
              </a:xfrm>
            </p:grpSpPr>
            <p:sp>
              <p:nvSpPr>
                <p:cNvPr id="30745" name="Rectangle 25">
                  <a:extLst>
                    <a:ext uri="{FF2B5EF4-FFF2-40B4-BE49-F238E27FC236}">
                      <a16:creationId xmlns:a16="http://schemas.microsoft.com/office/drawing/2014/main" id="{A0623F7A-349F-4685-8DC0-93377A4531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59" y="3037"/>
                  <a:ext cx="1995" cy="82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0763" name="Group 43">
                  <a:extLst>
                    <a:ext uri="{FF2B5EF4-FFF2-40B4-BE49-F238E27FC236}">
                      <a16:creationId xmlns:a16="http://schemas.microsoft.com/office/drawing/2014/main" id="{32014062-453B-40BF-BDE4-61D706A2E8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71" y="3146"/>
                  <a:ext cx="1683" cy="603"/>
                  <a:chOff x="1971" y="3146"/>
                  <a:chExt cx="1683" cy="603"/>
                </a:xfrm>
              </p:grpSpPr>
              <p:grpSp>
                <p:nvGrpSpPr>
                  <p:cNvPr id="30751" name="Group 31">
                    <a:extLst>
                      <a:ext uri="{FF2B5EF4-FFF2-40B4-BE49-F238E27FC236}">
                        <a16:creationId xmlns:a16="http://schemas.microsoft.com/office/drawing/2014/main" id="{CAF1B4D6-8132-4B0F-B9DA-7918797537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71" y="3388"/>
                    <a:ext cx="1683" cy="142"/>
                    <a:chOff x="1971" y="3388"/>
                    <a:chExt cx="1683" cy="142"/>
                  </a:xfrm>
                </p:grpSpPr>
                <p:sp>
                  <p:nvSpPr>
                    <p:cNvPr id="30746" name="Line 26">
                      <a:extLst>
                        <a:ext uri="{FF2B5EF4-FFF2-40B4-BE49-F238E27FC236}">
                          <a16:creationId xmlns:a16="http://schemas.microsoft.com/office/drawing/2014/main" id="{6DE3E143-CD0B-448E-93B3-08118F87F2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1" y="3454"/>
                      <a:ext cx="1683" cy="0"/>
                    </a:xfrm>
                    <a:prstGeom prst="line">
                      <a:avLst/>
                    </a:prstGeom>
                    <a:noFill/>
                    <a:ln w="2032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47" name="Line 27">
                      <a:extLst>
                        <a:ext uri="{FF2B5EF4-FFF2-40B4-BE49-F238E27FC236}">
                          <a16:creationId xmlns:a16="http://schemas.microsoft.com/office/drawing/2014/main" id="{C69F70FF-C2B1-4505-9633-96D55182DE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3388"/>
                      <a:ext cx="0" cy="142"/>
                    </a:xfrm>
                    <a:prstGeom prst="line">
                      <a:avLst/>
                    </a:prstGeom>
                    <a:noFill/>
                    <a:ln w="13334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48" name="Line 28">
                      <a:extLst>
                        <a:ext uri="{FF2B5EF4-FFF2-40B4-BE49-F238E27FC236}">
                          <a16:creationId xmlns:a16="http://schemas.microsoft.com/office/drawing/2014/main" id="{9576349F-3807-46EB-BCFB-8549FC2822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4" y="3399"/>
                      <a:ext cx="0" cy="120"/>
                    </a:xfrm>
                    <a:prstGeom prst="line">
                      <a:avLst/>
                    </a:prstGeom>
                    <a:noFill/>
                    <a:ln w="13334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49" name="Line 29">
                      <a:extLst>
                        <a:ext uri="{FF2B5EF4-FFF2-40B4-BE49-F238E27FC236}">
                          <a16:creationId xmlns:a16="http://schemas.microsoft.com/office/drawing/2014/main" id="{9F7024C0-B677-4BB4-81A2-87455BDF91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6" y="3399"/>
                      <a:ext cx="0" cy="131"/>
                    </a:xfrm>
                    <a:prstGeom prst="line">
                      <a:avLst/>
                    </a:prstGeom>
                    <a:noFill/>
                    <a:ln w="13334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0750" name="Line 30">
                      <a:extLst>
                        <a:ext uri="{FF2B5EF4-FFF2-40B4-BE49-F238E27FC236}">
                          <a16:creationId xmlns:a16="http://schemas.microsoft.com/office/drawing/2014/main" id="{12F65AF8-0053-4B7E-9D16-88592FF220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55" y="3410"/>
                      <a:ext cx="0" cy="98"/>
                    </a:xfrm>
                    <a:prstGeom prst="line">
                      <a:avLst/>
                    </a:prstGeom>
                    <a:noFill/>
                    <a:ln w="13334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0752" name="Line 32">
                    <a:extLst>
                      <a:ext uri="{FF2B5EF4-FFF2-40B4-BE49-F238E27FC236}">
                        <a16:creationId xmlns:a16="http://schemas.microsoft.com/office/drawing/2014/main" id="{B11F5EC6-EF0A-4D49-8247-3E2C39A3C1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2" y="3405"/>
                    <a:ext cx="0" cy="124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53" name="Line 33">
                    <a:extLst>
                      <a:ext uri="{FF2B5EF4-FFF2-40B4-BE49-F238E27FC236}">
                        <a16:creationId xmlns:a16="http://schemas.microsoft.com/office/drawing/2014/main" id="{97B1FE9B-715C-438E-9FAB-3051EF2B44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88" y="3392"/>
                    <a:ext cx="0" cy="112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54" name="Line 34">
                    <a:extLst>
                      <a:ext uri="{FF2B5EF4-FFF2-40B4-BE49-F238E27FC236}">
                        <a16:creationId xmlns:a16="http://schemas.microsoft.com/office/drawing/2014/main" id="{3D4B9442-AC91-445D-9588-5F39FA6956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0" y="3405"/>
                    <a:ext cx="0" cy="112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55" name="Line 35">
                    <a:extLst>
                      <a:ext uri="{FF2B5EF4-FFF2-40B4-BE49-F238E27FC236}">
                        <a16:creationId xmlns:a16="http://schemas.microsoft.com/office/drawing/2014/main" id="{BC75EA27-32DD-4A86-B7FE-FD2AB108BE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12" y="3392"/>
                    <a:ext cx="0" cy="137"/>
                  </a:xfrm>
                  <a:prstGeom prst="line">
                    <a:avLst/>
                  </a:prstGeom>
                  <a:noFill/>
                  <a:ln w="13334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56" name="Rectangle 36">
                    <a:extLst>
                      <a:ext uri="{FF2B5EF4-FFF2-40B4-BE49-F238E27FC236}">
                        <a16:creationId xmlns:a16="http://schemas.microsoft.com/office/drawing/2014/main" id="{91BA8EEB-9C41-4515-9E51-BFA31FBF3D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728" y="3428"/>
                    <a:ext cx="35" cy="54"/>
                  </a:xfrm>
                  <a:prstGeom prst="rect">
                    <a:avLst/>
                  </a:prstGeom>
                  <a:solidFill>
                    <a:srgbClr val="FFFFFF"/>
                  </a:solidFill>
                  <a:ln w="2032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57" name="Freeform 37">
                    <a:extLst>
                      <a:ext uri="{FF2B5EF4-FFF2-40B4-BE49-F238E27FC236}">
                        <a16:creationId xmlns:a16="http://schemas.microsoft.com/office/drawing/2014/main" id="{CC241919-D057-4EF3-9285-A105E74C2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8" y="3358"/>
                    <a:ext cx="40" cy="203"/>
                  </a:xfrm>
                  <a:custGeom>
                    <a:avLst/>
                    <a:gdLst>
                      <a:gd name="T0" fmla="*/ 0 w 40"/>
                      <a:gd name="T1" fmla="*/ 0 h 203"/>
                      <a:gd name="T2" fmla="*/ 39 w 40"/>
                      <a:gd name="T3" fmla="*/ 27 h 203"/>
                      <a:gd name="T4" fmla="*/ 39 w 40"/>
                      <a:gd name="T5" fmla="*/ 182 h 203"/>
                      <a:gd name="T6" fmla="*/ 4 w 40"/>
                      <a:gd name="T7" fmla="*/ 202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0" h="203">
                        <a:moveTo>
                          <a:pt x="0" y="0"/>
                        </a:moveTo>
                        <a:lnTo>
                          <a:pt x="39" y="27"/>
                        </a:lnTo>
                        <a:lnTo>
                          <a:pt x="39" y="182"/>
                        </a:lnTo>
                        <a:lnTo>
                          <a:pt x="4" y="202"/>
                        </a:lnTo>
                      </a:path>
                    </a:pathLst>
                  </a:custGeom>
                  <a:noFill/>
                  <a:ln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58" name="Freeform 38">
                    <a:extLst>
                      <a:ext uri="{FF2B5EF4-FFF2-40B4-BE49-F238E27FC236}">
                        <a16:creationId xmlns:a16="http://schemas.microsoft.com/office/drawing/2014/main" id="{B0E0E4D6-9D27-481F-9481-6B033199B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2" y="3359"/>
                    <a:ext cx="39" cy="202"/>
                  </a:xfrm>
                  <a:custGeom>
                    <a:avLst/>
                    <a:gdLst>
                      <a:gd name="T0" fmla="*/ 38 w 39"/>
                      <a:gd name="T1" fmla="*/ 0 h 202"/>
                      <a:gd name="T2" fmla="*/ 0 w 39"/>
                      <a:gd name="T3" fmla="*/ 27 h 202"/>
                      <a:gd name="T4" fmla="*/ 0 w 39"/>
                      <a:gd name="T5" fmla="*/ 181 h 202"/>
                      <a:gd name="T6" fmla="*/ 35 w 39"/>
                      <a:gd name="T7" fmla="*/ 201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9" h="202">
                        <a:moveTo>
                          <a:pt x="38" y="0"/>
                        </a:moveTo>
                        <a:lnTo>
                          <a:pt x="0" y="27"/>
                        </a:lnTo>
                        <a:lnTo>
                          <a:pt x="0" y="181"/>
                        </a:lnTo>
                        <a:lnTo>
                          <a:pt x="35" y="201"/>
                        </a:lnTo>
                      </a:path>
                    </a:pathLst>
                  </a:custGeom>
                  <a:noFill/>
                  <a:ln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59" name="Line 39">
                    <a:extLst>
                      <a:ext uri="{FF2B5EF4-FFF2-40B4-BE49-F238E27FC236}">
                        <a16:creationId xmlns:a16="http://schemas.microsoft.com/office/drawing/2014/main" id="{37A86295-07B7-46E0-B970-D982C40D4C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17" y="3564"/>
                    <a:ext cx="0" cy="18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60" name="Freeform 40">
                    <a:extLst>
                      <a:ext uri="{FF2B5EF4-FFF2-40B4-BE49-F238E27FC236}">
                        <a16:creationId xmlns:a16="http://schemas.microsoft.com/office/drawing/2014/main" id="{277196F3-D603-47CF-AB7B-B7BB74E43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1" y="3571"/>
                    <a:ext cx="4" cy="171"/>
                  </a:xfrm>
                  <a:custGeom>
                    <a:avLst/>
                    <a:gdLst>
                      <a:gd name="T0" fmla="*/ 3 w 4"/>
                      <a:gd name="T1" fmla="*/ 0 h 171"/>
                      <a:gd name="T2" fmla="*/ 0 w 4"/>
                      <a:gd name="T3" fmla="*/ 0 h 171"/>
                      <a:gd name="T4" fmla="*/ 0 w 4"/>
                      <a:gd name="T5" fmla="*/ 170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71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0" y="170"/>
                        </a:lnTo>
                      </a:path>
                    </a:pathLst>
                  </a:custGeom>
                  <a:noFill/>
                  <a:ln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61" name="Line 41">
                    <a:extLst>
                      <a:ext uri="{FF2B5EF4-FFF2-40B4-BE49-F238E27FC236}">
                        <a16:creationId xmlns:a16="http://schemas.microsoft.com/office/drawing/2014/main" id="{59A3C418-B675-4339-8AAA-FAAE8C96C3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71" y="3146"/>
                    <a:ext cx="0" cy="2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762" name="Line 42">
                    <a:extLst>
                      <a:ext uri="{FF2B5EF4-FFF2-40B4-BE49-F238E27FC236}">
                        <a16:creationId xmlns:a16="http://schemas.microsoft.com/office/drawing/2014/main" id="{42CE6F32-2243-4FFD-A3E6-C8C355C8B0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7" y="3150"/>
                    <a:ext cx="0" cy="212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0825" name="Group 105">
                <a:extLst>
                  <a:ext uri="{FF2B5EF4-FFF2-40B4-BE49-F238E27FC236}">
                    <a16:creationId xmlns:a16="http://schemas.microsoft.com/office/drawing/2014/main" id="{30B65B29-3FC4-4F34-AB4D-759D15B60A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9" y="3032"/>
                <a:ext cx="2195" cy="822"/>
                <a:chOff x="3979" y="3032"/>
                <a:chExt cx="2195" cy="822"/>
              </a:xfrm>
            </p:grpSpPr>
            <p:sp>
              <p:nvSpPr>
                <p:cNvPr id="30809" name="Rectangle 89">
                  <a:extLst>
                    <a:ext uri="{FF2B5EF4-FFF2-40B4-BE49-F238E27FC236}">
                      <a16:creationId xmlns:a16="http://schemas.microsoft.com/office/drawing/2014/main" id="{3397A8A0-43F2-44C8-AB83-BE6AF3519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79" y="3032"/>
                  <a:ext cx="2195" cy="82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0" name="Line 90">
                  <a:extLst>
                    <a:ext uri="{FF2B5EF4-FFF2-40B4-BE49-F238E27FC236}">
                      <a16:creationId xmlns:a16="http://schemas.microsoft.com/office/drawing/2014/main" id="{89350DAB-99FC-4F13-A0FE-A811807AE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1" y="3468"/>
                  <a:ext cx="1709" cy="0"/>
                </a:xfrm>
                <a:prstGeom prst="line">
                  <a:avLst/>
                </a:prstGeom>
                <a:noFill/>
                <a:ln w="203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1" name="Line 91">
                  <a:extLst>
                    <a:ext uri="{FF2B5EF4-FFF2-40B4-BE49-F238E27FC236}">
                      <a16:creationId xmlns:a16="http://schemas.microsoft.com/office/drawing/2014/main" id="{FDE4D097-5946-4427-BAF0-C1B240DB2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7" y="3360"/>
                  <a:ext cx="0" cy="236"/>
                </a:xfrm>
                <a:prstGeom prst="line">
                  <a:avLst/>
                </a:prstGeom>
                <a:noFill/>
                <a:ln w="203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2" name="Line 92">
                  <a:extLst>
                    <a:ext uri="{FF2B5EF4-FFF2-40B4-BE49-F238E27FC236}">
                      <a16:creationId xmlns:a16="http://schemas.microsoft.com/office/drawing/2014/main" id="{9F51E3EB-F632-43A0-AD4E-3FEA59C03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01" y="3351"/>
                  <a:ext cx="0" cy="224"/>
                </a:xfrm>
                <a:prstGeom prst="line">
                  <a:avLst/>
                </a:prstGeom>
                <a:noFill/>
                <a:ln w="203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3" name="Line 93">
                  <a:extLst>
                    <a:ext uri="{FF2B5EF4-FFF2-40B4-BE49-F238E27FC236}">
                      <a16:creationId xmlns:a16="http://schemas.microsoft.com/office/drawing/2014/main" id="{E4BA9649-0EE9-4740-910E-2AF9DFEBB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8" y="3470"/>
                  <a:ext cx="1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4" name="Text Box 94">
                  <a:extLst>
                    <a:ext uri="{FF2B5EF4-FFF2-40B4-BE49-F238E27FC236}">
                      <a16:creationId xmlns:a16="http://schemas.microsoft.com/office/drawing/2014/main" id="{171F5CD3-4853-4A58-85D9-4454C39AC2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3" y="3325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0.35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5" name="Line 95">
                  <a:extLst>
                    <a:ext uri="{FF2B5EF4-FFF2-40B4-BE49-F238E27FC236}">
                      <a16:creationId xmlns:a16="http://schemas.microsoft.com/office/drawing/2014/main" id="{B663E2A9-179A-41A7-B2F2-E1D13246D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9" y="3364"/>
                  <a:ext cx="0" cy="23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6" name="Line 96">
                  <a:extLst>
                    <a:ext uri="{FF2B5EF4-FFF2-40B4-BE49-F238E27FC236}">
                      <a16:creationId xmlns:a16="http://schemas.microsoft.com/office/drawing/2014/main" id="{90E31A3D-1EEE-4458-857D-4827AD90F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47" y="3360"/>
                  <a:ext cx="0" cy="216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7" name="Freeform 97">
                  <a:extLst>
                    <a:ext uri="{FF2B5EF4-FFF2-40B4-BE49-F238E27FC236}">
                      <a16:creationId xmlns:a16="http://schemas.microsoft.com/office/drawing/2014/main" id="{B6AA564F-16E9-4342-9AEF-485983BB2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3598"/>
                  <a:ext cx="6" cy="24"/>
                </a:xfrm>
                <a:custGeom>
                  <a:avLst/>
                  <a:gdLst>
                    <a:gd name="T0" fmla="*/ 0 w 6"/>
                    <a:gd name="T1" fmla="*/ 0 h 24"/>
                    <a:gd name="T2" fmla="*/ 5 w 6"/>
                    <a:gd name="T3" fmla="*/ 0 h 24"/>
                    <a:gd name="T4" fmla="*/ 5 w 6"/>
                    <a:gd name="T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23"/>
                      </a:lnTo>
                    </a:path>
                  </a:pathLst>
                </a:custGeom>
                <a:noFill/>
                <a:ln w="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8" name="Rectangle 98">
                  <a:extLst>
                    <a:ext uri="{FF2B5EF4-FFF2-40B4-BE49-F238E27FC236}">
                      <a16:creationId xmlns:a16="http://schemas.microsoft.com/office/drawing/2014/main" id="{3F07A8E3-33C5-4A76-A650-8F9CD4ACC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967" y="3394"/>
                  <a:ext cx="133" cy="14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19" name="Freeform 99">
                  <a:extLst>
                    <a:ext uri="{FF2B5EF4-FFF2-40B4-BE49-F238E27FC236}">
                      <a16:creationId xmlns:a16="http://schemas.microsoft.com/office/drawing/2014/main" id="{F477153E-15B8-4029-92C2-D45FF4192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9" y="3316"/>
                  <a:ext cx="70" cy="332"/>
                </a:xfrm>
                <a:custGeom>
                  <a:avLst/>
                  <a:gdLst>
                    <a:gd name="T0" fmla="*/ 0 w 70"/>
                    <a:gd name="T1" fmla="*/ 0 h 332"/>
                    <a:gd name="T2" fmla="*/ 69 w 70"/>
                    <a:gd name="T3" fmla="*/ 41 h 332"/>
                    <a:gd name="T4" fmla="*/ 69 w 70"/>
                    <a:gd name="T5" fmla="*/ 294 h 332"/>
                    <a:gd name="T6" fmla="*/ 13 w 70"/>
                    <a:gd name="T7" fmla="*/ 331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332">
                      <a:moveTo>
                        <a:pt x="0" y="0"/>
                      </a:moveTo>
                      <a:lnTo>
                        <a:pt x="69" y="41"/>
                      </a:lnTo>
                      <a:lnTo>
                        <a:pt x="69" y="294"/>
                      </a:lnTo>
                      <a:lnTo>
                        <a:pt x="13" y="331"/>
                      </a:lnTo>
                    </a:path>
                  </a:pathLst>
                </a:custGeom>
                <a:noFill/>
                <a:ln w="1333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20" name="Freeform 100">
                  <a:extLst>
                    <a:ext uri="{FF2B5EF4-FFF2-40B4-BE49-F238E27FC236}">
                      <a16:creationId xmlns:a16="http://schemas.microsoft.com/office/drawing/2014/main" id="{02766BAB-F072-46DD-A6FE-EB7883BE8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4" y="3321"/>
                  <a:ext cx="70" cy="333"/>
                </a:xfrm>
                <a:custGeom>
                  <a:avLst/>
                  <a:gdLst>
                    <a:gd name="T0" fmla="*/ 69 w 70"/>
                    <a:gd name="T1" fmla="*/ 0 h 333"/>
                    <a:gd name="T2" fmla="*/ 0 w 70"/>
                    <a:gd name="T3" fmla="*/ 41 h 333"/>
                    <a:gd name="T4" fmla="*/ 0 w 70"/>
                    <a:gd name="T5" fmla="*/ 295 h 333"/>
                    <a:gd name="T6" fmla="*/ 55 w 70"/>
                    <a:gd name="T7" fmla="*/ 332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333">
                      <a:moveTo>
                        <a:pt x="69" y="0"/>
                      </a:moveTo>
                      <a:lnTo>
                        <a:pt x="0" y="41"/>
                      </a:lnTo>
                      <a:lnTo>
                        <a:pt x="0" y="295"/>
                      </a:lnTo>
                      <a:lnTo>
                        <a:pt x="55" y="332"/>
                      </a:lnTo>
                    </a:path>
                  </a:pathLst>
                </a:custGeom>
                <a:noFill/>
                <a:ln w="1333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21" name="Line 101">
                  <a:extLst>
                    <a:ext uri="{FF2B5EF4-FFF2-40B4-BE49-F238E27FC236}">
                      <a16:creationId xmlns:a16="http://schemas.microsoft.com/office/drawing/2014/main" id="{B095A072-0C5E-4094-9A7F-C5BB709AB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58" y="3126"/>
                  <a:ext cx="0" cy="194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22" name="Line 102">
                  <a:extLst>
                    <a:ext uri="{FF2B5EF4-FFF2-40B4-BE49-F238E27FC236}">
                      <a16:creationId xmlns:a16="http://schemas.microsoft.com/office/drawing/2014/main" id="{9CF05589-99C8-44C6-BDB0-1E31965FE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05" y="3131"/>
                  <a:ext cx="0" cy="203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23" name="Line 103">
                  <a:extLst>
                    <a:ext uri="{FF2B5EF4-FFF2-40B4-BE49-F238E27FC236}">
                      <a16:creationId xmlns:a16="http://schemas.microsoft.com/office/drawing/2014/main" id="{BF0CEBBA-E914-4F84-AC9A-A0A5FE7D3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8" y="3647"/>
                  <a:ext cx="0" cy="152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824" name="Line 104">
                  <a:extLst>
                    <a:ext uri="{FF2B5EF4-FFF2-40B4-BE49-F238E27FC236}">
                      <a16:creationId xmlns:a16="http://schemas.microsoft.com/office/drawing/2014/main" id="{8310B10D-FE5A-4FEB-8A67-2AE2B615E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10" y="3652"/>
                  <a:ext cx="0" cy="142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827" name="Rectangle 107">
                <a:extLst>
                  <a:ext uri="{FF2B5EF4-FFF2-40B4-BE49-F238E27FC236}">
                    <a16:creationId xmlns:a16="http://schemas.microsoft.com/office/drawing/2014/main" id="{60A31AB3-E660-417F-B4C6-9BF076B31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" y="3044"/>
                <a:ext cx="1608" cy="80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0829" name="Text Box 109">
                <a:extLst>
                  <a:ext uri="{FF2B5EF4-FFF2-40B4-BE49-F238E27FC236}">
                    <a16:creationId xmlns:a16="http://schemas.microsoft.com/office/drawing/2014/main" id="{BBC08379-CA11-4F3F-89C9-0701B1373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" y="3296"/>
                <a:ext cx="683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1293">
                    <a:solidFill>
                      <a:schemeClr val="tx1"/>
                    </a:solidFill>
                    <a:latin typeface="Arial" panose="020B0604020202020204" pitchFamily="34" charset="0"/>
                  </a:rPr>
                  <a:t>Cavalcavia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873" name="Text Box 153">
            <a:extLst>
              <a:ext uri="{FF2B5EF4-FFF2-40B4-BE49-F238E27FC236}">
                <a16:creationId xmlns:a16="http://schemas.microsoft.com/office/drawing/2014/main" id="{72034CD1-2EC8-4FE8-8EE9-975572C3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262755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66" name="Group 98">
            <a:extLst>
              <a:ext uri="{FF2B5EF4-FFF2-40B4-BE49-F238E27FC236}">
                <a16:creationId xmlns:a16="http://schemas.microsoft.com/office/drawing/2014/main" id="{284A3403-3BAD-4B6B-94DF-5C2B35FFAFE0}"/>
              </a:ext>
            </a:extLst>
          </p:cNvPr>
          <p:cNvGrpSpPr>
            <a:grpSpLocks/>
          </p:cNvGrpSpPr>
          <p:nvPr/>
        </p:nvGrpSpPr>
        <p:grpSpPr bwMode="auto">
          <a:xfrm>
            <a:off x="155381" y="793395"/>
            <a:ext cx="8847897" cy="5661130"/>
            <a:chOff x="106" y="362"/>
            <a:chExt cx="6036" cy="3862"/>
          </a:xfrm>
        </p:grpSpPr>
        <p:sp>
          <p:nvSpPr>
            <p:cNvPr id="32772" name="Text Box 4">
              <a:extLst>
                <a:ext uri="{FF2B5EF4-FFF2-40B4-BE49-F238E27FC236}">
                  <a16:creationId xmlns:a16="http://schemas.microsoft.com/office/drawing/2014/main" id="{3D1D52BB-BD58-4B7F-99EF-D46DBE03A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7" y="362"/>
              <a:ext cx="336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216" b="1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VIE DI COMUNICAZIONE FERRATE</a:t>
              </a:r>
              <a:endParaRPr lang="it-IT" altLang="it-IT" sz="2216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32860" name="Group 92">
              <a:extLst>
                <a:ext uri="{FF2B5EF4-FFF2-40B4-BE49-F238E27FC236}">
                  <a16:creationId xmlns:a16="http://schemas.microsoft.com/office/drawing/2014/main" id="{746D6325-9ADD-4C8F-AA19-FA19B5A04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" y="705"/>
              <a:ext cx="5884" cy="375"/>
              <a:chOff x="106" y="619"/>
              <a:chExt cx="5884" cy="375"/>
            </a:xfrm>
          </p:grpSpPr>
          <p:sp>
            <p:nvSpPr>
              <p:cNvPr id="32773" name="Text Box 5">
                <a:extLst>
                  <a:ext uri="{FF2B5EF4-FFF2-40B4-BE49-F238E27FC236}">
                    <a16:creationId xmlns:a16="http://schemas.microsoft.com/office/drawing/2014/main" id="{55B6417A-1865-44FC-95BE-CEA9CDBA9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619"/>
                <a:ext cx="1143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493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SIMBOLO</a:t>
                </a:r>
                <a:endParaRPr lang="it-IT" altLang="it-IT" sz="2216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774" name="Text Box 6">
                <a:extLst>
                  <a:ext uri="{FF2B5EF4-FFF2-40B4-BE49-F238E27FC236}">
                    <a16:creationId xmlns:a16="http://schemas.microsoft.com/office/drawing/2014/main" id="{BBE12820-347A-4410-A584-BA9875507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1" y="632"/>
                <a:ext cx="186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493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SPECIFICAZIONI</a:t>
                </a:r>
                <a:endParaRPr lang="it-IT" altLang="it-IT" sz="2216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775" name="Text Box 7">
                <a:extLst>
                  <a:ext uri="{FF2B5EF4-FFF2-40B4-BE49-F238E27FC236}">
                    <a16:creationId xmlns:a16="http://schemas.microsoft.com/office/drawing/2014/main" id="{DB0789EE-A5D9-4B35-ADAC-7F581ED1B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" y="669"/>
                <a:ext cx="1506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493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DEFINIZIONE</a:t>
                </a:r>
                <a:endParaRPr lang="it-IT" altLang="it-IT" sz="2216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776" name="Rectangle 8">
              <a:extLst>
                <a:ext uri="{FF2B5EF4-FFF2-40B4-BE49-F238E27FC236}">
                  <a16:creationId xmlns:a16="http://schemas.microsoft.com/office/drawing/2014/main" id="{EAEE56F1-68CF-4531-B3DF-C43130032B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4" y="1189"/>
              <a:ext cx="1583" cy="95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grpSp>
          <p:nvGrpSpPr>
            <p:cNvPr id="32865" name="Group 97">
              <a:extLst>
                <a:ext uri="{FF2B5EF4-FFF2-40B4-BE49-F238E27FC236}">
                  <a16:creationId xmlns:a16="http://schemas.microsoft.com/office/drawing/2014/main" id="{E46F8AF9-CBCA-4EEB-A1FD-FEB895DD8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" y="1189"/>
              <a:ext cx="6025" cy="3035"/>
              <a:chOff x="117" y="1189"/>
              <a:chExt cx="6025" cy="3035"/>
            </a:xfrm>
          </p:grpSpPr>
          <p:sp>
            <p:nvSpPr>
              <p:cNvPr id="32777" name="Text Box 9">
                <a:extLst>
                  <a:ext uri="{FF2B5EF4-FFF2-40B4-BE49-F238E27FC236}">
                    <a16:creationId xmlns:a16="http://schemas.microsoft.com/office/drawing/2014/main" id="{06837F21-4EFE-487A-971C-F44A33890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" y="1481"/>
                <a:ext cx="1107" cy="3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it-IT" altLang="it-IT" sz="1293">
                    <a:latin typeface="Arial" panose="020B0604020202020204" pitchFamily="34" charset="0"/>
                  </a:rPr>
                  <a:t>Stazione grande di </a:t>
                </a:r>
                <a:br>
                  <a:rPr lang="it-IT" altLang="it-IT" sz="1293">
                    <a:latin typeface="Arial" panose="020B0604020202020204" pitchFamily="34" charset="0"/>
                  </a:rPr>
                </a:br>
                <a:r>
                  <a:rPr lang="it-IT" altLang="it-IT" sz="1293">
                    <a:latin typeface="Arial" panose="020B0604020202020204" pitchFamily="34" charset="0"/>
                  </a:rPr>
                  <a:t>transito</a:t>
                </a:r>
                <a:endParaRPr lang="it-IT" altLang="it-IT" sz="2216"/>
              </a:p>
            </p:txBody>
          </p:sp>
          <p:pic>
            <p:nvPicPr>
              <p:cNvPr id="32808" name="Picture 40">
                <a:extLst>
                  <a:ext uri="{FF2B5EF4-FFF2-40B4-BE49-F238E27FC236}">
                    <a16:creationId xmlns:a16="http://schemas.microsoft.com/office/drawing/2014/main" id="{2AB9DFA6-7517-40B4-8BC0-F5EB0D58DC7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982" y="1189"/>
                <a:ext cx="4135" cy="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778" name="Rectangle 10">
                <a:extLst>
                  <a:ext uri="{FF2B5EF4-FFF2-40B4-BE49-F238E27FC236}">
                    <a16:creationId xmlns:a16="http://schemas.microsoft.com/office/drawing/2014/main" id="{A2DF3C2A-2E77-402C-812C-6D1750142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5" y="2452"/>
                <a:ext cx="1608" cy="79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32779" name="Text Box 11">
                <a:extLst>
                  <a:ext uri="{FF2B5EF4-FFF2-40B4-BE49-F238E27FC236}">
                    <a16:creationId xmlns:a16="http://schemas.microsoft.com/office/drawing/2014/main" id="{26BDFF94-892C-438A-AE32-00E19467C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" y="2769"/>
                <a:ext cx="911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it-IT" altLang="it-IT" sz="1293">
                    <a:latin typeface="Arial" panose="020B0604020202020204" pitchFamily="34" charset="0"/>
                  </a:rPr>
                  <a:t>Sottopassaggio</a:t>
                </a:r>
                <a:endParaRPr lang="it-IT" altLang="it-IT" sz="2216"/>
              </a:p>
            </p:txBody>
          </p:sp>
          <p:pic>
            <p:nvPicPr>
              <p:cNvPr id="32812" name="Picture 44">
                <a:extLst>
                  <a:ext uri="{FF2B5EF4-FFF2-40B4-BE49-F238E27FC236}">
                    <a16:creationId xmlns:a16="http://schemas.microsoft.com/office/drawing/2014/main" id="{B37EB927-7D16-4B4D-ABE7-25862203AAA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931" y="2404"/>
                <a:ext cx="4165" cy="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2862" name="Group 94">
                <a:extLst>
                  <a:ext uri="{FF2B5EF4-FFF2-40B4-BE49-F238E27FC236}">
                    <a16:creationId xmlns:a16="http://schemas.microsoft.com/office/drawing/2014/main" id="{CA02694B-9E75-48FE-8140-F5C9611C64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3490"/>
                <a:ext cx="5998" cy="734"/>
                <a:chOff x="146" y="3346"/>
                <a:chExt cx="5998" cy="734"/>
              </a:xfrm>
            </p:grpSpPr>
            <p:sp>
              <p:nvSpPr>
                <p:cNvPr id="32780" name="Text Box 12">
                  <a:extLst>
                    <a:ext uri="{FF2B5EF4-FFF2-40B4-BE49-F238E27FC236}">
                      <a16:creationId xmlns:a16="http://schemas.microsoft.com/office/drawing/2014/main" id="{4AD8CD3F-256C-4D29-AB4C-0E2696D32A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" y="3629"/>
                  <a:ext cx="683" cy="1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293">
                      <a:latin typeface="Arial" panose="020B0604020202020204" pitchFamily="34" charset="0"/>
                    </a:rPr>
                    <a:t>Cavalcavia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816" name="Rectangle 48">
                  <a:extLst>
                    <a:ext uri="{FF2B5EF4-FFF2-40B4-BE49-F238E27FC236}">
                      <a16:creationId xmlns:a16="http://schemas.microsoft.com/office/drawing/2014/main" id="{123D3753-3F57-44DD-A15D-407D6A6BB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46" y="3346"/>
                  <a:ext cx="1608" cy="72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2817" name="Rectangle 49">
                  <a:extLst>
                    <a:ext uri="{FF2B5EF4-FFF2-40B4-BE49-F238E27FC236}">
                      <a16:creationId xmlns:a16="http://schemas.microsoft.com/office/drawing/2014/main" id="{F89B384B-4564-4A62-801A-7FB5BDB8B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975" y="3355"/>
                  <a:ext cx="1995" cy="72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grpSp>
              <p:nvGrpSpPr>
                <p:cNvPr id="32836" name="Group 68">
                  <a:extLst>
                    <a:ext uri="{FF2B5EF4-FFF2-40B4-BE49-F238E27FC236}">
                      <a16:creationId xmlns:a16="http://schemas.microsoft.com/office/drawing/2014/main" id="{3EF09113-2459-40C8-9C37-5D7ED1951A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02" y="3549"/>
                  <a:ext cx="856" cy="253"/>
                  <a:chOff x="1910" y="3230"/>
                  <a:chExt cx="856" cy="253"/>
                </a:xfrm>
              </p:grpSpPr>
              <p:sp>
                <p:nvSpPr>
                  <p:cNvPr id="32828" name="Rectangle 60">
                    <a:extLst>
                      <a:ext uri="{FF2B5EF4-FFF2-40B4-BE49-F238E27FC236}">
                        <a16:creationId xmlns:a16="http://schemas.microsoft.com/office/drawing/2014/main" id="{4388D896-B93D-48B9-A173-B3875664E3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040" y="3257"/>
                    <a:ext cx="544" cy="200"/>
                  </a:xfrm>
                  <a:prstGeom prst="rect">
                    <a:avLst/>
                  </a:prstGeom>
                  <a:pattFill prst="openDmnd">
                    <a:fgClr>
                      <a:srgbClr val="FFFFFF"/>
                    </a:fgClr>
                    <a:bgClr>
                      <a:srgbClr val="AAAAAA"/>
                    </a:bgClr>
                  </a:patt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29" name="Rectangle 61">
                    <a:extLst>
                      <a:ext uri="{FF2B5EF4-FFF2-40B4-BE49-F238E27FC236}">
                        <a16:creationId xmlns:a16="http://schemas.microsoft.com/office/drawing/2014/main" id="{72C70C9D-AAF9-4661-BCE2-E971ECAF0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42" y="3230"/>
                    <a:ext cx="266" cy="25"/>
                  </a:xfrm>
                  <a:prstGeom prst="rect">
                    <a:avLst/>
                  </a:prstGeom>
                  <a:solidFill>
                    <a:srgbClr val="000000"/>
                  </a:solid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30" name="Rectangle 62">
                    <a:extLst>
                      <a:ext uri="{FF2B5EF4-FFF2-40B4-BE49-F238E27FC236}">
                        <a16:creationId xmlns:a16="http://schemas.microsoft.com/office/drawing/2014/main" id="{5C42B250-DB19-4482-98B9-85D588A213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42" y="3458"/>
                    <a:ext cx="266" cy="25"/>
                  </a:xfrm>
                  <a:prstGeom prst="rect">
                    <a:avLst/>
                  </a:prstGeom>
                  <a:solidFill>
                    <a:srgbClr val="000000"/>
                  </a:solid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31" name="Rectangle 63">
                    <a:extLst>
                      <a:ext uri="{FF2B5EF4-FFF2-40B4-BE49-F238E27FC236}">
                        <a16:creationId xmlns:a16="http://schemas.microsoft.com/office/drawing/2014/main" id="{FB98BBEE-48F7-4229-B91D-945E040FFA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43" y="3255"/>
                    <a:ext cx="91" cy="207"/>
                  </a:xfrm>
                  <a:prstGeom prst="rect">
                    <a:avLst/>
                  </a:prstGeom>
                  <a:solidFill>
                    <a:srgbClr val="000000"/>
                  </a:solid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32" name="Rectangle 64">
                    <a:extLst>
                      <a:ext uri="{FF2B5EF4-FFF2-40B4-BE49-F238E27FC236}">
                        <a16:creationId xmlns:a16="http://schemas.microsoft.com/office/drawing/2014/main" id="{BBD70770-C67A-4CA6-BD67-14CB98BD4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910" y="3314"/>
                    <a:ext cx="35" cy="88"/>
                  </a:xfrm>
                  <a:prstGeom prst="rect">
                    <a:avLst/>
                  </a:prstGeom>
                  <a:solidFill>
                    <a:srgbClr val="000000"/>
                  </a:solid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33" name="Rectangle 65">
                    <a:extLst>
                      <a:ext uri="{FF2B5EF4-FFF2-40B4-BE49-F238E27FC236}">
                        <a16:creationId xmlns:a16="http://schemas.microsoft.com/office/drawing/2014/main" id="{D25AF901-4966-4DD5-A165-48EDA02381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586" y="3292"/>
                    <a:ext cx="173" cy="16"/>
                  </a:xfrm>
                  <a:prstGeom prst="rect">
                    <a:avLst/>
                  </a:prstGeom>
                  <a:pattFill prst="openDmnd">
                    <a:fgClr>
                      <a:srgbClr val="000000"/>
                    </a:fgClr>
                    <a:bgClr>
                      <a:srgbClr val="0C0C0C"/>
                    </a:bgClr>
                  </a:patt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34" name="Rectangle 66">
                    <a:extLst>
                      <a:ext uri="{FF2B5EF4-FFF2-40B4-BE49-F238E27FC236}">
                        <a16:creationId xmlns:a16="http://schemas.microsoft.com/office/drawing/2014/main" id="{7C84FE54-3CC8-4576-816B-F0216180C5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589" y="3352"/>
                    <a:ext cx="173" cy="16"/>
                  </a:xfrm>
                  <a:prstGeom prst="rect">
                    <a:avLst/>
                  </a:prstGeom>
                  <a:pattFill prst="openDmnd">
                    <a:fgClr>
                      <a:srgbClr val="000000"/>
                    </a:fgClr>
                    <a:bgClr>
                      <a:srgbClr val="0C0C0C"/>
                    </a:bgClr>
                  </a:patt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35" name="Rectangle 67">
                    <a:extLst>
                      <a:ext uri="{FF2B5EF4-FFF2-40B4-BE49-F238E27FC236}">
                        <a16:creationId xmlns:a16="http://schemas.microsoft.com/office/drawing/2014/main" id="{00CCEC5A-889B-4214-91E9-B8227DF3E3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592" y="3411"/>
                    <a:ext cx="174" cy="15"/>
                  </a:xfrm>
                  <a:prstGeom prst="rect">
                    <a:avLst/>
                  </a:prstGeom>
                  <a:pattFill prst="openDmnd">
                    <a:fgClr>
                      <a:srgbClr val="000000"/>
                    </a:fgClr>
                    <a:bgClr>
                      <a:srgbClr val="0C0C0C"/>
                    </a:bgClr>
                  </a:pattFill>
                  <a:ln w="2032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</p:grpSp>
            <p:grpSp>
              <p:nvGrpSpPr>
                <p:cNvPr id="32859" name="Group 91">
                  <a:extLst>
                    <a:ext uri="{FF2B5EF4-FFF2-40B4-BE49-F238E27FC236}">
                      <a16:creationId xmlns:a16="http://schemas.microsoft.com/office/drawing/2014/main" id="{1D11E832-97B9-4B40-AB27-C38E724E36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11" y="3346"/>
                  <a:ext cx="2033" cy="734"/>
                  <a:chOff x="4111" y="3346"/>
                  <a:chExt cx="2033" cy="734"/>
                </a:xfrm>
              </p:grpSpPr>
              <p:sp>
                <p:nvSpPr>
                  <p:cNvPr id="32818" name="Rectangle 50">
                    <a:extLst>
                      <a:ext uri="{FF2B5EF4-FFF2-40B4-BE49-F238E27FC236}">
                        <a16:creationId xmlns:a16="http://schemas.microsoft.com/office/drawing/2014/main" id="{FCE3E815-E314-4443-ADA7-A393189544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111" y="3346"/>
                    <a:ext cx="2033" cy="734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grpSp>
                <p:nvGrpSpPr>
                  <p:cNvPr id="32827" name="Group 59">
                    <a:extLst>
                      <a:ext uri="{FF2B5EF4-FFF2-40B4-BE49-F238E27FC236}">
                        <a16:creationId xmlns:a16="http://schemas.microsoft.com/office/drawing/2014/main" id="{EA2830EA-FEB6-434D-B937-9D98D8CED8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46" y="3411"/>
                    <a:ext cx="1372" cy="598"/>
                    <a:chOff x="4164" y="3078"/>
                    <a:chExt cx="1372" cy="598"/>
                  </a:xfrm>
                </p:grpSpPr>
                <p:sp>
                  <p:nvSpPr>
                    <p:cNvPr id="32819" name="Rectangle 51">
                      <a:extLst>
                        <a:ext uri="{FF2B5EF4-FFF2-40B4-BE49-F238E27FC236}">
                          <a16:creationId xmlns:a16="http://schemas.microsoft.com/office/drawing/2014/main" id="{04F3B10C-FD60-4D01-8E8C-8DC1280639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72" y="3142"/>
                      <a:ext cx="873" cy="473"/>
                    </a:xfrm>
                    <a:prstGeom prst="rect">
                      <a:avLst/>
                    </a:prstGeom>
                    <a:pattFill prst="openDmnd">
                      <a:fgClr>
                        <a:srgbClr val="FFFFFF"/>
                      </a:fgClr>
                      <a:bgClr>
                        <a:srgbClr val="AAAAAA"/>
                      </a:bgClr>
                    </a:patt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  <p:sp>
                  <p:nvSpPr>
                    <p:cNvPr id="32820" name="Rectangle 52">
                      <a:extLst>
                        <a:ext uri="{FF2B5EF4-FFF2-40B4-BE49-F238E27FC236}">
                          <a16:creationId xmlns:a16="http://schemas.microsoft.com/office/drawing/2014/main" id="{BB6AD862-3C9E-4B5B-8E92-60A2C0C105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214" y="3078"/>
                      <a:ext cx="427" cy="6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  <p:sp>
                  <p:nvSpPr>
                    <p:cNvPr id="32821" name="Rectangle 53">
                      <a:extLst>
                        <a:ext uri="{FF2B5EF4-FFF2-40B4-BE49-F238E27FC236}">
                          <a16:creationId xmlns:a16="http://schemas.microsoft.com/office/drawing/2014/main" id="{9B225EAB-3135-4D97-8313-693D0BB6E7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215" y="3616"/>
                      <a:ext cx="426" cy="6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  <p:sp>
                  <p:nvSpPr>
                    <p:cNvPr id="32822" name="Rectangle 54">
                      <a:extLst>
                        <a:ext uri="{FF2B5EF4-FFF2-40B4-BE49-F238E27FC236}">
                          <a16:creationId xmlns:a16="http://schemas.microsoft.com/office/drawing/2014/main" id="{2FFFAA81-5F0B-4E91-953C-976D189FA2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216" y="3138"/>
                      <a:ext cx="147" cy="48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  <p:sp>
                  <p:nvSpPr>
                    <p:cNvPr id="32823" name="Rectangle 55">
                      <a:extLst>
                        <a:ext uri="{FF2B5EF4-FFF2-40B4-BE49-F238E27FC236}">
                          <a16:creationId xmlns:a16="http://schemas.microsoft.com/office/drawing/2014/main" id="{7112EA09-6A72-4FE5-9E31-818438EBC6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164" y="3277"/>
                      <a:ext cx="55" cy="209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  <p:sp>
                  <p:nvSpPr>
                    <p:cNvPr id="32824" name="Rectangle 56">
                      <a:extLst>
                        <a:ext uri="{FF2B5EF4-FFF2-40B4-BE49-F238E27FC236}">
                          <a16:creationId xmlns:a16="http://schemas.microsoft.com/office/drawing/2014/main" id="{123F84A2-A5E5-44BB-A867-DF9836247E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248" y="3226"/>
                      <a:ext cx="277" cy="37"/>
                    </a:xfrm>
                    <a:prstGeom prst="rect">
                      <a:avLst/>
                    </a:prstGeom>
                    <a:pattFill prst="openDmnd">
                      <a:fgClr>
                        <a:srgbClr val="000000"/>
                      </a:fgClr>
                      <a:bgClr>
                        <a:srgbClr val="0C0C0C"/>
                      </a:bgClr>
                    </a:patt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  <p:sp>
                  <p:nvSpPr>
                    <p:cNvPr id="32825" name="Rectangle 57">
                      <a:extLst>
                        <a:ext uri="{FF2B5EF4-FFF2-40B4-BE49-F238E27FC236}">
                          <a16:creationId xmlns:a16="http://schemas.microsoft.com/office/drawing/2014/main" id="{04123395-2F12-416A-B9A1-8FC824215A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253" y="3366"/>
                      <a:ext cx="277" cy="37"/>
                    </a:xfrm>
                    <a:prstGeom prst="rect">
                      <a:avLst/>
                    </a:prstGeom>
                    <a:pattFill prst="openDmnd">
                      <a:fgClr>
                        <a:srgbClr val="000000"/>
                      </a:fgClr>
                      <a:bgClr>
                        <a:srgbClr val="0C0C0C"/>
                      </a:bgClr>
                    </a:patt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  <p:sp>
                  <p:nvSpPr>
                    <p:cNvPr id="32826" name="Rectangle 58">
                      <a:extLst>
                        <a:ext uri="{FF2B5EF4-FFF2-40B4-BE49-F238E27FC236}">
                          <a16:creationId xmlns:a16="http://schemas.microsoft.com/office/drawing/2014/main" id="{36B16D67-812C-4754-8928-A503802695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5258" y="3506"/>
                      <a:ext cx="278" cy="36"/>
                    </a:xfrm>
                    <a:prstGeom prst="rect">
                      <a:avLst/>
                    </a:prstGeom>
                    <a:pattFill prst="openDmnd">
                      <a:fgClr>
                        <a:srgbClr val="000000"/>
                      </a:fgClr>
                      <a:bgClr>
                        <a:srgbClr val="0C0C0C"/>
                      </a:bgClr>
                    </a:pattFill>
                    <a:ln w="2032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93"/>
                    </a:p>
                  </p:txBody>
                </p:sp>
              </p:grpSp>
              <p:sp>
                <p:nvSpPr>
                  <p:cNvPr id="32837" name="Freeform 69">
                    <a:extLst>
                      <a:ext uri="{FF2B5EF4-FFF2-40B4-BE49-F238E27FC236}">
                        <a16:creationId xmlns:a16="http://schemas.microsoft.com/office/drawing/2014/main" id="{430CA238-C357-49C6-B4F1-E6563F639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9" y="3406"/>
                    <a:ext cx="144" cy="57"/>
                  </a:xfrm>
                  <a:custGeom>
                    <a:avLst/>
                    <a:gdLst>
                      <a:gd name="T0" fmla="*/ 0 w 144"/>
                      <a:gd name="T1" fmla="*/ 56 h 57"/>
                      <a:gd name="T2" fmla="*/ 83 w 144"/>
                      <a:gd name="T3" fmla="*/ 0 h 57"/>
                      <a:gd name="T4" fmla="*/ 143 w 144"/>
                      <a:gd name="T5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4" h="57">
                        <a:moveTo>
                          <a:pt x="0" y="56"/>
                        </a:moveTo>
                        <a:lnTo>
                          <a:pt x="83" y="0"/>
                        </a:lnTo>
                        <a:lnTo>
                          <a:pt x="143" y="0"/>
                        </a:lnTo>
                      </a:path>
                    </a:pathLst>
                  </a:custGeom>
                  <a:noFill/>
                  <a:ln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293"/>
                  </a:p>
                </p:txBody>
              </p:sp>
              <p:sp>
                <p:nvSpPr>
                  <p:cNvPr id="32838" name="Freeform 70">
                    <a:extLst>
                      <a:ext uri="{FF2B5EF4-FFF2-40B4-BE49-F238E27FC236}">
                        <a16:creationId xmlns:a16="http://schemas.microsoft.com/office/drawing/2014/main" id="{5758B0F1-DA59-416F-AC4D-0D291EEA4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3" y="3489"/>
                    <a:ext cx="76" cy="15"/>
                  </a:xfrm>
                  <a:custGeom>
                    <a:avLst/>
                    <a:gdLst>
                      <a:gd name="T0" fmla="*/ 0 w 76"/>
                      <a:gd name="T1" fmla="*/ 14 h 15"/>
                      <a:gd name="T2" fmla="*/ 14 w 76"/>
                      <a:gd name="T3" fmla="*/ 0 h 15"/>
                      <a:gd name="T4" fmla="*/ 75 w 76"/>
                      <a:gd name="T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5">
                        <a:moveTo>
                          <a:pt x="0" y="14"/>
                        </a:moveTo>
                        <a:lnTo>
                          <a:pt x="14" y="0"/>
                        </a:lnTo>
                        <a:lnTo>
                          <a:pt x="75" y="0"/>
                        </a:lnTo>
                      </a:path>
                    </a:pathLst>
                  </a:custGeom>
                  <a:noFill/>
                  <a:ln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 sz="1293"/>
                  </a:p>
                </p:txBody>
              </p:sp>
              <p:sp>
                <p:nvSpPr>
                  <p:cNvPr id="32839" name="Text Box 71">
                    <a:extLst>
                      <a:ext uri="{FF2B5EF4-FFF2-40B4-BE49-F238E27FC236}">
                        <a16:creationId xmlns:a16="http://schemas.microsoft.com/office/drawing/2014/main" id="{B03B594A-3B26-43AC-9F21-BE5A045F6D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83" y="3359"/>
                    <a:ext cx="250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r>
                      <a:rPr lang="it-IT" altLang="it-IT" sz="1016">
                        <a:solidFill>
                          <a:srgbClr val="0C0C0C"/>
                        </a:solidFill>
                        <a:latin typeface="Arial" panose="020B0604020202020204" pitchFamily="34" charset="0"/>
                      </a:rPr>
                      <a:t>0.5</a:t>
                    </a:r>
                    <a:endParaRPr lang="it-IT" altLang="it-IT" sz="2216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840" name="Line 72">
                    <a:extLst>
                      <a:ext uri="{FF2B5EF4-FFF2-40B4-BE49-F238E27FC236}">
                        <a16:creationId xmlns:a16="http://schemas.microsoft.com/office/drawing/2014/main" id="{1430EC61-ED48-4E77-AE09-2DB040142A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07" y="3717"/>
                    <a:ext cx="139" cy="0"/>
                  </a:xfrm>
                  <a:prstGeom prst="line">
                    <a:avLst/>
                  </a:prstGeom>
                  <a:noFill/>
                  <a:ln w="0">
                    <a:solidFill>
                      <a:srgbClr val="0C0C0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 sz="1293"/>
                  </a:p>
                </p:txBody>
              </p:sp>
              <p:sp>
                <p:nvSpPr>
                  <p:cNvPr id="32841" name="Text Box 73">
                    <a:extLst>
                      <a:ext uri="{FF2B5EF4-FFF2-40B4-BE49-F238E27FC236}">
                        <a16:creationId xmlns:a16="http://schemas.microsoft.com/office/drawing/2014/main" id="{319ED91D-92B3-4785-A76D-EC25D5BF07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02" y="3633"/>
                    <a:ext cx="299" cy="1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r>
                      <a:rPr lang="it-IT" altLang="it-IT" sz="1016">
                        <a:solidFill>
                          <a:srgbClr val="0C0C0C"/>
                        </a:solidFill>
                        <a:latin typeface="Arial" panose="020B0604020202020204" pitchFamily="34" charset="0"/>
                      </a:rPr>
                      <a:t>0.35</a:t>
                    </a:r>
                    <a:endParaRPr lang="it-IT" altLang="it-IT" sz="2216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2842" name="Line 74">
                  <a:extLst>
                    <a:ext uri="{FF2B5EF4-FFF2-40B4-BE49-F238E27FC236}">
                      <a16:creationId xmlns:a16="http://schemas.microsoft.com/office/drawing/2014/main" id="{6CF7B47D-7164-4DC9-B3C4-88755568F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4" y="3636"/>
                  <a:ext cx="569" cy="0"/>
                </a:xfrm>
                <a:prstGeom prst="line">
                  <a:avLst/>
                </a:prstGeom>
                <a:noFill/>
                <a:ln w="3429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2843" name="Line 75">
                  <a:extLst>
                    <a:ext uri="{FF2B5EF4-FFF2-40B4-BE49-F238E27FC236}">
                      <a16:creationId xmlns:a16="http://schemas.microsoft.com/office/drawing/2014/main" id="{707ADC79-00A4-4078-9AE0-A5EE36AC0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3689"/>
                  <a:ext cx="1026" cy="0"/>
                </a:xfrm>
                <a:prstGeom prst="line">
                  <a:avLst/>
                </a:prstGeom>
                <a:noFill/>
                <a:ln w="3429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2844" name="Line 76">
                  <a:extLst>
                    <a:ext uri="{FF2B5EF4-FFF2-40B4-BE49-F238E27FC236}">
                      <a16:creationId xmlns:a16="http://schemas.microsoft.com/office/drawing/2014/main" id="{8E839CDD-B606-4D40-91BC-3681EE083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0" y="3748"/>
                  <a:ext cx="738" cy="0"/>
                </a:xfrm>
                <a:prstGeom prst="line">
                  <a:avLst/>
                </a:prstGeom>
                <a:noFill/>
                <a:ln w="3429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2845" name="Freeform 77">
                  <a:extLst>
                    <a:ext uri="{FF2B5EF4-FFF2-40B4-BE49-F238E27FC236}">
                      <a16:creationId xmlns:a16="http://schemas.microsoft.com/office/drawing/2014/main" id="{7E922FC7-FC1C-449E-AFF0-F05712480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9" y="3633"/>
                  <a:ext cx="92" cy="50"/>
                </a:xfrm>
                <a:custGeom>
                  <a:avLst/>
                  <a:gdLst>
                    <a:gd name="T0" fmla="*/ 0 w 92"/>
                    <a:gd name="T1" fmla="*/ 0 h 50"/>
                    <a:gd name="T2" fmla="*/ 7 w 92"/>
                    <a:gd name="T3" fmla="*/ 0 h 50"/>
                    <a:gd name="T4" fmla="*/ 10 w 92"/>
                    <a:gd name="T5" fmla="*/ 1 h 50"/>
                    <a:gd name="T6" fmla="*/ 13 w 92"/>
                    <a:gd name="T7" fmla="*/ 1 h 50"/>
                    <a:gd name="T8" fmla="*/ 17 w 92"/>
                    <a:gd name="T9" fmla="*/ 2 h 50"/>
                    <a:gd name="T10" fmla="*/ 20 w 92"/>
                    <a:gd name="T11" fmla="*/ 3 h 50"/>
                    <a:gd name="T12" fmla="*/ 23 w 92"/>
                    <a:gd name="T13" fmla="*/ 4 h 50"/>
                    <a:gd name="T14" fmla="*/ 27 w 92"/>
                    <a:gd name="T15" fmla="*/ 4 h 50"/>
                    <a:gd name="T16" fmla="*/ 30 w 92"/>
                    <a:gd name="T17" fmla="*/ 5 h 50"/>
                    <a:gd name="T18" fmla="*/ 33 w 92"/>
                    <a:gd name="T19" fmla="*/ 6 h 50"/>
                    <a:gd name="T20" fmla="*/ 36 w 92"/>
                    <a:gd name="T21" fmla="*/ 8 h 50"/>
                    <a:gd name="T22" fmla="*/ 39 w 92"/>
                    <a:gd name="T23" fmla="*/ 9 h 50"/>
                    <a:gd name="T24" fmla="*/ 42 w 92"/>
                    <a:gd name="T25" fmla="*/ 10 h 50"/>
                    <a:gd name="T26" fmla="*/ 45 w 92"/>
                    <a:gd name="T27" fmla="*/ 12 h 50"/>
                    <a:gd name="T28" fmla="*/ 48 w 92"/>
                    <a:gd name="T29" fmla="*/ 13 h 50"/>
                    <a:gd name="T30" fmla="*/ 51 w 92"/>
                    <a:gd name="T31" fmla="*/ 15 h 50"/>
                    <a:gd name="T32" fmla="*/ 54 w 92"/>
                    <a:gd name="T33" fmla="*/ 16 h 50"/>
                    <a:gd name="T34" fmla="*/ 57 w 92"/>
                    <a:gd name="T35" fmla="*/ 18 h 50"/>
                    <a:gd name="T36" fmla="*/ 59 w 92"/>
                    <a:gd name="T37" fmla="*/ 20 h 50"/>
                    <a:gd name="T38" fmla="*/ 62 w 92"/>
                    <a:gd name="T39" fmla="*/ 22 h 50"/>
                    <a:gd name="T40" fmla="*/ 65 w 92"/>
                    <a:gd name="T41" fmla="*/ 24 h 50"/>
                    <a:gd name="T42" fmla="*/ 67 w 92"/>
                    <a:gd name="T43" fmla="*/ 26 h 50"/>
                    <a:gd name="T44" fmla="*/ 70 w 92"/>
                    <a:gd name="T45" fmla="*/ 28 h 50"/>
                    <a:gd name="T46" fmla="*/ 73 w 92"/>
                    <a:gd name="T47" fmla="*/ 30 h 50"/>
                    <a:gd name="T48" fmla="*/ 75 w 92"/>
                    <a:gd name="T49" fmla="*/ 32 h 50"/>
                    <a:gd name="T50" fmla="*/ 77 w 92"/>
                    <a:gd name="T51" fmla="*/ 34 h 50"/>
                    <a:gd name="T52" fmla="*/ 80 w 92"/>
                    <a:gd name="T53" fmla="*/ 36 h 50"/>
                    <a:gd name="T54" fmla="*/ 82 w 92"/>
                    <a:gd name="T55" fmla="*/ 39 h 50"/>
                    <a:gd name="T56" fmla="*/ 84 w 92"/>
                    <a:gd name="T57" fmla="*/ 41 h 50"/>
                    <a:gd name="T58" fmla="*/ 86 w 92"/>
                    <a:gd name="T59" fmla="*/ 44 h 50"/>
                    <a:gd name="T60" fmla="*/ 88 w 92"/>
                    <a:gd name="T61" fmla="*/ 46 h 50"/>
                    <a:gd name="T62" fmla="*/ 91 w 92"/>
                    <a:gd name="T63" fmla="*/ 4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5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3" y="1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0" y="5"/>
                      </a:lnTo>
                      <a:lnTo>
                        <a:pt x="33" y="6"/>
                      </a:lnTo>
                      <a:lnTo>
                        <a:pt x="36" y="8"/>
                      </a:lnTo>
                      <a:lnTo>
                        <a:pt x="39" y="9"/>
                      </a:lnTo>
                      <a:lnTo>
                        <a:pt x="42" y="10"/>
                      </a:lnTo>
                      <a:lnTo>
                        <a:pt x="45" y="12"/>
                      </a:lnTo>
                      <a:lnTo>
                        <a:pt x="48" y="13"/>
                      </a:lnTo>
                      <a:lnTo>
                        <a:pt x="51" y="15"/>
                      </a:lnTo>
                      <a:lnTo>
                        <a:pt x="54" y="16"/>
                      </a:lnTo>
                      <a:lnTo>
                        <a:pt x="57" y="18"/>
                      </a:lnTo>
                      <a:lnTo>
                        <a:pt x="59" y="20"/>
                      </a:lnTo>
                      <a:lnTo>
                        <a:pt x="62" y="22"/>
                      </a:lnTo>
                      <a:lnTo>
                        <a:pt x="65" y="24"/>
                      </a:lnTo>
                      <a:lnTo>
                        <a:pt x="67" y="26"/>
                      </a:lnTo>
                      <a:lnTo>
                        <a:pt x="70" y="28"/>
                      </a:lnTo>
                      <a:lnTo>
                        <a:pt x="73" y="30"/>
                      </a:lnTo>
                      <a:lnTo>
                        <a:pt x="75" y="32"/>
                      </a:lnTo>
                      <a:lnTo>
                        <a:pt x="77" y="34"/>
                      </a:lnTo>
                      <a:lnTo>
                        <a:pt x="80" y="36"/>
                      </a:lnTo>
                      <a:lnTo>
                        <a:pt x="82" y="39"/>
                      </a:lnTo>
                      <a:lnTo>
                        <a:pt x="84" y="41"/>
                      </a:lnTo>
                      <a:lnTo>
                        <a:pt x="86" y="44"/>
                      </a:lnTo>
                      <a:lnTo>
                        <a:pt x="88" y="46"/>
                      </a:lnTo>
                      <a:lnTo>
                        <a:pt x="91" y="49"/>
                      </a:lnTo>
                    </a:path>
                  </a:pathLst>
                </a:custGeom>
                <a:noFill/>
                <a:ln w="3429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32846" name="Line 78">
                  <a:extLst>
                    <a:ext uri="{FF2B5EF4-FFF2-40B4-BE49-F238E27FC236}">
                      <a16:creationId xmlns:a16="http://schemas.microsoft.com/office/drawing/2014/main" id="{570A928B-ACC2-4881-B93E-72AF9BA6A0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58" y="3707"/>
                  <a:ext cx="107" cy="41"/>
                </a:xfrm>
                <a:prstGeom prst="line">
                  <a:avLst/>
                </a:prstGeom>
                <a:noFill/>
                <a:ln w="3429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2847" name="Line 79">
                  <a:extLst>
                    <a:ext uri="{FF2B5EF4-FFF2-40B4-BE49-F238E27FC236}">
                      <a16:creationId xmlns:a16="http://schemas.microsoft.com/office/drawing/2014/main" id="{6BF2D400-1C6B-48D4-8DAF-71C72F4E7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8" y="3641"/>
                  <a:ext cx="0" cy="10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2848" name="Line 80">
                  <a:extLst>
                    <a:ext uri="{FF2B5EF4-FFF2-40B4-BE49-F238E27FC236}">
                      <a16:creationId xmlns:a16="http://schemas.microsoft.com/office/drawing/2014/main" id="{72B2153F-CA3B-4AD2-8E35-2486EF4B7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3" y="3641"/>
                  <a:ext cx="0" cy="10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32849" name="Text Box 81">
                  <a:extLst>
                    <a:ext uri="{FF2B5EF4-FFF2-40B4-BE49-F238E27FC236}">
                      <a16:creationId xmlns:a16="http://schemas.microsoft.com/office/drawing/2014/main" id="{B01E349A-438E-4BBB-A219-29840706AD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0" y="3511"/>
                  <a:ext cx="1107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it-IT" altLang="it-IT" sz="1293">
                      <a:latin typeface="Arial" panose="020B0604020202020204" pitchFamily="34" charset="0"/>
                    </a:rPr>
                    <a:t>Stazione grande di </a:t>
                  </a:r>
                  <a:br>
                    <a:rPr lang="it-IT" altLang="it-IT" sz="1293">
                      <a:latin typeface="Arial" panose="020B0604020202020204" pitchFamily="34" charset="0"/>
                    </a:rPr>
                  </a:br>
                  <a:r>
                    <a:rPr lang="it-IT" altLang="it-IT" sz="1293">
                      <a:latin typeface="Arial" panose="020B0604020202020204" pitchFamily="34" charset="0"/>
                    </a:rPr>
                    <a:t>testa</a:t>
                  </a:r>
                  <a:endParaRPr lang="it-IT" altLang="it-IT" sz="2216"/>
                </a:p>
              </p:txBody>
            </p:sp>
          </p:grpSp>
        </p:grpSp>
      </p:grpSp>
      <p:sp>
        <p:nvSpPr>
          <p:cNvPr id="32857" name="Text Box 89">
            <a:extLst>
              <a:ext uri="{FF2B5EF4-FFF2-40B4-BE49-F238E27FC236}">
                <a16:creationId xmlns:a16="http://schemas.microsoft.com/office/drawing/2014/main" id="{FE0A8125-05F7-4619-BEF1-199A4517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135225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04" name="Group 88">
            <a:extLst>
              <a:ext uri="{FF2B5EF4-FFF2-40B4-BE49-F238E27FC236}">
                <a16:creationId xmlns:a16="http://schemas.microsoft.com/office/drawing/2014/main" id="{B92B3301-F9DF-4583-B8DD-9C5EBF9929DA}"/>
              </a:ext>
            </a:extLst>
          </p:cNvPr>
          <p:cNvGrpSpPr>
            <a:grpSpLocks/>
          </p:cNvGrpSpPr>
          <p:nvPr/>
        </p:nvGrpSpPr>
        <p:grpSpPr bwMode="auto">
          <a:xfrm>
            <a:off x="1" y="869620"/>
            <a:ext cx="9144000" cy="5612757"/>
            <a:chOff x="0" y="414"/>
            <a:chExt cx="6238" cy="3829"/>
          </a:xfrm>
        </p:grpSpPr>
        <p:pic>
          <p:nvPicPr>
            <p:cNvPr id="34821" name="Picture 5">
              <a:extLst>
                <a:ext uri="{FF2B5EF4-FFF2-40B4-BE49-F238E27FC236}">
                  <a16:creationId xmlns:a16="http://schemas.microsoft.com/office/drawing/2014/main" id="{BC9588F0-042E-4B37-9393-F5EA823E4A1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635" y="3536"/>
              <a:ext cx="4539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7" name="Rectangle 11">
              <a:extLst>
                <a:ext uri="{FF2B5EF4-FFF2-40B4-BE49-F238E27FC236}">
                  <a16:creationId xmlns:a16="http://schemas.microsoft.com/office/drawing/2014/main" id="{5E338EC9-624A-463D-BF0C-AF260D850C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" y="3554"/>
              <a:ext cx="1384" cy="673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34852" name="Text Box 36">
              <a:extLst>
                <a:ext uri="{FF2B5EF4-FFF2-40B4-BE49-F238E27FC236}">
                  <a16:creationId xmlns:a16="http://schemas.microsoft.com/office/drawing/2014/main" id="{C329082D-CE37-4D9C-8A1B-55E091718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" y="3521"/>
              <a:ext cx="1366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1570">
                  <a:solidFill>
                    <a:schemeClr val="tx1"/>
                  </a:solidFill>
                  <a:latin typeface="Arial" panose="020B0604020202020204" pitchFamily="34" charset="0"/>
                </a:rPr>
                <a:t>Autostrada e strada </a:t>
              </a:r>
              <a:br>
                <a:rPr lang="it-IT" altLang="it-IT" sz="157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570">
                  <a:solidFill>
                    <a:schemeClr val="tx1"/>
                  </a:solidFill>
                  <a:latin typeface="Arial" panose="020B0604020202020204" pitchFamily="34" charset="0"/>
                </a:rPr>
                <a:t>con caratteristiche </a:t>
              </a:r>
              <a:br>
                <a:rPr lang="it-IT" altLang="it-IT" sz="157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570">
                  <a:solidFill>
                    <a:schemeClr val="tx1"/>
                  </a:solidFill>
                  <a:latin typeface="Arial" panose="020B0604020202020204" pitchFamily="34" charset="0"/>
                </a:rPr>
                <a:t>autostradali</a:t>
              </a:r>
              <a:br>
                <a:rPr lang="it-IT" altLang="it-IT" sz="157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570">
                  <a:solidFill>
                    <a:schemeClr val="tx1"/>
                  </a:solidFill>
                  <a:latin typeface="Arial" panose="020B0604020202020204" pitchFamily="34" charset="0"/>
                </a:rPr>
                <a:t>(con fondo colorato)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grpSp>
          <p:nvGrpSpPr>
            <p:cNvPr id="34903" name="Group 87">
              <a:extLst>
                <a:ext uri="{FF2B5EF4-FFF2-40B4-BE49-F238E27FC236}">
                  <a16:creationId xmlns:a16="http://schemas.microsoft.com/office/drawing/2014/main" id="{18603957-E833-4997-A03D-B55431F9C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14"/>
              <a:ext cx="6238" cy="3595"/>
              <a:chOff x="0" y="414"/>
              <a:chExt cx="6238" cy="3595"/>
            </a:xfrm>
          </p:grpSpPr>
          <p:sp>
            <p:nvSpPr>
              <p:cNvPr id="34823" name="Text Box 7">
                <a:extLst>
                  <a:ext uri="{FF2B5EF4-FFF2-40B4-BE49-F238E27FC236}">
                    <a16:creationId xmlns:a16="http://schemas.microsoft.com/office/drawing/2014/main" id="{A458141F-6A9D-4233-A093-982DDD2299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" y="414"/>
                <a:ext cx="1118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216" b="1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VIABILITA'</a:t>
                </a:r>
                <a:endParaRPr lang="it-IT" altLang="it-IT" sz="2216" b="1" i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822" name="Picture 6">
                <a:extLst>
                  <a:ext uri="{FF2B5EF4-FFF2-40B4-BE49-F238E27FC236}">
                    <a16:creationId xmlns:a16="http://schemas.microsoft.com/office/drawing/2014/main" id="{3CD6847C-C133-4DD9-98AF-BDA4BFA22FB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573" y="1760"/>
                <a:ext cx="4601" cy="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825" name="Rectangle 9">
                <a:extLst>
                  <a:ext uri="{FF2B5EF4-FFF2-40B4-BE49-F238E27FC236}">
                    <a16:creationId xmlns:a16="http://schemas.microsoft.com/office/drawing/2014/main" id="{01E51DC8-6D27-4E2F-9B02-D50E00B1A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0" y="1755"/>
                <a:ext cx="1384" cy="673"/>
              </a:xfrm>
              <a:prstGeom prst="rect">
                <a:avLst/>
              </a:prstGeom>
              <a:solidFill>
                <a:srgbClr val="FFFFFF"/>
              </a:solidFill>
              <a:ln w="2032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4831" name="Line 15">
                <a:extLst>
                  <a:ext uri="{FF2B5EF4-FFF2-40B4-BE49-F238E27FC236}">
                    <a16:creationId xmlns:a16="http://schemas.microsoft.com/office/drawing/2014/main" id="{A14EB88B-2856-4406-8E95-1645720EB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2" y="2123"/>
                <a:ext cx="1858" cy="0"/>
              </a:xfrm>
              <a:prstGeom prst="line">
                <a:avLst/>
              </a:prstGeom>
              <a:noFill/>
              <a:ln w="13334">
                <a:solidFill>
                  <a:srgbClr val="FF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4834" name="Text Box 18">
                <a:extLst>
                  <a:ext uri="{FF2B5EF4-FFF2-40B4-BE49-F238E27FC236}">
                    <a16:creationId xmlns:a16="http://schemas.microsoft.com/office/drawing/2014/main" id="{89877A48-5678-4D2A-B9B2-4E17CE4B8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" y="1768"/>
                <a:ext cx="1213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  <a:t>Fondo per strada </a:t>
                </a:r>
                <a:b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  <a:t>con rivestimento </a:t>
                </a:r>
                <a:b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  <a:t>duro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pic>
            <p:nvPicPr>
              <p:cNvPr id="34820" name="Picture 4">
                <a:extLst>
                  <a:ext uri="{FF2B5EF4-FFF2-40B4-BE49-F238E27FC236}">
                    <a16:creationId xmlns:a16="http://schemas.microsoft.com/office/drawing/2014/main" id="{B8A00650-A880-48E9-8CA8-52ED95D2644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624" y="2640"/>
                <a:ext cx="4614" cy="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826" name="Rectangle 10">
                <a:extLst>
                  <a:ext uri="{FF2B5EF4-FFF2-40B4-BE49-F238E27FC236}">
                    <a16:creationId xmlns:a16="http://schemas.microsoft.com/office/drawing/2014/main" id="{B9411557-A8A3-45B7-9496-B18F9474F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2" y="2606"/>
                <a:ext cx="1384" cy="672"/>
              </a:xfrm>
              <a:prstGeom prst="rect">
                <a:avLst/>
              </a:prstGeom>
              <a:solidFill>
                <a:srgbClr val="FFFFFF"/>
              </a:solidFill>
              <a:ln w="2032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4840" name="Line 24">
                <a:extLst>
                  <a:ext uri="{FF2B5EF4-FFF2-40B4-BE49-F238E27FC236}">
                    <a16:creationId xmlns:a16="http://schemas.microsoft.com/office/drawing/2014/main" id="{566AB98C-B163-43C9-80F3-6527A374E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6" y="2692"/>
                <a:ext cx="0" cy="128"/>
              </a:xfrm>
              <a:prstGeom prst="line">
                <a:avLst/>
              </a:prstGeom>
              <a:noFill/>
              <a:ln w="1333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4841" name="Line 25">
                <a:extLst>
                  <a:ext uri="{FF2B5EF4-FFF2-40B4-BE49-F238E27FC236}">
                    <a16:creationId xmlns:a16="http://schemas.microsoft.com/office/drawing/2014/main" id="{79BC31BD-DE07-427D-8D24-BD8EC25F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4" y="2701"/>
                <a:ext cx="0" cy="101"/>
              </a:xfrm>
              <a:prstGeom prst="line">
                <a:avLst/>
              </a:prstGeom>
              <a:noFill/>
              <a:ln w="1333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4842" name="Text Box 26">
                <a:extLst>
                  <a:ext uri="{FF2B5EF4-FFF2-40B4-BE49-F238E27FC236}">
                    <a16:creationId xmlns:a16="http://schemas.microsoft.com/office/drawing/2014/main" id="{541B8C87-6DE5-47F8-A7CF-0801A2E10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613"/>
                <a:ext cx="1213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  <a:t>Fondo per strada </a:t>
                </a:r>
                <a:b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  <a:t>con rivestimento </a:t>
                </a:r>
                <a:b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it-IT" altLang="it-IT" sz="1570">
                    <a:solidFill>
                      <a:schemeClr val="tx1"/>
                    </a:solidFill>
                    <a:latin typeface="Arial" panose="020B0604020202020204" pitchFamily="34" charset="0"/>
                  </a:rPr>
                  <a:t>leggero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34845" name="Rectangle 29">
                <a:extLst>
                  <a:ext uri="{FF2B5EF4-FFF2-40B4-BE49-F238E27FC236}">
                    <a16:creationId xmlns:a16="http://schemas.microsoft.com/office/drawing/2014/main" id="{6A71922E-F7D9-4E12-8451-95EBD38F9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26" y="3757"/>
                <a:ext cx="1920" cy="244"/>
              </a:xfrm>
              <a:prstGeom prst="rect">
                <a:avLst/>
              </a:prstGeom>
              <a:solidFill>
                <a:srgbClr val="FFFFFF"/>
              </a:solidFill>
              <a:ln w="13334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849" name="Group 33">
                <a:extLst>
                  <a:ext uri="{FF2B5EF4-FFF2-40B4-BE49-F238E27FC236}">
                    <a16:creationId xmlns:a16="http://schemas.microsoft.com/office/drawing/2014/main" id="{D0831673-FE0B-4028-847E-82C4B1E76D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3" y="3842"/>
                <a:ext cx="1882" cy="65"/>
                <a:chOff x="1763" y="3655"/>
                <a:chExt cx="1882" cy="65"/>
              </a:xfrm>
            </p:grpSpPr>
            <p:sp>
              <p:nvSpPr>
                <p:cNvPr id="34846" name="Line 30">
                  <a:extLst>
                    <a:ext uri="{FF2B5EF4-FFF2-40B4-BE49-F238E27FC236}">
                      <a16:creationId xmlns:a16="http://schemas.microsoft.com/office/drawing/2014/main" id="{7A725313-A5E2-4AE9-8224-F8E2628DA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63" y="3655"/>
                  <a:ext cx="1863" cy="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47" name="Line 31">
                  <a:extLst>
                    <a:ext uri="{FF2B5EF4-FFF2-40B4-BE49-F238E27FC236}">
                      <a16:creationId xmlns:a16="http://schemas.microsoft.com/office/drawing/2014/main" id="{22DCA3D3-8E2C-484F-81F2-627ADD4C61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2" y="3720"/>
                  <a:ext cx="1873" cy="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48" name="Line 32">
                  <a:extLst>
                    <a:ext uri="{FF2B5EF4-FFF2-40B4-BE49-F238E27FC236}">
                      <a16:creationId xmlns:a16="http://schemas.microsoft.com/office/drawing/2014/main" id="{5F44CB38-EC7E-4FFE-BB1C-080AE6A63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2" y="3692"/>
                  <a:ext cx="1854" cy="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850" name="Line 34">
                <a:extLst>
                  <a:ext uri="{FF2B5EF4-FFF2-40B4-BE49-F238E27FC236}">
                    <a16:creationId xmlns:a16="http://schemas.microsoft.com/office/drawing/2014/main" id="{3D08C3C2-AA13-4FF8-83FA-16C6A148B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" y="3835"/>
                <a:ext cx="1696" cy="0"/>
              </a:xfrm>
              <a:prstGeom prst="line">
                <a:avLst/>
              </a:prstGeom>
              <a:noFill/>
              <a:ln w="20320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4851" name="Line 35">
                <a:extLst>
                  <a:ext uri="{FF2B5EF4-FFF2-40B4-BE49-F238E27FC236}">
                    <a16:creationId xmlns:a16="http://schemas.microsoft.com/office/drawing/2014/main" id="{C04DCBEB-4C30-42B7-A635-1A99A659C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9" y="4009"/>
                <a:ext cx="1646" cy="0"/>
              </a:xfrm>
              <a:prstGeom prst="line">
                <a:avLst/>
              </a:prstGeom>
              <a:noFill/>
              <a:ln w="2032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34880" name="Text Box 64">
                <a:extLst>
                  <a:ext uri="{FF2B5EF4-FFF2-40B4-BE49-F238E27FC236}">
                    <a16:creationId xmlns:a16="http://schemas.microsoft.com/office/drawing/2014/main" id="{C92C0A16-223E-45C8-994A-2BEB4472C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8" y="434"/>
                <a:ext cx="4033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it-IT" altLang="it-IT" sz="203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STRADE UTILIZZABILI IN TUTTE LE STAGIONI.</a:t>
                </a:r>
                <a:endParaRPr lang="it-IT" altLang="it-IT" sz="2216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898" name="Group 82">
                <a:extLst>
                  <a:ext uri="{FF2B5EF4-FFF2-40B4-BE49-F238E27FC236}">
                    <a16:creationId xmlns:a16="http://schemas.microsoft.com/office/drawing/2014/main" id="{AB909DD6-A9A8-46E8-AD10-EAA35BEB2B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" y="935"/>
                <a:ext cx="6000" cy="697"/>
                <a:chOff x="43" y="822"/>
                <a:chExt cx="6000" cy="697"/>
              </a:xfrm>
            </p:grpSpPr>
            <p:sp>
              <p:nvSpPr>
                <p:cNvPr id="34824" name="Rectangle 8">
                  <a:extLst>
                    <a:ext uri="{FF2B5EF4-FFF2-40B4-BE49-F238E27FC236}">
                      <a16:creationId xmlns:a16="http://schemas.microsoft.com/office/drawing/2014/main" id="{E1A6E338-3CC6-4A49-9523-1F8090EF4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70" y="834"/>
                  <a:ext cx="1384" cy="672"/>
                </a:xfrm>
                <a:prstGeom prst="rect">
                  <a:avLst/>
                </a:prstGeom>
                <a:solidFill>
                  <a:srgbClr val="FFFFFF"/>
                </a:solidFill>
                <a:ln w="2032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28" name="Text Box 12">
                  <a:extLst>
                    <a:ext uri="{FF2B5EF4-FFF2-40B4-BE49-F238E27FC236}">
                      <a16:creationId xmlns:a16="http://schemas.microsoft.com/office/drawing/2014/main" id="{D37B4B8A-7AF1-45D2-9B72-5CFFF40F99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" y="866"/>
                  <a:ext cx="1351" cy="5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it-IT" altLang="it-IT" sz="157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Strada a due o tre </a:t>
                  </a:r>
                  <a:br>
                    <a:rPr lang="it-IT" altLang="it-IT" sz="157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</a:br>
                  <a:r>
                    <a:rPr lang="it-IT" altLang="it-IT" sz="157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corsie, 7 m e oltre</a:t>
                  </a:r>
                  <a:br>
                    <a:rPr lang="it-IT" altLang="it-IT" sz="157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</a:br>
                  <a:r>
                    <a:rPr lang="it-IT" altLang="it-IT" sz="157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(con fondo colorato)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1" name="Rectangle 65">
                  <a:extLst>
                    <a:ext uri="{FF2B5EF4-FFF2-40B4-BE49-F238E27FC236}">
                      <a16:creationId xmlns:a16="http://schemas.microsoft.com/office/drawing/2014/main" id="{A2DB78CB-00D8-4B86-B1C7-1B44CE4D4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560" y="822"/>
                  <a:ext cx="2195" cy="6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2" name="Rectangle 66">
                  <a:extLst>
                    <a:ext uri="{FF2B5EF4-FFF2-40B4-BE49-F238E27FC236}">
                      <a16:creationId xmlns:a16="http://schemas.microsoft.com/office/drawing/2014/main" id="{CAFA0EE3-5D48-46F5-9D41-0D3FED7B5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917" y="822"/>
                  <a:ext cx="2095" cy="6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3" name="Line 67">
                  <a:extLst>
                    <a:ext uri="{FF2B5EF4-FFF2-40B4-BE49-F238E27FC236}">
                      <a16:creationId xmlns:a16="http://schemas.microsoft.com/office/drawing/2014/main" id="{31BB6DA4-2B8A-4C1C-8334-B48955DE5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7" y="1088"/>
                  <a:ext cx="1861" cy="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4" name="Line 68">
                  <a:extLst>
                    <a:ext uri="{FF2B5EF4-FFF2-40B4-BE49-F238E27FC236}">
                      <a16:creationId xmlns:a16="http://schemas.microsoft.com/office/drawing/2014/main" id="{9D66A0E3-5E54-46A4-85CC-2F4200F95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7" y="1155"/>
                  <a:ext cx="1871" cy="0"/>
                </a:xfrm>
                <a:prstGeom prst="line">
                  <a:avLst/>
                </a:prstGeom>
                <a:noFill/>
                <a:ln w="1333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5" name="Line 69">
                  <a:extLst>
                    <a:ext uri="{FF2B5EF4-FFF2-40B4-BE49-F238E27FC236}">
                      <a16:creationId xmlns:a16="http://schemas.microsoft.com/office/drawing/2014/main" id="{400EB6C5-B461-4050-B75A-6D05BD15E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2" y="1040"/>
                  <a:ext cx="1709" cy="0"/>
                </a:xfrm>
                <a:prstGeom prst="line">
                  <a:avLst/>
                </a:prstGeom>
                <a:noFill/>
                <a:ln w="3429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6" name="Line 70">
                  <a:extLst>
                    <a:ext uri="{FF2B5EF4-FFF2-40B4-BE49-F238E27FC236}">
                      <a16:creationId xmlns:a16="http://schemas.microsoft.com/office/drawing/2014/main" id="{A58A70E5-4AF6-47E7-8AF0-A46B3AB39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2" y="1202"/>
                  <a:ext cx="1689" cy="0"/>
                </a:xfrm>
                <a:prstGeom prst="line">
                  <a:avLst/>
                </a:prstGeom>
                <a:noFill/>
                <a:ln w="3429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7" name="Line 71">
                  <a:extLst>
                    <a:ext uri="{FF2B5EF4-FFF2-40B4-BE49-F238E27FC236}">
                      <a16:creationId xmlns:a16="http://schemas.microsoft.com/office/drawing/2014/main" id="{C69CA65F-600D-42FA-A26C-155743967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88" y="1040"/>
                  <a:ext cx="12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8" name="Line 72">
                  <a:extLst>
                    <a:ext uri="{FF2B5EF4-FFF2-40B4-BE49-F238E27FC236}">
                      <a16:creationId xmlns:a16="http://schemas.microsoft.com/office/drawing/2014/main" id="{D1CA3906-9B66-483C-BC8D-54BDC667E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98" y="1202"/>
                  <a:ext cx="1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89" name="Line 73">
                  <a:extLst>
                    <a:ext uri="{FF2B5EF4-FFF2-40B4-BE49-F238E27FC236}">
                      <a16:creationId xmlns:a16="http://schemas.microsoft.com/office/drawing/2014/main" id="{E96F927E-F794-4AF9-A050-AEBB3094D1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21" y="974"/>
                  <a:ext cx="67" cy="6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90" name="Line 74">
                  <a:extLst>
                    <a:ext uri="{FF2B5EF4-FFF2-40B4-BE49-F238E27FC236}">
                      <a16:creationId xmlns:a16="http://schemas.microsoft.com/office/drawing/2014/main" id="{0DFB0D58-1112-4802-8C12-7CE94E3DF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21" y="1202"/>
                  <a:ext cx="76" cy="7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91" name="Text Box 75">
                  <a:extLst>
                    <a:ext uri="{FF2B5EF4-FFF2-40B4-BE49-F238E27FC236}">
                      <a16:creationId xmlns:a16="http://schemas.microsoft.com/office/drawing/2014/main" id="{C9468159-B176-4CE5-9FE3-AF58600BD5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0" y="890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0.18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92" name="Text Box 76">
                  <a:extLst>
                    <a:ext uri="{FF2B5EF4-FFF2-40B4-BE49-F238E27FC236}">
                      <a16:creationId xmlns:a16="http://schemas.microsoft.com/office/drawing/2014/main" id="{E8561F27-18F1-4C39-B794-CF741E2FB9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1" y="1223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0.18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93" name="Text Box 77">
                  <a:extLst>
                    <a:ext uri="{FF2B5EF4-FFF2-40B4-BE49-F238E27FC236}">
                      <a16:creationId xmlns:a16="http://schemas.microsoft.com/office/drawing/2014/main" id="{506A38F7-FE56-4CAF-BE7B-F74EB991E2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44" y="1032"/>
                  <a:ext cx="299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it-IT" altLang="it-IT" sz="1016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0.55</a:t>
                  </a:r>
                  <a:endParaRPr lang="it-IT" altLang="it-IT" sz="2216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4901" name="Text Box 85">
            <a:extLst>
              <a:ext uri="{FF2B5EF4-FFF2-40B4-BE49-F238E27FC236}">
                <a16:creationId xmlns:a16="http://schemas.microsoft.com/office/drawing/2014/main" id="{FD952A5D-D090-4B3C-B99B-B5E0044F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262755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8" name="Group 114">
            <a:extLst>
              <a:ext uri="{FF2B5EF4-FFF2-40B4-BE49-F238E27FC236}">
                <a16:creationId xmlns:a16="http://schemas.microsoft.com/office/drawing/2014/main" id="{EB49D28C-527E-4565-BA7D-8A3F91907A7B}"/>
              </a:ext>
            </a:extLst>
          </p:cNvPr>
          <p:cNvGrpSpPr>
            <a:grpSpLocks/>
          </p:cNvGrpSpPr>
          <p:nvPr/>
        </p:nvGrpSpPr>
        <p:grpSpPr bwMode="auto">
          <a:xfrm>
            <a:off x="-247729" y="863756"/>
            <a:ext cx="9224622" cy="5477898"/>
            <a:chOff x="-169" y="410"/>
            <a:chExt cx="6293" cy="3737"/>
          </a:xfrm>
        </p:grpSpPr>
        <p:sp>
          <p:nvSpPr>
            <p:cNvPr id="36885" name="Text Box 21">
              <a:extLst>
                <a:ext uri="{FF2B5EF4-FFF2-40B4-BE49-F238E27FC236}">
                  <a16:creationId xmlns:a16="http://schemas.microsoft.com/office/drawing/2014/main" id="{94549145-3299-42CC-8187-5A7AF0A1A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410"/>
              <a:ext cx="286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586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VIABILITA' SECONDARIA</a:t>
              </a:r>
              <a:endParaRPr lang="it-IT" altLang="it-IT" sz="2586" dirty="0">
                <a:solidFill>
                  <a:schemeClr val="tx1"/>
                </a:solidFill>
              </a:endParaRPr>
            </a:p>
          </p:txBody>
        </p:sp>
        <p:pic>
          <p:nvPicPr>
            <p:cNvPr id="36868" name="Picture 4">
              <a:extLst>
                <a:ext uri="{FF2B5EF4-FFF2-40B4-BE49-F238E27FC236}">
                  <a16:creationId xmlns:a16="http://schemas.microsoft.com/office/drawing/2014/main" id="{99767231-1C45-4B5E-BE3D-E07AFA3E89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585" y="1370"/>
              <a:ext cx="453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69" name="Line 5">
              <a:extLst>
                <a:ext uri="{FF2B5EF4-FFF2-40B4-BE49-F238E27FC236}">
                  <a16:creationId xmlns:a16="http://schemas.microsoft.com/office/drawing/2014/main" id="{177F95A8-D172-449A-8A2F-6110E2A1B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3" y="1637"/>
              <a:ext cx="1687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0" name="Line 6">
              <a:extLst>
                <a:ext uri="{FF2B5EF4-FFF2-40B4-BE49-F238E27FC236}">
                  <a16:creationId xmlns:a16="http://schemas.microsoft.com/office/drawing/2014/main" id="{3E717A0A-C71A-4043-8CB7-08B064F0B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1711"/>
              <a:ext cx="84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1" name="Line 7">
              <a:extLst>
                <a:ext uri="{FF2B5EF4-FFF2-40B4-BE49-F238E27FC236}">
                  <a16:creationId xmlns:a16="http://schemas.microsoft.com/office/drawing/2014/main" id="{4DFC04F4-CA2F-4E1F-A200-6E8E55E71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22" y="1721"/>
              <a:ext cx="74" cy="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2" name="Line 8">
              <a:extLst>
                <a:ext uri="{FF2B5EF4-FFF2-40B4-BE49-F238E27FC236}">
                  <a16:creationId xmlns:a16="http://schemas.microsoft.com/office/drawing/2014/main" id="{633E1823-76EF-47D1-AA03-D7B438332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6" y="1730"/>
              <a:ext cx="66" cy="1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3" name="Line 9">
              <a:extLst>
                <a:ext uri="{FF2B5EF4-FFF2-40B4-BE49-F238E27FC236}">
                  <a16:creationId xmlns:a16="http://schemas.microsoft.com/office/drawing/2014/main" id="{87ED3161-7165-4F64-83AD-D0F584C61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2" y="1739"/>
              <a:ext cx="56" cy="1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4" name="Line 10">
              <a:extLst>
                <a:ext uri="{FF2B5EF4-FFF2-40B4-BE49-F238E27FC236}">
                  <a16:creationId xmlns:a16="http://schemas.microsoft.com/office/drawing/2014/main" id="{8E3F9B4A-B373-45F5-ACA7-33BBC2E1A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2" y="1721"/>
              <a:ext cx="74" cy="1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5" name="Line 11">
              <a:extLst>
                <a:ext uri="{FF2B5EF4-FFF2-40B4-BE49-F238E27FC236}">
                  <a16:creationId xmlns:a16="http://schemas.microsoft.com/office/drawing/2014/main" id="{8D25CD6C-90F6-4D26-B2F4-65DD6E7B8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9" y="1600"/>
              <a:ext cx="121" cy="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6" name="Line 12">
              <a:extLst>
                <a:ext uri="{FF2B5EF4-FFF2-40B4-BE49-F238E27FC236}">
                  <a16:creationId xmlns:a16="http://schemas.microsoft.com/office/drawing/2014/main" id="{A7998B65-4281-4851-AC8F-BBB173C2B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9" y="1711"/>
              <a:ext cx="103" cy="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7" name="Line 13">
              <a:extLst>
                <a:ext uri="{FF2B5EF4-FFF2-40B4-BE49-F238E27FC236}">
                  <a16:creationId xmlns:a16="http://schemas.microsoft.com/office/drawing/2014/main" id="{80D4C634-9A5B-4320-9A74-1D26BEC41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5" y="1646"/>
              <a:ext cx="12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8" name="Line 14">
              <a:extLst>
                <a:ext uri="{FF2B5EF4-FFF2-40B4-BE49-F238E27FC236}">
                  <a16:creationId xmlns:a16="http://schemas.microsoft.com/office/drawing/2014/main" id="{3F4BA8E4-D2E0-4AAA-ACFE-00B74EF62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4" y="1730"/>
              <a:ext cx="11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79" name="Line 15">
              <a:extLst>
                <a:ext uri="{FF2B5EF4-FFF2-40B4-BE49-F238E27FC236}">
                  <a16:creationId xmlns:a16="http://schemas.microsoft.com/office/drawing/2014/main" id="{598090E5-6244-40A2-9ED6-8C7BCEDD7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" y="1643"/>
              <a:ext cx="1901" cy="0"/>
            </a:xfrm>
            <a:prstGeom prst="line">
              <a:avLst/>
            </a:prstGeom>
            <a:noFill/>
            <a:ln w="203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80" name="Line 16">
              <a:extLst>
                <a:ext uri="{FF2B5EF4-FFF2-40B4-BE49-F238E27FC236}">
                  <a16:creationId xmlns:a16="http://schemas.microsoft.com/office/drawing/2014/main" id="{5584E526-3A66-44A2-BB62-3E30B7E0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" y="1721"/>
              <a:ext cx="1920" cy="0"/>
            </a:xfrm>
            <a:prstGeom prst="line">
              <a:avLst/>
            </a:prstGeom>
            <a:noFill/>
            <a:ln w="203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81" name="Rectangle 17">
              <a:extLst>
                <a:ext uri="{FF2B5EF4-FFF2-40B4-BE49-F238E27FC236}">
                  <a16:creationId xmlns:a16="http://schemas.microsoft.com/office/drawing/2014/main" id="{C8978853-284F-4010-B03D-E0CAE26AD4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56" y="1674"/>
              <a:ext cx="1920" cy="28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86" name="Rectangle 22">
              <a:extLst>
                <a:ext uri="{FF2B5EF4-FFF2-40B4-BE49-F238E27FC236}">
                  <a16:creationId xmlns:a16="http://schemas.microsoft.com/office/drawing/2014/main" id="{56182B9B-E1C0-4FBE-BC53-95C88593F6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" y="1371"/>
              <a:ext cx="1384" cy="672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89" name="Text Box 25">
              <a:extLst>
                <a:ext uri="{FF2B5EF4-FFF2-40B4-BE49-F238E27FC236}">
                  <a16:creationId xmlns:a16="http://schemas.microsoft.com/office/drawing/2014/main" id="{52EC1618-E3E3-4AFC-8EF6-22307DC2A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" y="1446"/>
              <a:ext cx="119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1293">
                  <a:latin typeface="Arial" panose="020B0604020202020204" pitchFamily="34" charset="0"/>
                </a:rPr>
                <a:t>Strada ad una </a:t>
              </a:r>
              <a:br>
                <a:rPr lang="it-IT" altLang="it-IT" sz="1293">
                  <a:latin typeface="Arial" panose="020B0604020202020204" pitchFamily="34" charset="0"/>
                </a:rPr>
              </a:br>
              <a:r>
                <a:rPr lang="it-IT" altLang="it-IT" sz="1293">
                  <a:latin typeface="Arial" panose="020B0604020202020204" pitchFamily="34" charset="0"/>
                </a:rPr>
                <a:t>corsia, fra 3,50 e 7 m</a:t>
              </a:r>
              <a:br>
                <a:rPr lang="it-IT" altLang="it-IT" sz="1293">
                  <a:latin typeface="Arial" panose="020B0604020202020204" pitchFamily="34" charset="0"/>
                </a:rPr>
              </a:br>
              <a:r>
                <a:rPr lang="it-IT" altLang="it-IT" sz="1293">
                  <a:latin typeface="Arial" panose="020B0604020202020204" pitchFamily="34" charset="0"/>
                </a:rPr>
                <a:t>(con fondo colorato)</a:t>
              </a:r>
              <a:endParaRPr lang="it-IT" altLang="it-IT" sz="2216" b="1"/>
            </a:p>
          </p:txBody>
        </p:sp>
        <p:sp>
          <p:nvSpPr>
            <p:cNvPr id="36898" name="Line 34">
              <a:extLst>
                <a:ext uri="{FF2B5EF4-FFF2-40B4-BE49-F238E27FC236}">
                  <a16:creationId xmlns:a16="http://schemas.microsoft.com/office/drawing/2014/main" id="{6CCF16EC-D6BE-43EC-BF46-77619FBA6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648"/>
              <a:ext cx="1696" cy="0"/>
            </a:xfrm>
            <a:prstGeom prst="line">
              <a:avLst/>
            </a:prstGeom>
            <a:noFill/>
            <a:ln w="2032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99" name="Line 35">
              <a:extLst>
                <a:ext uri="{FF2B5EF4-FFF2-40B4-BE49-F238E27FC236}">
                  <a16:creationId xmlns:a16="http://schemas.microsoft.com/office/drawing/2014/main" id="{1BACAFC2-1240-4C54-94DC-6CE9309BA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9" y="3822"/>
              <a:ext cx="1646" cy="0"/>
            </a:xfrm>
            <a:prstGeom prst="line">
              <a:avLst/>
            </a:prstGeom>
            <a:noFill/>
            <a:ln w="203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36" name="Text Box 72">
              <a:extLst>
                <a:ext uri="{FF2B5EF4-FFF2-40B4-BE49-F238E27FC236}">
                  <a16:creationId xmlns:a16="http://schemas.microsoft.com/office/drawing/2014/main" id="{F9680DCD-1054-4AB6-9A6B-327BA08F3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" y="878"/>
              <a:ext cx="4880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2216" dirty="0">
                  <a:solidFill>
                    <a:schemeClr val="tx1"/>
                  </a:solidFill>
                  <a:latin typeface="Arial" panose="020B0604020202020204" pitchFamily="34" charset="0"/>
                </a:rPr>
                <a:t>STRADE NON UTILIZZABILI IN TUTTE LE STAGIONI.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  <p:sp>
          <p:nvSpPr>
            <p:cNvPr id="36887" name="Rectangle 23">
              <a:extLst>
                <a:ext uri="{FF2B5EF4-FFF2-40B4-BE49-F238E27FC236}">
                  <a16:creationId xmlns:a16="http://schemas.microsoft.com/office/drawing/2014/main" id="{17CB6A40-603F-47F3-A0A5-A3708E227F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" y="2427"/>
              <a:ext cx="1384" cy="673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92" name="Text Box 28">
              <a:extLst>
                <a:ext uri="{FF2B5EF4-FFF2-40B4-BE49-F238E27FC236}">
                  <a16:creationId xmlns:a16="http://schemas.microsoft.com/office/drawing/2014/main" id="{EA8A8964-6E38-4C55-9525-B21291F38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9" y="2605"/>
              <a:ext cx="115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altLang="it-IT" sz="1570">
                  <a:latin typeface="Arial" panose="020B0604020202020204" pitchFamily="34" charset="0"/>
                </a:rPr>
                <a:t>          </a:t>
              </a:r>
              <a:r>
                <a:rPr lang="it-IT" altLang="it-IT" sz="1570" b="1">
                  <a:latin typeface="Arial" panose="020B0604020202020204" pitchFamily="34" charset="0"/>
                </a:rPr>
                <a:t>Mulattiera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  <p:sp>
          <p:nvSpPr>
            <p:cNvPr id="36937" name="Rectangle 73">
              <a:extLst>
                <a:ext uri="{FF2B5EF4-FFF2-40B4-BE49-F238E27FC236}">
                  <a16:creationId xmlns:a16="http://schemas.microsoft.com/office/drawing/2014/main" id="{1A7CA30F-841E-47AE-AA25-0558CEC188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10" y="2421"/>
              <a:ext cx="2157" cy="710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38" name="Rectangle 74">
              <a:extLst>
                <a:ext uri="{FF2B5EF4-FFF2-40B4-BE49-F238E27FC236}">
                  <a16:creationId xmlns:a16="http://schemas.microsoft.com/office/drawing/2014/main" id="{14DAA0EC-E9C5-47D0-8B36-D0C9AEE2E28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29" y="2421"/>
              <a:ext cx="2103" cy="710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1" name="Line 77">
              <a:extLst>
                <a:ext uri="{FF2B5EF4-FFF2-40B4-BE49-F238E27FC236}">
                  <a16:creationId xmlns:a16="http://schemas.microsoft.com/office/drawing/2014/main" id="{6AB90AAF-2C70-4C24-889C-BFA507B4D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803"/>
              <a:ext cx="518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2" name="Line 78">
              <a:extLst>
                <a:ext uri="{FF2B5EF4-FFF2-40B4-BE49-F238E27FC236}">
                  <a16:creationId xmlns:a16="http://schemas.microsoft.com/office/drawing/2014/main" id="{C15A50C1-8C88-4771-872B-EE711BCB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2803"/>
              <a:ext cx="490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3" name="Line 79">
              <a:extLst>
                <a:ext uri="{FF2B5EF4-FFF2-40B4-BE49-F238E27FC236}">
                  <a16:creationId xmlns:a16="http://schemas.microsoft.com/office/drawing/2014/main" id="{45F72304-4FFF-4DF0-A45B-B1B9B5634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" y="2793"/>
              <a:ext cx="498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4" name="Line 80">
              <a:extLst>
                <a:ext uri="{FF2B5EF4-FFF2-40B4-BE49-F238E27FC236}">
                  <a16:creationId xmlns:a16="http://schemas.microsoft.com/office/drawing/2014/main" id="{ED932ECF-36F4-48BB-AD54-42F84DE08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1" y="2793"/>
              <a:ext cx="37" cy="1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5" name="Line 81">
              <a:extLst>
                <a:ext uri="{FF2B5EF4-FFF2-40B4-BE49-F238E27FC236}">
                  <a16:creationId xmlns:a16="http://schemas.microsoft.com/office/drawing/2014/main" id="{C511E8AE-68EE-42A1-8FEE-3A301D7C6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" y="2793"/>
              <a:ext cx="19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6" name="Line 82">
              <a:extLst>
                <a:ext uri="{FF2B5EF4-FFF2-40B4-BE49-F238E27FC236}">
                  <a16:creationId xmlns:a16="http://schemas.microsoft.com/office/drawing/2014/main" id="{F5324C59-779C-42F3-8424-7D1924CC9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" y="2793"/>
              <a:ext cx="1083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7" name="Line 83">
              <a:extLst>
                <a:ext uri="{FF2B5EF4-FFF2-40B4-BE49-F238E27FC236}">
                  <a16:creationId xmlns:a16="http://schemas.microsoft.com/office/drawing/2014/main" id="{B1455734-B0B9-49E2-9F92-8283056CE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803"/>
              <a:ext cx="28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8" name="Line 84">
              <a:extLst>
                <a:ext uri="{FF2B5EF4-FFF2-40B4-BE49-F238E27FC236}">
                  <a16:creationId xmlns:a16="http://schemas.microsoft.com/office/drawing/2014/main" id="{B50EE31C-A59E-4B6B-A9F8-CB1934630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2793"/>
              <a:ext cx="480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9" name="Line 85">
              <a:extLst>
                <a:ext uri="{FF2B5EF4-FFF2-40B4-BE49-F238E27FC236}">
                  <a16:creationId xmlns:a16="http://schemas.microsoft.com/office/drawing/2014/main" id="{0970FAAC-B611-44CB-9EDC-6B9DB07B6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5" y="2652"/>
              <a:ext cx="0" cy="132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0" name="Line 86">
              <a:extLst>
                <a:ext uri="{FF2B5EF4-FFF2-40B4-BE49-F238E27FC236}">
                  <a16:creationId xmlns:a16="http://schemas.microsoft.com/office/drawing/2014/main" id="{9CCE6C5E-69F5-45FF-B462-233685FC4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8" y="2652"/>
              <a:ext cx="0" cy="132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1" name="Line 87">
              <a:extLst>
                <a:ext uri="{FF2B5EF4-FFF2-40B4-BE49-F238E27FC236}">
                  <a16:creationId xmlns:a16="http://schemas.microsoft.com/office/drawing/2014/main" id="{CB1C32D6-5018-4051-9A95-CAF2E2A33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6" y="2652"/>
              <a:ext cx="0" cy="132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2" name="Line 88">
              <a:extLst>
                <a:ext uri="{FF2B5EF4-FFF2-40B4-BE49-F238E27FC236}">
                  <a16:creationId xmlns:a16="http://schemas.microsoft.com/office/drawing/2014/main" id="{0290922A-FE6D-403D-AF78-63DAC8DEC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690"/>
              <a:ext cx="377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3" name="Line 89">
              <a:extLst>
                <a:ext uri="{FF2B5EF4-FFF2-40B4-BE49-F238E27FC236}">
                  <a16:creationId xmlns:a16="http://schemas.microsoft.com/office/drawing/2014/main" id="{00E8CFB4-FA82-4B95-9968-D15558872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02" y="2680"/>
              <a:ext cx="330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4" name="Line 90">
              <a:extLst>
                <a:ext uri="{FF2B5EF4-FFF2-40B4-BE49-F238E27FC236}">
                  <a16:creationId xmlns:a16="http://schemas.microsoft.com/office/drawing/2014/main" id="{2C39BA6E-0E73-4D70-96B1-92B618EEE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4" y="2690"/>
              <a:ext cx="178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5" name="Line 91">
              <a:extLst>
                <a:ext uri="{FF2B5EF4-FFF2-40B4-BE49-F238E27FC236}">
                  <a16:creationId xmlns:a16="http://schemas.microsoft.com/office/drawing/2014/main" id="{84DE11A1-F928-4FCE-82F4-9BDB5A36F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" y="2793"/>
              <a:ext cx="0" cy="113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6" name="Line 92">
              <a:extLst>
                <a:ext uri="{FF2B5EF4-FFF2-40B4-BE49-F238E27FC236}">
                  <a16:creationId xmlns:a16="http://schemas.microsoft.com/office/drawing/2014/main" id="{C508ED1F-B4A3-4F42-BD5D-DD58AD9D5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0" y="2793"/>
              <a:ext cx="85" cy="0"/>
            </a:xfrm>
            <a:prstGeom prst="line">
              <a:avLst/>
            </a:prstGeom>
            <a:noFill/>
            <a:ln w="13334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57" name="Text Box 93">
              <a:extLst>
                <a:ext uri="{FF2B5EF4-FFF2-40B4-BE49-F238E27FC236}">
                  <a16:creationId xmlns:a16="http://schemas.microsoft.com/office/drawing/2014/main" id="{1D30F8F8-1B38-470A-BF58-5D910B467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606"/>
              <a:ext cx="2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7.0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6958" name="Text Box 94">
              <a:extLst>
                <a:ext uri="{FF2B5EF4-FFF2-40B4-BE49-F238E27FC236}">
                  <a16:creationId xmlns:a16="http://schemas.microsoft.com/office/drawing/2014/main" id="{D18BB839-5235-4768-978F-A68CCE593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" y="2624"/>
              <a:ext cx="2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1.0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6959" name="Text Box 95">
              <a:extLst>
                <a:ext uri="{FF2B5EF4-FFF2-40B4-BE49-F238E27FC236}">
                  <a16:creationId xmlns:a16="http://schemas.microsoft.com/office/drawing/2014/main" id="{EB770E07-980D-46BF-8810-30FAD78BF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9" y="2615"/>
              <a:ext cx="2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7.0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6960" name="Text Box 96">
              <a:extLst>
                <a:ext uri="{FF2B5EF4-FFF2-40B4-BE49-F238E27FC236}">
                  <a16:creationId xmlns:a16="http://schemas.microsoft.com/office/drawing/2014/main" id="{4EDDDEC7-4BB5-43DD-B087-6C56A524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" y="2945"/>
              <a:ext cx="29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0.25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6961" name="Text Box 97">
              <a:extLst>
                <a:ext uri="{FF2B5EF4-FFF2-40B4-BE49-F238E27FC236}">
                  <a16:creationId xmlns:a16="http://schemas.microsoft.com/office/drawing/2014/main" id="{9E43624E-D079-4BC7-BAD2-D72DE40F8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1" y="2841"/>
              <a:ext cx="29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0.18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6888" name="Rectangle 24">
              <a:extLst>
                <a:ext uri="{FF2B5EF4-FFF2-40B4-BE49-F238E27FC236}">
                  <a16:creationId xmlns:a16="http://schemas.microsoft.com/office/drawing/2014/main" id="{382629EE-A84C-4B43-BA66-B4FA2F063C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" y="3462"/>
              <a:ext cx="1384" cy="672"/>
            </a:xfrm>
            <a:prstGeom prst="rect">
              <a:avLst/>
            </a:prstGeom>
            <a:solidFill>
              <a:srgbClr val="FFFFFF"/>
            </a:solidFill>
            <a:ln w="2032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895" name="Text Box 31">
              <a:extLst>
                <a:ext uri="{FF2B5EF4-FFF2-40B4-BE49-F238E27FC236}">
                  <a16:creationId xmlns:a16="http://schemas.microsoft.com/office/drawing/2014/main" id="{86ADADF7-F15C-4380-B373-826FEA069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" y="3634"/>
              <a:ext cx="1335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570">
                  <a:latin typeface="Arial" panose="020B0604020202020204" pitchFamily="34" charset="0"/>
                </a:rPr>
                <a:t>       </a:t>
              </a:r>
              <a:r>
                <a:rPr lang="it-IT" altLang="it-IT" sz="1570" b="1">
                  <a:latin typeface="Arial" panose="020B0604020202020204" pitchFamily="34" charset="0"/>
                </a:rPr>
                <a:t>Sentiero facile</a:t>
              </a:r>
              <a:endParaRPr lang="it-IT" altLang="it-IT" sz="2216" b="1">
                <a:solidFill>
                  <a:schemeClr val="tx1"/>
                </a:solidFill>
              </a:endParaRPr>
            </a:p>
          </p:txBody>
        </p:sp>
        <p:sp>
          <p:nvSpPr>
            <p:cNvPr id="36939" name="Rectangle 75">
              <a:extLst>
                <a:ext uri="{FF2B5EF4-FFF2-40B4-BE49-F238E27FC236}">
                  <a16:creationId xmlns:a16="http://schemas.microsoft.com/office/drawing/2014/main" id="{0BD0F0D7-453F-48A0-AF35-A38340C7C4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97" y="3450"/>
              <a:ext cx="2183" cy="697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40" name="Rectangle 76">
              <a:extLst>
                <a:ext uri="{FF2B5EF4-FFF2-40B4-BE49-F238E27FC236}">
                  <a16:creationId xmlns:a16="http://schemas.microsoft.com/office/drawing/2014/main" id="{BD8B927F-4C45-4DE4-BCD7-70DC49A200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29" y="3450"/>
              <a:ext cx="2133" cy="685"/>
            </a:xfrm>
            <a:prstGeom prst="rect">
              <a:avLst/>
            </a:prstGeom>
            <a:solidFill>
              <a:srgbClr val="FFFFFF"/>
            </a:solidFill>
            <a:ln w="13334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2" name="Line 98">
              <a:extLst>
                <a:ext uri="{FF2B5EF4-FFF2-40B4-BE49-F238E27FC236}">
                  <a16:creationId xmlns:a16="http://schemas.microsoft.com/office/drawing/2014/main" id="{8F42A791-55DD-4AE9-8573-938F88A07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8" y="3823"/>
              <a:ext cx="1865" cy="0"/>
            </a:xfrm>
            <a:prstGeom prst="line">
              <a:avLst/>
            </a:prstGeom>
            <a:noFill/>
            <a:ln w="27305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3" name="Line 99">
              <a:extLst>
                <a:ext uri="{FF2B5EF4-FFF2-40B4-BE49-F238E27FC236}">
                  <a16:creationId xmlns:a16="http://schemas.microsoft.com/office/drawing/2014/main" id="{F7C37C2B-267C-4B4F-8D07-499B63202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3832"/>
              <a:ext cx="1695" cy="0"/>
            </a:xfrm>
            <a:prstGeom prst="line">
              <a:avLst/>
            </a:prstGeom>
            <a:noFill/>
            <a:ln w="4064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4" name="Line 100">
              <a:extLst>
                <a:ext uri="{FF2B5EF4-FFF2-40B4-BE49-F238E27FC236}">
                  <a16:creationId xmlns:a16="http://schemas.microsoft.com/office/drawing/2014/main" id="{ED2AC520-47DF-451B-9263-C366FF13B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5" y="3700"/>
              <a:ext cx="94" cy="1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5" name="Line 101">
              <a:extLst>
                <a:ext uri="{FF2B5EF4-FFF2-40B4-BE49-F238E27FC236}">
                  <a16:creationId xmlns:a16="http://schemas.microsoft.com/office/drawing/2014/main" id="{279B1216-BD24-4E0B-8B51-411979D5FA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2" y="3700"/>
              <a:ext cx="95" cy="1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6" name="Line 102">
              <a:extLst>
                <a:ext uri="{FF2B5EF4-FFF2-40B4-BE49-F238E27FC236}">
                  <a16:creationId xmlns:a16="http://schemas.microsoft.com/office/drawing/2014/main" id="{CB0A3270-E384-4C0D-AE7A-77045C29C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6" y="3851"/>
              <a:ext cx="94" cy="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7" name="Line 103">
              <a:extLst>
                <a:ext uri="{FF2B5EF4-FFF2-40B4-BE49-F238E27FC236}">
                  <a16:creationId xmlns:a16="http://schemas.microsoft.com/office/drawing/2014/main" id="{5391E78E-7EAC-4093-9DAB-3CE96B4D6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5" y="3842"/>
              <a:ext cx="85" cy="1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8" name="Line 104">
              <a:extLst>
                <a:ext uri="{FF2B5EF4-FFF2-40B4-BE49-F238E27FC236}">
                  <a16:creationId xmlns:a16="http://schemas.microsoft.com/office/drawing/2014/main" id="{A35F786C-02E6-450A-8F64-BD538CA88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6" y="3832"/>
              <a:ext cx="9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6969" name="Text Box 105">
              <a:extLst>
                <a:ext uri="{FF2B5EF4-FFF2-40B4-BE49-F238E27FC236}">
                  <a16:creationId xmlns:a16="http://schemas.microsoft.com/office/drawing/2014/main" id="{A8CF1443-A761-4B97-84A3-B2D6E4F4D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3" y="3588"/>
              <a:ext cx="2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0.8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6970" name="Text Box 106">
              <a:extLst>
                <a:ext uri="{FF2B5EF4-FFF2-40B4-BE49-F238E27FC236}">
                  <a16:creationId xmlns:a16="http://schemas.microsoft.com/office/drawing/2014/main" id="{CCB0303C-28FB-40AE-B6DC-15952D91C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3" y="3899"/>
              <a:ext cx="25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0.3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36971" name="Text Box 107">
              <a:extLst>
                <a:ext uri="{FF2B5EF4-FFF2-40B4-BE49-F238E27FC236}">
                  <a16:creationId xmlns:a16="http://schemas.microsoft.com/office/drawing/2014/main" id="{8C67BDEB-A031-421C-B815-98AF03462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8" y="3833"/>
              <a:ext cx="29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it-IT" altLang="it-IT" sz="1016">
                  <a:latin typeface="Arial" panose="020B0604020202020204" pitchFamily="34" charset="0"/>
                </a:rPr>
                <a:t>0.18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</p:grpSp>
      <p:sp>
        <p:nvSpPr>
          <p:cNvPr id="36977" name="Text Box 113">
            <a:extLst>
              <a:ext uri="{FF2B5EF4-FFF2-40B4-BE49-F238E27FC236}">
                <a16:creationId xmlns:a16="http://schemas.microsoft.com/office/drawing/2014/main" id="{CA8830B4-0607-47FB-9701-FF840557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05" y="262755"/>
            <a:ext cx="4995632" cy="48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it-IT" altLang="it-IT" sz="2586" b="1" i="1">
                <a:solidFill>
                  <a:schemeClr val="tx1"/>
                </a:solidFill>
              </a:rPr>
              <a:t>Primo argomento (segue)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9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Vortice">
  <a:themeElements>
    <a:clrScheme name="Vortice 6">
      <a:dk1>
        <a:srgbClr val="000000"/>
      </a:dk1>
      <a:lt1>
        <a:srgbClr val="FFFFFF"/>
      </a:lt1>
      <a:dk2>
        <a:srgbClr val="000066"/>
      </a:dk2>
      <a:lt2>
        <a:srgbClr val="ABABAB"/>
      </a:lt2>
      <a:accent1>
        <a:srgbClr val="CBCBCB"/>
      </a:accent1>
      <a:accent2>
        <a:srgbClr val="FF0D0D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0B0B"/>
      </a:accent6>
      <a:hlink>
        <a:srgbClr val="4D4D4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rtice">
  <a:themeElements>
    <a:clrScheme name="Vortice 6">
      <a:dk1>
        <a:srgbClr val="000000"/>
      </a:dk1>
      <a:lt1>
        <a:srgbClr val="FFFFFF"/>
      </a:lt1>
      <a:dk2>
        <a:srgbClr val="000066"/>
      </a:dk2>
      <a:lt2>
        <a:srgbClr val="ABABAB"/>
      </a:lt2>
      <a:accent1>
        <a:srgbClr val="CBCBCB"/>
      </a:accent1>
      <a:accent2>
        <a:srgbClr val="FF0D0D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0B0B"/>
      </a:accent6>
      <a:hlink>
        <a:srgbClr val="4D4D4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1098</Words>
  <Application>Microsoft Office PowerPoint</Application>
  <PresentationFormat>Presentazione su schermo (4:3)</PresentationFormat>
  <Paragraphs>178</Paragraphs>
  <Slides>21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Times New Roman</vt:lpstr>
      <vt:lpstr>Noto Sans Symbols</vt:lpstr>
      <vt:lpstr>Arial</vt:lpstr>
      <vt:lpstr>Tahoma</vt:lpstr>
      <vt:lpstr>Arial Narrow</vt:lpstr>
      <vt:lpstr>1_Vortice</vt:lpstr>
      <vt:lpstr>Vortice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Montali</dc:creator>
  <cp:lastModifiedBy>Paolo Montali</cp:lastModifiedBy>
  <cp:revision>36</cp:revision>
  <dcterms:modified xsi:type="dcterms:W3CDTF">2020-06-20T12:28:37Z</dcterms:modified>
</cp:coreProperties>
</file>